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Учетная запись Майкрософт" initials="УзМ" lastIdx="1" clrIdx="0">
    <p:extLst>
      <p:ext uri="{19B8F6BF-5375-455C-9EA6-DF929625EA0E}">
        <p15:presenceInfo xmlns:p15="http://schemas.microsoft.com/office/powerpoint/2012/main" xmlns="" userId="3bcee42f5a57ec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9" d="100"/>
          <a:sy n="79" d="100"/>
        </p:scale>
        <p:origin x="-384"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20T22:03:24.003" idx="1">
    <p:pos x="7680" y="0"/>
    <p:text/>
    <p:extLst>
      <p:ext uri="{C676402C-5697-4E1C-873F-D02D1690AC5C}">
        <p15:threadingInfo xmlns:p15="http://schemas.microsoft.com/office/powerpoint/2012/main" xmlns=""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20T22:03:24.003" idx="1">
    <p:pos x="7680" y="0"/>
    <p:text/>
    <p:extLst>
      <p:ext uri="{C676402C-5697-4E1C-873F-D02D1690AC5C}">
        <p15:threadingInfo xmlns:p15="http://schemas.microsoft.com/office/powerpoint/2012/main" xmlns=""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5-20T22:03:24.003" idx="1">
    <p:pos x="7680" y="0"/>
    <p:text/>
    <p:extLst>
      <p:ext uri="{C676402C-5697-4E1C-873F-D02D1690AC5C}">
        <p15:threadingInfo xmlns:p15="http://schemas.microsoft.com/office/powerpoint/2012/main" xmlns=""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C6385-026E-4232-9E58-A7C87E9CECFF}" type="datetimeFigureOut">
              <a:rPr lang="ru-RU" smtClean="0"/>
              <a:t>21.05.2020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80CA6-81B7-4C81-9589-3E23FFDC3179}" type="slidenum">
              <a:rPr lang="ru-RU" smtClean="0"/>
              <a:t>‹#›</a:t>
            </a:fld>
            <a:endParaRPr lang="ru-RU"/>
          </a:p>
        </p:txBody>
      </p:sp>
    </p:spTree>
    <p:extLst>
      <p:ext uri="{BB962C8B-B14F-4D97-AF65-F5344CB8AC3E}">
        <p14:creationId xmlns:p14="http://schemas.microsoft.com/office/powerpoint/2010/main" val="324207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3F80CA6-81B7-4C81-9589-3E23FFDC3179}" type="slidenum">
              <a:rPr lang="ru-RU" smtClean="0"/>
              <a:t>1</a:t>
            </a:fld>
            <a:endParaRPr lang="ru-RU"/>
          </a:p>
        </p:txBody>
      </p:sp>
    </p:spTree>
    <p:extLst>
      <p:ext uri="{BB962C8B-B14F-4D97-AF65-F5344CB8AC3E}">
        <p14:creationId xmlns:p14="http://schemas.microsoft.com/office/powerpoint/2010/main" val="367858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DA51639-B2D6-4652-B8C3-1B4C224A7BAF}" type="datetimeFigureOut">
              <a:rPr lang="en-US" smtClean="0"/>
              <a:t>5/21/2020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47856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1A6AA8-A04B-4104-9AE2-BD48D340E27F}" type="datetimeFigureOut">
              <a:rPr lang="en-US" smtClean="0"/>
              <a:t>5/21/2020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63132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E0BF79-FAC6-4A96-8DE1-F7B82E2E1652}" type="datetimeFigureOut">
              <a:rPr lang="en-US" smtClean="0"/>
              <a:t>5/21/2020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5435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FF5DD9-2C52-442D-92E2-8072C0C3D7CD}" type="datetimeFigureOut">
              <a:rPr lang="en-US" smtClean="0"/>
              <a:t>5/21/2020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5850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44961B7-6B89-48AB-966F-622E2788EECC}" type="datetimeFigureOut">
              <a:rPr lang="en-US" smtClean="0"/>
              <a:t>5/21/2020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3837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BD3D6FB-79CC-4683-A046-BBE785BA1BED}" type="datetimeFigureOut">
              <a:rPr lang="en-US" smtClean="0"/>
              <a:t>5/21/2020</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8908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512B3E8-48F1-4B23-8498-D8A04A81EC9C}" type="datetimeFigureOut">
              <a:rPr lang="en-US" smtClean="0"/>
              <a:t>5/21/2020</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74693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0B90D90-AA62-404D-A741-635B4370F9CB}" type="datetimeFigureOut">
              <a:rPr lang="en-US" smtClean="0"/>
              <a:t>5/21/2020</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20683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57002E4-6836-46D1-9DBB-3C27C0DD3A89}" type="datetimeFigureOut">
              <a:rPr lang="en-US" smtClean="0"/>
              <a:t>5/21/2020</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93476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CF131DD-A141-4471-BCF9-C6073EDD7E20}" type="datetimeFigureOut">
              <a:rPr lang="en-US" smtClean="0"/>
              <a:t>5/21/2020</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47121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B334A90-EB03-42F3-8859-2C2B2724C058}" type="datetimeFigureOut">
              <a:rPr lang="en-US" smtClean="0"/>
              <a:t>5/21/2020</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6195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48EC7-AF6A-48D3-8284-14BACBEBDD84}" type="datetimeFigureOut">
              <a:rPr lang="en-US" smtClean="0"/>
              <a:t>5/21/2020</a:t>
            </a:fld>
            <a:endParaRPr lang="en-US"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4794983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comments" Target="../comments/comment1.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comments" Target="../comments/comment2.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0"/>
            <a:ext cx="12192000" cy="6858000"/>
          </a:xfrm>
          <a:prstGeom prst="rect">
            <a:avLst/>
          </a:prstGeom>
          <a:solidFill>
            <a:schemeClr val="bg1"/>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5718277" y="2163210"/>
            <a:ext cx="4647999" cy="18673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943216" y="2412051"/>
            <a:ext cx="12191999" cy="1243404"/>
          </a:xfrm>
        </p:spPr>
        <p:txBody>
          <a:bodyPr/>
          <a:lstStyle/>
          <a:p>
            <a:r>
              <a:rPr lang="ru-RU" dirty="0" smtClean="0">
                <a:solidFill>
                  <a:schemeClr val="tx2">
                    <a:lumMod val="50000"/>
                  </a:schemeClr>
                </a:solidFill>
                <a:latin typeface="Book Antiqua" panose="02040602050305030304" pitchFamily="18" charset="0"/>
              </a:rPr>
              <a:t>Живопись</a:t>
            </a:r>
            <a:endParaRPr lang="ru-RU" dirty="0">
              <a:solidFill>
                <a:schemeClr val="tx2">
                  <a:lumMod val="50000"/>
                </a:schemeClr>
              </a:solidFill>
              <a:latin typeface="Book Antiqua" panose="02040602050305030304" pitchFamily="18" charset="0"/>
            </a:endParaRPr>
          </a:p>
        </p:txBody>
      </p:sp>
      <p:sp>
        <p:nvSpPr>
          <p:cNvPr id="3" name="Подзаголовок 2"/>
          <p:cNvSpPr>
            <a:spLocks noGrp="1"/>
          </p:cNvSpPr>
          <p:nvPr>
            <p:ph type="subTitle" idx="1"/>
          </p:nvPr>
        </p:nvSpPr>
        <p:spPr>
          <a:xfrm>
            <a:off x="3031930" y="5234609"/>
            <a:ext cx="9070848" cy="1143411"/>
          </a:xfrm>
        </p:spPr>
        <p:txBody>
          <a:bodyPr>
            <a:normAutofit/>
          </a:bodyPr>
          <a:lstStyle/>
          <a:p>
            <a:pPr algn="r"/>
            <a:r>
              <a:rPr lang="ru-RU" sz="1800" b="1" dirty="0" smtClean="0">
                <a:solidFill>
                  <a:schemeClr val="tx2">
                    <a:lumMod val="50000"/>
                  </a:schemeClr>
                </a:solidFill>
                <a:latin typeface="Book Antiqua" panose="02040602050305030304" pitchFamily="18" charset="0"/>
              </a:rPr>
              <a:t>Выполнила</a:t>
            </a:r>
            <a:r>
              <a:rPr lang="en-GB" sz="1800" dirty="0" smtClean="0">
                <a:solidFill>
                  <a:schemeClr val="tx2">
                    <a:lumMod val="50000"/>
                  </a:schemeClr>
                </a:solidFill>
                <a:latin typeface="Book Antiqua" panose="02040602050305030304" pitchFamily="18" charset="0"/>
              </a:rPr>
              <a:t>: </a:t>
            </a:r>
            <a:r>
              <a:rPr lang="ru-RU" sz="1800" b="1" dirty="0" err="1" smtClean="0">
                <a:solidFill>
                  <a:schemeClr val="tx2">
                    <a:lumMod val="50000"/>
                  </a:schemeClr>
                </a:solidFill>
                <a:latin typeface="Book Antiqua" panose="02040602050305030304" pitchFamily="18" charset="0"/>
              </a:rPr>
              <a:t>Абдыжапарова</a:t>
            </a:r>
            <a:r>
              <a:rPr lang="ru-RU" sz="1800" b="1" dirty="0" smtClean="0">
                <a:solidFill>
                  <a:schemeClr val="tx2">
                    <a:lumMod val="50000"/>
                  </a:schemeClr>
                </a:solidFill>
                <a:latin typeface="Book Antiqua" panose="02040602050305030304" pitchFamily="18" charset="0"/>
              </a:rPr>
              <a:t> </a:t>
            </a:r>
            <a:r>
              <a:rPr lang="ru-RU" sz="1800" b="1" dirty="0" err="1" smtClean="0">
                <a:solidFill>
                  <a:schemeClr val="tx2">
                    <a:lumMod val="50000"/>
                  </a:schemeClr>
                </a:solidFill>
                <a:latin typeface="Book Antiqua" panose="02040602050305030304" pitchFamily="18" charset="0"/>
              </a:rPr>
              <a:t>Жибек</a:t>
            </a:r>
            <a:r>
              <a:rPr lang="ru-RU" sz="1800" b="1" dirty="0" smtClean="0">
                <a:solidFill>
                  <a:schemeClr val="tx2">
                    <a:lumMod val="50000"/>
                  </a:schemeClr>
                </a:solidFill>
                <a:latin typeface="Book Antiqua" panose="02040602050305030304" pitchFamily="18" charset="0"/>
              </a:rPr>
              <a:t> (группа ИКТ-1-19)</a:t>
            </a:r>
          </a:p>
          <a:p>
            <a:pPr algn="r"/>
            <a:r>
              <a:rPr lang="ru-RU" sz="1800" b="1" dirty="0" smtClean="0">
                <a:solidFill>
                  <a:schemeClr val="tx2">
                    <a:lumMod val="50000"/>
                  </a:schemeClr>
                </a:solidFill>
                <a:latin typeface="Book Antiqua" panose="02040602050305030304" pitchFamily="18" charset="0"/>
              </a:rPr>
              <a:t>Проверила</a:t>
            </a:r>
            <a:r>
              <a:rPr lang="en-GB" sz="1800" dirty="0" smtClean="0">
                <a:solidFill>
                  <a:schemeClr val="tx2">
                    <a:lumMod val="50000"/>
                  </a:schemeClr>
                </a:solidFill>
                <a:latin typeface="Book Antiqua" panose="02040602050305030304" pitchFamily="18" charset="0"/>
              </a:rPr>
              <a:t>: </a:t>
            </a:r>
            <a:r>
              <a:rPr lang="ru-RU" sz="1800" dirty="0" smtClean="0">
                <a:solidFill>
                  <a:schemeClr val="tx2">
                    <a:lumMod val="50000"/>
                  </a:schemeClr>
                </a:solidFill>
                <a:latin typeface="Book Antiqua" panose="02040602050305030304" pitchFamily="18" charset="0"/>
              </a:rPr>
              <a:t>Абдуллаева Г.М</a:t>
            </a:r>
            <a:r>
              <a:rPr lang="ru-RU" sz="1800" dirty="0" smtClean="0"/>
              <a:t>.</a:t>
            </a:r>
          </a:p>
        </p:txBody>
      </p:sp>
      <p:sp>
        <p:nvSpPr>
          <p:cNvPr id="5" name="TextBox 4"/>
          <p:cNvSpPr txBox="1"/>
          <p:nvPr/>
        </p:nvSpPr>
        <p:spPr>
          <a:xfrm>
            <a:off x="3981777" y="370939"/>
            <a:ext cx="8121001" cy="1015663"/>
          </a:xfrm>
          <a:prstGeom prst="rect">
            <a:avLst/>
          </a:prstGeom>
          <a:noFill/>
        </p:spPr>
        <p:txBody>
          <a:bodyPr wrap="square" rtlCol="0">
            <a:spAutoFit/>
          </a:bodyPr>
          <a:lstStyle/>
          <a:p>
            <a:pPr algn="ctr"/>
            <a:r>
              <a:rPr lang="ru-RU" sz="2000" dirty="0" smtClean="0">
                <a:latin typeface="Book Antiqua" panose="02040602050305030304" pitchFamily="18" charset="0"/>
              </a:rPr>
              <a:t>КГТУ им. </a:t>
            </a:r>
            <a:r>
              <a:rPr lang="ru-RU" sz="2000" dirty="0" err="1" smtClean="0">
                <a:latin typeface="Book Antiqua" panose="02040602050305030304" pitchFamily="18" charset="0"/>
              </a:rPr>
              <a:t>И.Раззакова</a:t>
            </a:r>
            <a:endParaRPr lang="ru-RU" sz="2000" dirty="0" smtClean="0">
              <a:latin typeface="Book Antiqua" panose="02040602050305030304" pitchFamily="18" charset="0"/>
            </a:endParaRPr>
          </a:p>
          <a:p>
            <a:pPr algn="ctr"/>
            <a:r>
              <a:rPr lang="ru-RU" sz="2000" dirty="0" smtClean="0">
                <a:latin typeface="Book Antiqua" panose="02040602050305030304" pitchFamily="18" charset="0"/>
              </a:rPr>
              <a:t>Технологический факультет</a:t>
            </a:r>
          </a:p>
          <a:p>
            <a:pPr algn="ctr"/>
            <a:r>
              <a:rPr lang="ru-RU" sz="2000" dirty="0" smtClean="0">
                <a:latin typeface="Book Antiqua" panose="02040602050305030304" pitchFamily="18" charset="0"/>
              </a:rPr>
              <a:t>Кафедра ХПИ</a:t>
            </a:r>
            <a:endParaRPr lang="ru-RU" sz="2000" dirty="0">
              <a:latin typeface="Book Antiqua" panose="02040602050305030304" pitchFamily="18" charset="0"/>
            </a:endParaRPr>
          </a:p>
        </p:txBody>
      </p:sp>
      <p:sp>
        <p:nvSpPr>
          <p:cNvPr id="6" name="TextBox 5"/>
          <p:cNvSpPr txBox="1"/>
          <p:nvPr/>
        </p:nvSpPr>
        <p:spPr>
          <a:xfrm>
            <a:off x="1954227" y="2288045"/>
            <a:ext cx="12191999" cy="461665"/>
          </a:xfrm>
          <a:prstGeom prst="rect">
            <a:avLst/>
          </a:prstGeom>
          <a:noFill/>
        </p:spPr>
        <p:txBody>
          <a:bodyPr wrap="square" rtlCol="0">
            <a:spAutoFit/>
          </a:bodyPr>
          <a:lstStyle/>
          <a:p>
            <a:pPr algn="ctr"/>
            <a:r>
              <a:rPr lang="ru-RU" sz="2400" dirty="0" smtClean="0">
                <a:solidFill>
                  <a:schemeClr val="tx2">
                    <a:lumMod val="50000"/>
                  </a:schemeClr>
                </a:solidFill>
                <a:latin typeface="Book Antiqua" panose="02040602050305030304" pitchFamily="18" charset="0"/>
              </a:rPr>
              <a:t>Дисциплина</a:t>
            </a:r>
            <a:endParaRPr lang="ru-RU" sz="2400" dirty="0">
              <a:solidFill>
                <a:schemeClr val="tx2">
                  <a:lumMod val="50000"/>
                </a:schemeClr>
              </a:solidFill>
              <a:latin typeface="Book Antiqua" panose="0204060205030503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0" y="28160"/>
            <a:ext cx="3825944" cy="6801679"/>
          </a:xfrm>
          <a:prstGeom prst="rect">
            <a:avLst/>
          </a:prstGeom>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09432" y="1622562"/>
            <a:ext cx="5307613" cy="3820030"/>
          </a:xfrm>
          <a:prstGeom prst="rect">
            <a:avLst/>
          </a:prstGeom>
        </p:spPr>
      </p:pic>
    </p:spTree>
    <p:extLst>
      <p:ext uri="{BB962C8B-B14F-4D97-AF65-F5344CB8AC3E}">
        <p14:creationId xmlns:p14="http://schemas.microsoft.com/office/powerpoint/2010/main" val="4114701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6858000"/>
          </a:xfrm>
          <a:prstGeom prst="rect">
            <a:avLst/>
          </a:prstGeom>
          <a:solidFill>
            <a:schemeClr val="bg1"/>
          </a:solidFill>
          <a:ln w="76200">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7" name="Прямоугольник 16"/>
          <p:cNvSpPr/>
          <p:nvPr/>
        </p:nvSpPr>
        <p:spPr>
          <a:xfrm>
            <a:off x="7393562" y="163662"/>
            <a:ext cx="4798438" cy="6031292"/>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103030" y="1489225"/>
            <a:ext cx="7424277" cy="484718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2">
                  <a:lumMod val="50000"/>
                </a:schemeClr>
              </a:solidFill>
            </a:endParaRPr>
          </a:p>
        </p:txBody>
      </p:sp>
      <p:sp>
        <p:nvSpPr>
          <p:cNvPr id="2" name="Заголовок 1"/>
          <p:cNvSpPr>
            <a:spLocks noGrp="1"/>
          </p:cNvSpPr>
          <p:nvPr>
            <p:ph type="title"/>
          </p:nvPr>
        </p:nvSpPr>
        <p:spPr>
          <a:xfrm>
            <a:off x="-1561019" y="129583"/>
            <a:ext cx="10515600" cy="1325563"/>
          </a:xfrm>
        </p:spPr>
        <p:txBody>
          <a:bodyPr/>
          <a:lstStyle/>
          <a:p>
            <a:pPr algn="ctr"/>
            <a:r>
              <a:rPr lang="ru-RU" dirty="0" smtClean="0">
                <a:solidFill>
                  <a:schemeClr val="tx2">
                    <a:lumMod val="50000"/>
                  </a:schemeClr>
                </a:solidFill>
                <a:latin typeface="Book Antiqua" panose="02040602050305030304" pitchFamily="18" charset="0"/>
              </a:rPr>
              <a:t>1.ИТОГОВЫЕ РАБОТЫ</a:t>
            </a:r>
            <a:endParaRPr lang="ru-RU" dirty="0">
              <a:solidFill>
                <a:schemeClr val="tx2">
                  <a:lumMod val="50000"/>
                </a:schemeClr>
              </a:solidFill>
              <a:latin typeface="Book Antiqua" panose="02040602050305030304" pitchFamily="18" charset="0"/>
            </a:endParaRPr>
          </a:p>
        </p:txBody>
      </p:sp>
      <p:pic>
        <p:nvPicPr>
          <p:cNvPr id="9" name="Объект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6082" y="1680965"/>
            <a:ext cx="3597480" cy="4513989"/>
          </a:xfr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79" y="1704609"/>
            <a:ext cx="3498392" cy="4490345"/>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308" y="365125"/>
            <a:ext cx="4537553" cy="5640528"/>
          </a:xfrm>
          <a:prstGeom prst="rect">
            <a:avLst/>
          </a:prstGeom>
        </p:spPr>
      </p:pic>
      <p:sp>
        <p:nvSpPr>
          <p:cNvPr id="19" name="TextBox 18"/>
          <p:cNvSpPr txBox="1"/>
          <p:nvPr/>
        </p:nvSpPr>
        <p:spPr>
          <a:xfrm>
            <a:off x="103030" y="6370485"/>
            <a:ext cx="3819613" cy="369332"/>
          </a:xfrm>
          <a:prstGeom prst="rect">
            <a:avLst/>
          </a:prstGeom>
          <a:noFill/>
        </p:spPr>
        <p:txBody>
          <a:bodyPr wrap="square" rtlCol="0">
            <a:spAutoFit/>
          </a:bodyPr>
          <a:lstStyle/>
          <a:p>
            <a:r>
              <a:rPr lang="ru-RU" dirty="0" smtClean="0"/>
              <a:t>Формат А3</a:t>
            </a:r>
            <a:endParaRPr lang="ru-RU" dirty="0"/>
          </a:p>
        </p:txBody>
      </p:sp>
      <p:sp>
        <p:nvSpPr>
          <p:cNvPr id="20" name="TextBox 19"/>
          <p:cNvSpPr txBox="1"/>
          <p:nvPr/>
        </p:nvSpPr>
        <p:spPr>
          <a:xfrm>
            <a:off x="7643839" y="6229033"/>
            <a:ext cx="2888974" cy="369332"/>
          </a:xfrm>
          <a:prstGeom prst="rect">
            <a:avLst/>
          </a:prstGeom>
          <a:noFill/>
        </p:spPr>
        <p:txBody>
          <a:bodyPr wrap="square" rtlCol="0">
            <a:spAutoFit/>
          </a:bodyPr>
          <a:lstStyle/>
          <a:p>
            <a:r>
              <a:rPr lang="ru-RU" dirty="0" smtClean="0"/>
              <a:t>Планшет</a:t>
            </a:r>
            <a:endParaRPr lang="ru-RU" dirty="0"/>
          </a:p>
        </p:txBody>
      </p:sp>
    </p:spTree>
    <p:extLst>
      <p:ext uri="{BB962C8B-B14F-4D97-AF65-F5344CB8AC3E}">
        <p14:creationId xmlns:p14="http://schemas.microsoft.com/office/powerpoint/2010/main" val="2841859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6858000"/>
          </a:xfrm>
          <a:prstGeom prst="rect">
            <a:avLst/>
          </a:prstGeom>
          <a:solidFill>
            <a:schemeClr val="bg1"/>
          </a:solidFill>
          <a:ln w="76200">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7" name="Прямоугольник 6"/>
          <p:cNvSpPr/>
          <p:nvPr/>
        </p:nvSpPr>
        <p:spPr>
          <a:xfrm>
            <a:off x="191036" y="1352282"/>
            <a:ext cx="6660525" cy="445609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2">
                  <a:lumMod val="50000"/>
                </a:schemeClr>
              </a:solidFill>
            </a:endParaRPr>
          </a:p>
        </p:txBody>
      </p:sp>
      <p:sp>
        <p:nvSpPr>
          <p:cNvPr id="2" name="Заголовок 1"/>
          <p:cNvSpPr>
            <a:spLocks noGrp="1"/>
          </p:cNvSpPr>
          <p:nvPr>
            <p:ph type="title"/>
          </p:nvPr>
        </p:nvSpPr>
        <p:spPr>
          <a:xfrm>
            <a:off x="-286075" y="125896"/>
            <a:ext cx="7614745" cy="1438897"/>
          </a:xfrm>
        </p:spPr>
        <p:txBody>
          <a:bodyPr>
            <a:normAutofit/>
          </a:bodyPr>
          <a:lstStyle/>
          <a:p>
            <a:pPr algn="ctr"/>
            <a:r>
              <a:rPr lang="ru-RU" sz="3200" dirty="0" smtClean="0">
                <a:latin typeface="Book Antiqua" panose="02040602050305030304" pitchFamily="18" charset="0"/>
              </a:rPr>
              <a:t>2. СРС</a:t>
            </a:r>
            <a:r>
              <a:rPr lang="en-GB" sz="3200" dirty="0" smtClean="0">
                <a:latin typeface="Book Antiqua" panose="02040602050305030304" pitchFamily="18" charset="0"/>
              </a:rPr>
              <a:t>: ‘‘</a:t>
            </a:r>
            <a:r>
              <a:rPr lang="ru-RU" sz="3200" dirty="0" smtClean="0">
                <a:latin typeface="Book Antiqua" panose="02040602050305030304" pitchFamily="18" charset="0"/>
              </a:rPr>
              <a:t>Мой любимый художник</a:t>
            </a:r>
            <a:r>
              <a:rPr lang="en-GB" sz="3200" dirty="0" smtClean="0">
                <a:latin typeface="Book Antiqua" panose="02040602050305030304" pitchFamily="18" charset="0"/>
              </a:rPr>
              <a:t>’’</a:t>
            </a:r>
            <a:endParaRPr lang="ru-RU" sz="3200" dirty="0">
              <a:latin typeface="Book Antiqua" panose="02040602050305030304" pitchFamily="18" charset="0"/>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394" y="1564793"/>
            <a:ext cx="6657975" cy="4029075"/>
          </a:xfrm>
        </p:spPr>
      </p:pic>
      <p:sp>
        <p:nvSpPr>
          <p:cNvPr id="6" name="TextBox 5"/>
          <p:cNvSpPr txBox="1"/>
          <p:nvPr/>
        </p:nvSpPr>
        <p:spPr>
          <a:xfrm>
            <a:off x="7040047" y="181957"/>
            <a:ext cx="5151953" cy="6494085"/>
          </a:xfrm>
          <a:prstGeom prst="rect">
            <a:avLst/>
          </a:prstGeom>
          <a:noFill/>
        </p:spPr>
        <p:txBody>
          <a:bodyPr wrap="square" rtlCol="0">
            <a:spAutoFit/>
          </a:bodyPr>
          <a:lstStyle/>
          <a:p>
            <a:r>
              <a:rPr lang="ru-RU" sz="1600" b="1" i="1" dirty="0" err="1">
                <a:solidFill>
                  <a:schemeClr val="tx2">
                    <a:lumMod val="50000"/>
                  </a:schemeClr>
                </a:solidFill>
                <a:latin typeface="Book Antiqua" panose="02040602050305030304" pitchFamily="18" charset="0"/>
              </a:rPr>
              <a:t>Джефф</a:t>
            </a:r>
            <a:r>
              <a:rPr lang="ru-RU" sz="1600" b="1" i="1" dirty="0">
                <a:solidFill>
                  <a:schemeClr val="tx2">
                    <a:lumMod val="50000"/>
                  </a:schemeClr>
                </a:solidFill>
                <a:latin typeface="Book Antiqua" panose="02040602050305030304" pitchFamily="18" charset="0"/>
              </a:rPr>
              <a:t> </a:t>
            </a:r>
            <a:r>
              <a:rPr lang="ru-RU" sz="1600" b="1" i="1" dirty="0" err="1" smtClean="0">
                <a:solidFill>
                  <a:schemeClr val="tx2">
                    <a:lumMod val="50000"/>
                  </a:schemeClr>
                </a:solidFill>
                <a:latin typeface="Book Antiqua" panose="02040602050305030304" pitchFamily="18" charset="0"/>
              </a:rPr>
              <a:t>Роуланд</a:t>
            </a:r>
            <a:r>
              <a:rPr lang="ru-RU" sz="1600" b="1" i="1" dirty="0" smtClean="0">
                <a:solidFill>
                  <a:schemeClr val="tx2">
                    <a:lumMod val="50000"/>
                  </a:schemeClr>
                </a:solidFill>
                <a:latin typeface="Book Antiqua" panose="02040602050305030304" pitchFamily="18" charset="0"/>
              </a:rPr>
              <a:t> </a:t>
            </a:r>
            <a:r>
              <a:rPr lang="ru-RU" sz="1600" b="1" i="1" dirty="0">
                <a:solidFill>
                  <a:schemeClr val="tx2">
                    <a:lumMod val="50000"/>
                  </a:schemeClr>
                </a:solidFill>
                <a:latin typeface="Book Antiqua" panose="02040602050305030304" pitchFamily="18" charset="0"/>
              </a:rPr>
              <a:t>- художник из Англии. После изучения искусства в </a:t>
            </a:r>
            <a:r>
              <a:rPr lang="ru-RU" sz="1600" b="1" i="1" dirty="0" err="1">
                <a:solidFill>
                  <a:schemeClr val="tx2">
                    <a:lumMod val="50000"/>
                  </a:schemeClr>
                </a:solidFill>
                <a:latin typeface="Book Antiqua" panose="02040602050305030304" pitchFamily="18" charset="0"/>
              </a:rPr>
              <a:t>North</a:t>
            </a:r>
            <a:r>
              <a:rPr lang="ru-RU" sz="1600" b="1" i="1" dirty="0">
                <a:solidFill>
                  <a:schemeClr val="tx2">
                    <a:lumMod val="50000"/>
                  </a:schemeClr>
                </a:solidFill>
                <a:latin typeface="Book Antiqua" panose="02040602050305030304" pitchFamily="18" charset="0"/>
              </a:rPr>
              <a:t> </a:t>
            </a:r>
            <a:r>
              <a:rPr lang="ru-RU" sz="1600" b="1" i="1" dirty="0" err="1">
                <a:solidFill>
                  <a:schemeClr val="tx2">
                    <a:lumMod val="50000"/>
                  </a:schemeClr>
                </a:solidFill>
                <a:latin typeface="Book Antiqua" panose="02040602050305030304" pitchFamily="18" charset="0"/>
              </a:rPr>
              <a:t>Tyneside</a:t>
            </a:r>
            <a:r>
              <a:rPr lang="ru-RU" sz="1600" b="1" i="1" dirty="0">
                <a:solidFill>
                  <a:schemeClr val="tx2">
                    <a:lumMod val="50000"/>
                  </a:schemeClr>
                </a:solidFill>
                <a:latin typeface="Book Antiqua" panose="02040602050305030304" pitchFamily="18" charset="0"/>
              </a:rPr>
              <a:t> </a:t>
            </a:r>
            <a:r>
              <a:rPr lang="ru-RU" sz="1600" b="1" i="1" dirty="0" err="1">
                <a:solidFill>
                  <a:schemeClr val="tx2">
                    <a:lumMod val="50000"/>
                  </a:schemeClr>
                </a:solidFill>
                <a:latin typeface="Book Antiqua" panose="02040602050305030304" pitchFamily="18" charset="0"/>
              </a:rPr>
              <a:t>College</a:t>
            </a:r>
            <a:r>
              <a:rPr lang="ru-RU" sz="1600" b="1" i="1" dirty="0">
                <a:solidFill>
                  <a:schemeClr val="tx2">
                    <a:lumMod val="50000"/>
                  </a:schemeClr>
                </a:solidFill>
                <a:latin typeface="Book Antiqua" panose="02040602050305030304" pitchFamily="18" charset="0"/>
              </a:rPr>
              <a:t> стал работать в качестве независимого профессионального художника. Он использовал это время, чтобы экспериментировать с разными средами, включая гравировку по стеклу, печать и живопись. Но он всегда обращается назад к масляным краскам. Вдохновленный дождем и историей любви из фильма "Мосты округа Мэдисон", </a:t>
            </a:r>
            <a:r>
              <a:rPr lang="ru-RU" sz="1600" b="1" i="1" dirty="0" err="1">
                <a:solidFill>
                  <a:schemeClr val="tx2">
                    <a:lumMod val="50000"/>
                  </a:schemeClr>
                </a:solidFill>
                <a:latin typeface="Book Antiqua" panose="02040602050305030304" pitchFamily="18" charset="0"/>
              </a:rPr>
              <a:t>Джефф</a:t>
            </a:r>
            <a:r>
              <a:rPr lang="ru-RU" sz="1600" b="1" i="1" dirty="0">
                <a:solidFill>
                  <a:schemeClr val="tx2">
                    <a:lumMod val="50000"/>
                  </a:schemeClr>
                </a:solidFill>
                <a:latin typeface="Book Antiqua" panose="02040602050305030304" pitchFamily="18" charset="0"/>
              </a:rPr>
              <a:t> </a:t>
            </a:r>
            <a:r>
              <a:rPr lang="ru-RU" sz="1600" b="1" i="1" dirty="0" err="1">
                <a:solidFill>
                  <a:schemeClr val="tx2">
                    <a:lumMod val="50000"/>
                  </a:schemeClr>
                </a:solidFill>
                <a:latin typeface="Book Antiqua" panose="02040602050305030304" pitchFamily="18" charset="0"/>
              </a:rPr>
              <a:t>Роуланд</a:t>
            </a:r>
            <a:r>
              <a:rPr lang="ru-RU" sz="1600" b="1" i="1" dirty="0">
                <a:solidFill>
                  <a:schemeClr val="tx2">
                    <a:lumMod val="50000"/>
                  </a:schemeClr>
                </a:solidFill>
                <a:latin typeface="Book Antiqua" panose="02040602050305030304" pitchFamily="18" charset="0"/>
              </a:rPr>
              <a:t> использует элемент дождя, для того, чтобы найти в нём особый смысл, рассказать о том, как история начинается и заканчивается... Как настоящий мастер, </a:t>
            </a:r>
            <a:r>
              <a:rPr lang="ru-RU" sz="1600" b="1" i="1" dirty="0" err="1">
                <a:solidFill>
                  <a:schemeClr val="tx2">
                    <a:lumMod val="50000"/>
                  </a:schemeClr>
                </a:solidFill>
                <a:latin typeface="Book Antiqua" panose="02040602050305030304" pitchFamily="18" charset="0"/>
              </a:rPr>
              <a:t>Джефф</a:t>
            </a:r>
            <a:r>
              <a:rPr lang="ru-RU" sz="1600" b="1" i="1" dirty="0">
                <a:solidFill>
                  <a:schemeClr val="tx2">
                    <a:lumMod val="50000"/>
                  </a:schemeClr>
                </a:solidFill>
                <a:latin typeface="Book Antiqua" panose="02040602050305030304" pitchFamily="18" charset="0"/>
              </a:rPr>
              <a:t> Роланд пытается запечатлеть мгновение, миг времени, который больше никогда не повторится. Дождь помогает ему справиться с поставленной задачей, усиливая эффект.</a:t>
            </a:r>
          </a:p>
          <a:p>
            <a:endParaRPr lang="ru-RU" sz="1600" b="1" i="1" dirty="0">
              <a:solidFill>
                <a:schemeClr val="tx2">
                  <a:lumMod val="50000"/>
                </a:schemeClr>
              </a:solidFill>
              <a:latin typeface="Book Antiqua" panose="02040602050305030304" pitchFamily="18" charset="0"/>
            </a:endParaRPr>
          </a:p>
          <a:p>
            <a:r>
              <a:rPr lang="ru-RU" sz="1600" b="1" i="1" dirty="0">
                <a:solidFill>
                  <a:schemeClr val="tx2">
                    <a:lumMod val="50000"/>
                  </a:schemeClr>
                </a:solidFill>
                <a:latin typeface="Book Antiqua" panose="02040602050305030304" pitchFamily="18" charset="0"/>
              </a:rPr>
              <a:t>Дождь часто символизирует одиночество, однако у </a:t>
            </a:r>
            <a:r>
              <a:rPr lang="ru-RU" sz="1600" b="1" i="1" dirty="0" err="1">
                <a:solidFill>
                  <a:schemeClr val="tx2">
                    <a:lumMod val="50000"/>
                  </a:schemeClr>
                </a:solidFill>
                <a:latin typeface="Book Antiqua" panose="02040602050305030304" pitchFamily="18" charset="0"/>
              </a:rPr>
              <a:t>Джеффа</a:t>
            </a:r>
            <a:r>
              <a:rPr lang="ru-RU" sz="1600" b="1" i="1" dirty="0">
                <a:solidFill>
                  <a:schemeClr val="tx2">
                    <a:lumMod val="50000"/>
                  </a:schemeClr>
                </a:solidFill>
                <a:latin typeface="Book Antiqua" panose="02040602050305030304" pitchFamily="18" charset="0"/>
              </a:rPr>
              <a:t> </a:t>
            </a:r>
            <a:r>
              <a:rPr lang="ru-RU" sz="1600" b="1" i="1" dirty="0" err="1">
                <a:solidFill>
                  <a:schemeClr val="tx2">
                    <a:lumMod val="50000"/>
                  </a:schemeClr>
                </a:solidFill>
                <a:latin typeface="Book Antiqua" panose="02040602050305030304" pitchFamily="18" charset="0"/>
              </a:rPr>
              <a:t>Роуланда</a:t>
            </a:r>
            <a:r>
              <a:rPr lang="ru-RU" sz="1600" b="1" i="1" dirty="0">
                <a:solidFill>
                  <a:schemeClr val="tx2">
                    <a:lumMod val="50000"/>
                  </a:schemeClr>
                </a:solidFill>
                <a:latin typeface="Book Antiqua" panose="02040602050305030304" pitchFamily="18" charset="0"/>
              </a:rPr>
              <a:t> он совершенно иной... Его дождь объединяет, а не разъединяет людей. Все его произведения просто пропитаны романтикой и чувствами между влюбленными мужчиной и женщиной, которые еще более пронзительно ощущаются на фоне дождливых городских пейзажей</a:t>
            </a:r>
            <a:r>
              <a:rPr lang="ru-RU" sz="1500" i="1" dirty="0">
                <a:latin typeface="Book Antiqua" panose="02040602050305030304" pitchFamily="18" charset="0"/>
              </a:rPr>
              <a:t>.</a:t>
            </a:r>
          </a:p>
        </p:txBody>
      </p:sp>
    </p:spTree>
    <p:extLst>
      <p:ext uri="{BB962C8B-B14F-4D97-AF65-F5344CB8AC3E}">
        <p14:creationId xmlns:p14="http://schemas.microsoft.com/office/powerpoint/2010/main" val="592799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
            <a:ext cx="12192000" cy="6858000"/>
          </a:xfrm>
          <a:prstGeom prst="rect">
            <a:avLst/>
          </a:prstGeom>
          <a:solidFill>
            <a:schemeClr val="bg1"/>
          </a:solidFill>
          <a:ln w="76200">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7" name="Прямоугольник 6"/>
          <p:cNvSpPr/>
          <p:nvPr/>
        </p:nvSpPr>
        <p:spPr>
          <a:xfrm>
            <a:off x="0" y="0"/>
            <a:ext cx="5339901" cy="6857999"/>
          </a:xfrm>
          <a:prstGeom prst="rect">
            <a:avLst/>
          </a:prstGeom>
          <a:solidFill>
            <a:schemeClr val="tx2">
              <a:lumMod val="50000"/>
            </a:schemeClr>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2">
                  <a:lumMod val="50000"/>
                </a:schemeClr>
              </a:solidFill>
            </a:endParaRPr>
          </a:p>
        </p:txBody>
      </p:sp>
      <p:sp>
        <p:nvSpPr>
          <p:cNvPr id="2" name="Заголовок 1"/>
          <p:cNvSpPr>
            <a:spLocks noGrp="1"/>
          </p:cNvSpPr>
          <p:nvPr>
            <p:ph type="title"/>
          </p:nvPr>
        </p:nvSpPr>
        <p:spPr>
          <a:xfrm>
            <a:off x="5487201" y="61261"/>
            <a:ext cx="6551054" cy="6687269"/>
          </a:xfrm>
        </p:spPr>
        <p:txBody>
          <a:bodyPr>
            <a:normAutofit/>
          </a:bodyPr>
          <a:lstStyle/>
          <a:p>
            <a:r>
              <a:rPr lang="ru-RU" sz="2000" i="1" dirty="0" smtClean="0">
                <a:latin typeface="Book Antiqua" panose="02040602050305030304" pitchFamily="18" charset="0"/>
              </a:rPr>
              <a:t>Работы </a:t>
            </a:r>
            <a:r>
              <a:rPr lang="ru-RU" sz="2000" i="1" dirty="0" err="1" smtClean="0">
                <a:latin typeface="Book Antiqua" panose="02040602050305030304" pitchFamily="18" charset="0"/>
              </a:rPr>
              <a:t>Джеффа</a:t>
            </a:r>
            <a:r>
              <a:rPr lang="ru-RU" sz="2000" i="1" dirty="0" smtClean="0">
                <a:latin typeface="Book Antiqua" panose="02040602050305030304" pitchFamily="18" charset="0"/>
              </a:rPr>
              <a:t> </a:t>
            </a:r>
            <a:r>
              <a:rPr lang="ru-RU" sz="2000" i="1" dirty="0" err="1" smtClean="0">
                <a:latin typeface="Book Antiqua" panose="02040602050305030304" pitchFamily="18" charset="0"/>
              </a:rPr>
              <a:t>Роуланда</a:t>
            </a:r>
            <a:r>
              <a:rPr lang="ru-RU" sz="2000" i="1" dirty="0" smtClean="0">
                <a:latin typeface="Book Antiqua" panose="02040602050305030304" pitchFamily="18" charset="0"/>
              </a:rPr>
              <a:t> напоминают мне о самых теплых чувствах, несмотря на холодные оттенки, которые чаще всего использует художник. Обычно подобные чувства испытываешь когда ты пьешь горячий чай в холодную погоду. Когда надеваешь большой, вязаный свитер. Или когда обнимаешь родного человека. Пробираются мурашки по всему телу.</a:t>
            </a:r>
            <a:br>
              <a:rPr lang="ru-RU" sz="2000" i="1" dirty="0" smtClean="0">
                <a:latin typeface="Book Antiqua" panose="02040602050305030304" pitchFamily="18" charset="0"/>
              </a:rPr>
            </a:br>
            <a:r>
              <a:rPr lang="ru-RU" sz="2000" i="1" dirty="0" smtClean="0">
                <a:latin typeface="Book Antiqua" panose="02040602050305030304" pitchFamily="18" charset="0"/>
              </a:rPr>
              <a:t>В своих произведениях он часто изображает ту самую,  дождливую Англию. Англию, которую мы все знаем. Дождь… Как много он способен рассказать. Его часто не любят, презирают, ругают, однако, все равно ждут. Ведь он не только спасает человечество от засухи, дарит прохладу в жаркий день и свежесть всему живому. Дождь способен изменить окружающий мир до неузнаваемости. </a:t>
            </a:r>
            <a:br>
              <a:rPr lang="ru-RU" sz="2000" i="1" dirty="0" smtClean="0">
                <a:latin typeface="Book Antiqua" panose="02040602050305030304" pitchFamily="18" charset="0"/>
              </a:rPr>
            </a:br>
            <a:r>
              <a:rPr lang="ru-RU" sz="2000" i="1" dirty="0" smtClean="0">
                <a:latin typeface="Book Antiqua" panose="02040602050305030304" pitchFamily="18" charset="0"/>
              </a:rPr>
              <a:t> </a:t>
            </a:r>
            <a:br>
              <a:rPr lang="ru-RU" sz="2000" i="1" dirty="0" smtClean="0">
                <a:latin typeface="Book Antiqua" panose="02040602050305030304" pitchFamily="18" charset="0"/>
              </a:rPr>
            </a:br>
            <a:r>
              <a:rPr lang="ru-RU" sz="2000" i="1" dirty="0" smtClean="0">
                <a:latin typeface="Book Antiqua" panose="02040602050305030304" pitchFamily="18" charset="0"/>
              </a:rPr>
              <a:t/>
            </a:r>
            <a:br>
              <a:rPr lang="ru-RU" sz="2000" i="1" dirty="0" smtClean="0">
                <a:latin typeface="Book Antiqua" panose="02040602050305030304" pitchFamily="18" charset="0"/>
              </a:rPr>
            </a:br>
            <a:r>
              <a:rPr lang="ru-RU" sz="2000" i="1" dirty="0" smtClean="0">
                <a:latin typeface="Book Antiqua" panose="02040602050305030304" pitchFamily="18" charset="0"/>
              </a:rPr>
              <a:t> </a:t>
            </a:r>
            <a:endParaRPr lang="ru-RU" sz="2000" i="1" dirty="0">
              <a:latin typeface="Book Antiqua" panose="02040602050305030304" pitchFamily="18" charset="0"/>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300" y="61261"/>
            <a:ext cx="5045300" cy="3367738"/>
          </a:xfr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05" y="3284112"/>
            <a:ext cx="4216490" cy="3373192"/>
          </a:xfrm>
          <a:prstGeom prst="rect">
            <a:avLst/>
          </a:prstGeom>
        </p:spPr>
      </p:pic>
    </p:spTree>
    <p:extLst>
      <p:ext uri="{BB962C8B-B14F-4D97-AF65-F5344CB8AC3E}">
        <p14:creationId xmlns:p14="http://schemas.microsoft.com/office/powerpoint/2010/main" val="1634813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6858000"/>
          </a:xfrm>
          <a:prstGeom prst="rect">
            <a:avLst/>
          </a:prstGeom>
          <a:solidFill>
            <a:schemeClr val="bg1"/>
          </a:solidFill>
          <a:ln w="76200">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9"/>
          <p:cNvSpPr/>
          <p:nvPr/>
        </p:nvSpPr>
        <p:spPr>
          <a:xfrm>
            <a:off x="98723" y="5154112"/>
            <a:ext cx="3734873" cy="75676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232465" y="617843"/>
            <a:ext cx="5539409" cy="682660"/>
          </a:xfrm>
        </p:spPr>
        <p:txBody>
          <a:bodyPr>
            <a:normAutofit/>
          </a:bodyPr>
          <a:lstStyle/>
          <a:p>
            <a:pPr algn="ctr"/>
            <a:r>
              <a:rPr lang="ru-RU" sz="3600" dirty="0" smtClean="0">
                <a:latin typeface="Book Antiqua" panose="02040602050305030304" pitchFamily="18" charset="0"/>
              </a:rPr>
              <a:t>3.Домашние задания</a:t>
            </a:r>
            <a:endParaRPr lang="ru-RU" sz="3600" dirty="0">
              <a:latin typeface="Book Antiqua" panose="02040602050305030304" pitchFamily="18" charset="0"/>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74" y="1895579"/>
            <a:ext cx="4865733" cy="3066842"/>
          </a:xfr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630" y="56187"/>
            <a:ext cx="3407578" cy="3728831"/>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9834" y="140172"/>
            <a:ext cx="3462539" cy="3586284"/>
          </a:xfrm>
          <a:prstGeom prst="rect">
            <a:avLst/>
          </a:prstGeom>
        </p:spPr>
      </p:pic>
      <p:pic>
        <p:nvPicPr>
          <p:cNvPr id="8" name="Рисунок 7"/>
          <p:cNvPicPr>
            <a:picLocks noChangeAspect="1"/>
          </p:cNvPicPr>
          <p:nvPr/>
        </p:nvPicPr>
        <p:blipFill rotWithShape="1">
          <a:blip r:embed="rId5">
            <a:extLst>
              <a:ext uri="{28A0092B-C50C-407E-A947-70E740481C1C}">
                <a14:useLocalDpi xmlns:a14="http://schemas.microsoft.com/office/drawing/2010/main" val="0"/>
              </a:ext>
            </a:extLst>
          </a:blip>
          <a:srcRect t="14938" b="9369"/>
          <a:stretch/>
        </p:blipFill>
        <p:spPr>
          <a:xfrm>
            <a:off x="5053916" y="3823952"/>
            <a:ext cx="5842053" cy="2967435"/>
          </a:xfrm>
          <a:prstGeom prst="rect">
            <a:avLst/>
          </a:prstGeom>
        </p:spPr>
      </p:pic>
      <p:sp>
        <p:nvSpPr>
          <p:cNvPr id="9" name="TextBox 8"/>
          <p:cNvSpPr txBox="1"/>
          <p:nvPr/>
        </p:nvSpPr>
        <p:spPr>
          <a:xfrm>
            <a:off x="98723" y="5347826"/>
            <a:ext cx="5003907" cy="369332"/>
          </a:xfrm>
          <a:prstGeom prst="rect">
            <a:avLst/>
          </a:prstGeom>
          <a:noFill/>
        </p:spPr>
        <p:txBody>
          <a:bodyPr wrap="square" rtlCol="0">
            <a:spAutoFit/>
          </a:bodyPr>
          <a:lstStyle/>
          <a:p>
            <a:r>
              <a:rPr lang="ru-RU" b="1" i="1" dirty="0" smtClean="0">
                <a:solidFill>
                  <a:schemeClr val="bg1"/>
                </a:solidFill>
                <a:latin typeface="Book Antiqua" panose="02040602050305030304" pitchFamily="18" charset="0"/>
              </a:rPr>
              <a:t>Формат А4. Акварель</a:t>
            </a:r>
            <a:r>
              <a:rPr lang="ru-RU" dirty="0" smtClean="0">
                <a:solidFill>
                  <a:schemeClr val="bg1"/>
                </a:solidFill>
              </a:rPr>
              <a:t>.</a:t>
            </a:r>
            <a:r>
              <a:rPr lang="ru-RU" dirty="0" smtClean="0"/>
              <a:t> </a:t>
            </a:r>
            <a:endParaRPr lang="ru-RU" dirty="0"/>
          </a:p>
        </p:txBody>
      </p:sp>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101272">
            <a:off x="9720222" y="4654837"/>
            <a:ext cx="3079229" cy="998550"/>
          </a:xfrm>
          <a:prstGeom prst="rect">
            <a:avLst/>
          </a:prstGeom>
        </p:spPr>
      </p:pic>
    </p:spTree>
    <p:extLst>
      <p:ext uri="{BB962C8B-B14F-4D97-AF65-F5344CB8AC3E}">
        <p14:creationId xmlns:p14="http://schemas.microsoft.com/office/powerpoint/2010/main" val="985603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2192000"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2">
                  <a:lumMod val="50000"/>
                </a:schemeClr>
              </a:solidFill>
            </a:endParaRPr>
          </a:p>
        </p:txBody>
      </p:sp>
      <p:sp>
        <p:nvSpPr>
          <p:cNvPr id="9" name="TextBox 8"/>
          <p:cNvSpPr txBox="1"/>
          <p:nvPr/>
        </p:nvSpPr>
        <p:spPr>
          <a:xfrm>
            <a:off x="616215" y="5326014"/>
            <a:ext cx="5003907" cy="369332"/>
          </a:xfrm>
          <a:prstGeom prst="rect">
            <a:avLst/>
          </a:prstGeom>
          <a:noFill/>
        </p:spPr>
        <p:txBody>
          <a:bodyPr wrap="square" rtlCol="0">
            <a:spAutoFit/>
          </a:bodyPr>
          <a:lstStyle/>
          <a:p>
            <a:r>
              <a:rPr lang="ru-RU" b="1" i="1" dirty="0" smtClean="0">
                <a:solidFill>
                  <a:schemeClr val="bg1"/>
                </a:solidFill>
                <a:latin typeface="Book Antiqua" panose="02040602050305030304" pitchFamily="18" charset="0"/>
              </a:rPr>
              <a:t>Формат А4. Акварель</a:t>
            </a:r>
            <a:r>
              <a:rPr lang="ru-RU" b="1" i="1" dirty="0" smtClean="0">
                <a:solidFill>
                  <a:schemeClr val="bg1"/>
                </a:solidFill>
              </a:rPr>
              <a:t>. </a:t>
            </a:r>
            <a:endParaRPr lang="ru-RU" b="1" i="1" dirty="0">
              <a:solidFill>
                <a:schemeClr val="bg1"/>
              </a:solidFill>
            </a:endParaRPr>
          </a:p>
        </p:txBody>
      </p:sp>
      <p:pic>
        <p:nvPicPr>
          <p:cNvPr id="10" name="Рисунок 9"/>
          <p:cNvPicPr>
            <a:picLocks noChangeAspect="1"/>
          </p:cNvPicPr>
          <p:nvPr/>
        </p:nvPicPr>
        <p:blipFill rotWithShape="1">
          <a:blip r:embed="rId2">
            <a:extLst>
              <a:ext uri="{28A0092B-C50C-407E-A947-70E740481C1C}">
                <a14:useLocalDpi xmlns:a14="http://schemas.microsoft.com/office/drawing/2010/main" val="0"/>
              </a:ext>
            </a:extLst>
          </a:blip>
          <a:srcRect l="10188" r="7076"/>
          <a:stretch/>
        </p:blipFill>
        <p:spPr>
          <a:xfrm>
            <a:off x="114669" y="20592"/>
            <a:ext cx="3438660" cy="4507606"/>
          </a:xfrm>
          <a:prstGeom prst="rect">
            <a:avLst/>
          </a:prstGeom>
        </p:spPr>
      </p:pic>
      <p:pic>
        <p:nvPicPr>
          <p:cNvPr id="11" name="Рисунок 10"/>
          <p:cNvPicPr>
            <a:picLocks noChangeAspect="1"/>
          </p:cNvPicPr>
          <p:nvPr/>
        </p:nvPicPr>
        <p:blipFill rotWithShape="1">
          <a:blip r:embed="rId3">
            <a:extLst>
              <a:ext uri="{28A0092B-C50C-407E-A947-70E740481C1C}">
                <a14:useLocalDpi xmlns:a14="http://schemas.microsoft.com/office/drawing/2010/main" val="0"/>
              </a:ext>
            </a:extLst>
          </a:blip>
          <a:srcRect l="14313"/>
          <a:stretch/>
        </p:blipFill>
        <p:spPr>
          <a:xfrm>
            <a:off x="8340916" y="1862608"/>
            <a:ext cx="3786990" cy="4459441"/>
          </a:xfrm>
          <a:prstGeom prst="rect">
            <a:avLst/>
          </a:prstGeom>
        </p:spPr>
      </p:pic>
      <p:pic>
        <p:nvPicPr>
          <p:cNvPr id="14" name="Рисунок 13"/>
          <p:cNvPicPr>
            <a:picLocks noChangeAspect="1"/>
          </p:cNvPicPr>
          <p:nvPr/>
        </p:nvPicPr>
        <p:blipFill>
          <a:blip r:embed="rId4"/>
          <a:stretch>
            <a:fillRect/>
          </a:stretch>
        </p:blipFill>
        <p:spPr>
          <a:xfrm>
            <a:off x="3681519" y="20592"/>
            <a:ext cx="4595303" cy="3031623"/>
          </a:xfrm>
          <a:prstGeom prst="rect">
            <a:avLst/>
          </a:prstGeom>
        </p:spPr>
      </p:pic>
      <p:pic>
        <p:nvPicPr>
          <p:cNvPr id="15" name="Рисунок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9199" y="3052215"/>
            <a:ext cx="3719941" cy="3870101"/>
          </a:xfrm>
          <a:prstGeom prst="rect">
            <a:avLst/>
          </a:prstGeom>
        </p:spPr>
      </p:pic>
      <p:pic>
        <p:nvPicPr>
          <p:cNvPr id="18" name="Рисунок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53478">
            <a:off x="8362088" y="245180"/>
            <a:ext cx="3326365" cy="1216499"/>
          </a:xfrm>
          <a:prstGeom prst="rect">
            <a:avLst/>
          </a:prstGeom>
        </p:spPr>
      </p:pic>
    </p:spTree>
    <p:extLst>
      <p:ext uri="{BB962C8B-B14F-4D97-AF65-F5344CB8AC3E}">
        <p14:creationId xmlns:p14="http://schemas.microsoft.com/office/powerpoint/2010/main" val="83663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28789"/>
            <a:ext cx="12192000" cy="6858000"/>
          </a:xfrm>
          <a:prstGeom prst="rect">
            <a:avLst/>
          </a:prstGeom>
          <a:solidFill>
            <a:schemeClr val="bg1"/>
          </a:solidFill>
          <a:ln w="76200">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2019" y="192658"/>
            <a:ext cx="1931028" cy="2219978"/>
          </a:xfrm>
          <a:prstGeom prst="rect">
            <a:avLst/>
          </a:prstGeom>
        </p:spPr>
      </p:pic>
      <p:sp>
        <p:nvSpPr>
          <p:cNvPr id="2" name="Заголовок 1"/>
          <p:cNvSpPr>
            <a:spLocks noGrp="1"/>
          </p:cNvSpPr>
          <p:nvPr>
            <p:ph type="title"/>
          </p:nvPr>
        </p:nvSpPr>
        <p:spPr>
          <a:xfrm>
            <a:off x="-267752" y="295609"/>
            <a:ext cx="5539409" cy="682660"/>
          </a:xfrm>
        </p:spPr>
        <p:txBody>
          <a:bodyPr>
            <a:normAutofit fontScale="90000"/>
          </a:bodyPr>
          <a:lstStyle/>
          <a:p>
            <a:pPr algn="ctr"/>
            <a:endParaRPr lang="ru-RU" dirty="0">
              <a:latin typeface="Book Antiqua" panose="02040602050305030304" pitchFamily="18" charset="0"/>
            </a:endParaRPr>
          </a:p>
        </p:txBody>
      </p:sp>
      <p:sp>
        <p:nvSpPr>
          <p:cNvPr id="9" name="TextBox 8"/>
          <p:cNvSpPr txBox="1"/>
          <p:nvPr/>
        </p:nvSpPr>
        <p:spPr>
          <a:xfrm>
            <a:off x="3055" y="437292"/>
            <a:ext cx="5003907" cy="369332"/>
          </a:xfrm>
          <a:prstGeom prst="rect">
            <a:avLst/>
          </a:prstGeom>
          <a:noFill/>
        </p:spPr>
        <p:txBody>
          <a:bodyPr wrap="square" rtlCol="0">
            <a:spAutoFit/>
          </a:bodyPr>
          <a:lstStyle/>
          <a:p>
            <a:r>
              <a:rPr lang="ru-RU" b="1" i="1" dirty="0" smtClean="0">
                <a:solidFill>
                  <a:schemeClr val="bg1"/>
                </a:solidFill>
                <a:latin typeface="Book Antiqua" panose="02040602050305030304" pitchFamily="18" charset="0"/>
              </a:rPr>
              <a:t>Формат А4. Акварель</a:t>
            </a:r>
            <a:r>
              <a:rPr lang="ru-RU" b="1" i="1" dirty="0" smtClean="0">
                <a:solidFill>
                  <a:schemeClr val="bg1"/>
                </a:solidFill>
              </a:rPr>
              <a:t>. </a:t>
            </a:r>
            <a:endParaRPr lang="ru-RU" b="1" i="1" dirty="0">
              <a:solidFill>
                <a:schemeClr val="bg1"/>
              </a:solidFill>
            </a:endParaRPr>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903" t="11267" r="-903" b="1597"/>
          <a:stretch/>
        </p:blipFill>
        <p:spPr>
          <a:xfrm>
            <a:off x="242619" y="1068946"/>
            <a:ext cx="4068862" cy="426184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749" y="806624"/>
            <a:ext cx="5174671" cy="4746327"/>
          </a:xfrm>
          <a:prstGeom prst="rect">
            <a:avLst/>
          </a:prstGeom>
        </p:spPr>
      </p:pic>
      <p:pic>
        <p:nvPicPr>
          <p:cNvPr id="6" name="Рисунок 5"/>
          <p:cNvPicPr>
            <a:picLocks noChangeAspect="1"/>
          </p:cNvPicPr>
          <p:nvPr/>
        </p:nvPicPr>
        <p:blipFill>
          <a:blip r:embed="rId5"/>
          <a:stretch>
            <a:fillRect/>
          </a:stretch>
        </p:blipFill>
        <p:spPr>
          <a:xfrm>
            <a:off x="4002758" y="1248979"/>
            <a:ext cx="3877392" cy="3901778"/>
          </a:xfrm>
          <a:prstGeom prst="rect">
            <a:avLst/>
          </a:prstGeom>
        </p:spPr>
      </p:pic>
      <p:pic>
        <p:nvPicPr>
          <p:cNvPr id="13" name="Рисунок 12"/>
          <p:cNvPicPr>
            <a:picLocks noChangeAspect="1"/>
          </p:cNvPicPr>
          <p:nvPr/>
        </p:nvPicPr>
        <p:blipFill>
          <a:blip r:embed="rId6"/>
          <a:stretch>
            <a:fillRect/>
          </a:stretch>
        </p:blipFill>
        <p:spPr>
          <a:xfrm rot="10016837">
            <a:off x="2625833" y="4688455"/>
            <a:ext cx="3210427" cy="1728993"/>
          </a:xfrm>
          <a:prstGeom prst="rect">
            <a:avLst/>
          </a:prstGeom>
        </p:spPr>
      </p:pic>
    </p:spTree>
    <p:extLst>
      <p:ext uri="{BB962C8B-B14F-4D97-AF65-F5344CB8AC3E}">
        <p14:creationId xmlns:p14="http://schemas.microsoft.com/office/powerpoint/2010/main" val="3633420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6858000"/>
          </a:xfrm>
          <a:prstGeom prst="rect">
            <a:avLst/>
          </a:prstGeom>
          <a:solidFill>
            <a:schemeClr val="bg1"/>
          </a:solidFill>
          <a:ln w="76200">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TextBox 8"/>
          <p:cNvSpPr txBox="1"/>
          <p:nvPr/>
        </p:nvSpPr>
        <p:spPr>
          <a:xfrm>
            <a:off x="124803" y="108828"/>
            <a:ext cx="5003907" cy="369332"/>
          </a:xfrm>
          <a:prstGeom prst="rect">
            <a:avLst/>
          </a:prstGeom>
          <a:noFill/>
        </p:spPr>
        <p:txBody>
          <a:bodyPr wrap="square" rtlCol="0">
            <a:spAutoFit/>
          </a:bodyPr>
          <a:lstStyle/>
          <a:p>
            <a:r>
              <a:rPr lang="ru-RU" b="1" i="1" dirty="0" smtClean="0">
                <a:latin typeface="Book Antiqua" panose="02040602050305030304" pitchFamily="18" charset="0"/>
              </a:rPr>
              <a:t>Берег. Гуашь. Картон.</a:t>
            </a:r>
            <a:endParaRPr lang="ru-RU" b="1" i="1" dirty="0">
              <a:latin typeface="Book Antiqua" panose="02040602050305030304" pitchFamily="18" charset="0"/>
            </a:endParaRP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9015" r="8687" b="4413"/>
          <a:stretch/>
        </p:blipFill>
        <p:spPr>
          <a:xfrm>
            <a:off x="124803" y="556979"/>
            <a:ext cx="4608189" cy="4519422"/>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283" y="1196479"/>
            <a:ext cx="4152949" cy="3994728"/>
          </a:xfrm>
          <a:prstGeom prst="rect">
            <a:avLst/>
          </a:prstGeom>
        </p:spPr>
      </p:pic>
      <p:sp>
        <p:nvSpPr>
          <p:cNvPr id="14" name="TextBox 13"/>
          <p:cNvSpPr txBox="1"/>
          <p:nvPr/>
        </p:nvSpPr>
        <p:spPr>
          <a:xfrm>
            <a:off x="8623381" y="180816"/>
            <a:ext cx="3134075" cy="1015663"/>
          </a:xfrm>
          <a:prstGeom prst="rect">
            <a:avLst/>
          </a:prstGeom>
          <a:noFill/>
        </p:spPr>
        <p:txBody>
          <a:bodyPr wrap="square" rtlCol="0">
            <a:spAutoFit/>
          </a:bodyPr>
          <a:lstStyle/>
          <a:p>
            <a:r>
              <a:rPr lang="ru-RU" sz="6000" dirty="0" smtClean="0">
                <a:latin typeface="Book Antiqua" panose="02040602050305030304" pitchFamily="18" charset="0"/>
              </a:rPr>
              <a:t>ГУАШЬ</a:t>
            </a:r>
            <a:endParaRPr lang="ru-RU" sz="6000" dirty="0">
              <a:latin typeface="Book Antiqua" panose="02040602050305030304" pitchFamily="18" charset="0"/>
            </a:endParaRPr>
          </a:p>
        </p:txBody>
      </p:sp>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6047" y="2383170"/>
            <a:ext cx="3107429" cy="4363343"/>
          </a:xfrm>
          <a:prstGeom prst="rect">
            <a:avLst/>
          </a:prstGeom>
        </p:spPr>
      </p:pic>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t="8071" b="17329"/>
          <a:stretch/>
        </p:blipFill>
        <p:spPr>
          <a:xfrm>
            <a:off x="4950264" y="57424"/>
            <a:ext cx="3238574" cy="2820473"/>
          </a:xfrm>
          <a:prstGeom prst="rect">
            <a:avLst/>
          </a:prstGeom>
        </p:spPr>
      </p:pic>
      <p:sp>
        <p:nvSpPr>
          <p:cNvPr id="16" name="TextBox 15"/>
          <p:cNvSpPr txBox="1"/>
          <p:nvPr/>
        </p:nvSpPr>
        <p:spPr>
          <a:xfrm>
            <a:off x="1708672" y="5698485"/>
            <a:ext cx="3870107" cy="369332"/>
          </a:xfrm>
          <a:prstGeom prst="rect">
            <a:avLst/>
          </a:prstGeom>
          <a:noFill/>
        </p:spPr>
        <p:txBody>
          <a:bodyPr wrap="square" rtlCol="0">
            <a:spAutoFit/>
          </a:bodyPr>
          <a:lstStyle/>
          <a:p>
            <a:r>
              <a:rPr lang="ru-RU" b="1" i="1" dirty="0" smtClean="0">
                <a:latin typeface="Book Antiqua" panose="02040602050305030304" pitchFamily="18" charset="0"/>
              </a:rPr>
              <a:t>Девушка. Кофе и чай. А4.</a:t>
            </a:r>
            <a:endParaRPr lang="ru-RU" b="1" i="1" dirty="0">
              <a:latin typeface="Book Antiqua" panose="02040602050305030304" pitchFamily="18" charset="0"/>
            </a:endParaRPr>
          </a:p>
        </p:txBody>
      </p:sp>
    </p:spTree>
    <p:extLst>
      <p:ext uri="{BB962C8B-B14F-4D97-AF65-F5344CB8AC3E}">
        <p14:creationId xmlns:p14="http://schemas.microsoft.com/office/powerpoint/2010/main" val="149860715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TotalTime>
  <Words>289</Words>
  <Application>Microsoft Office PowerPoint</Application>
  <PresentationFormat>Произвольный</PresentationFormat>
  <Paragraphs>23</Paragraphs>
  <Slides>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Тема Office</vt:lpstr>
      <vt:lpstr>Живопись</vt:lpstr>
      <vt:lpstr>1.ИТОГОВЫЕ РАБОТЫ</vt:lpstr>
      <vt:lpstr>2. СРС: ‘‘Мой любимый художник’’</vt:lpstr>
      <vt:lpstr>Работы Джеффа Роуланда напоминают мне о самых теплых чувствах, несмотря на холодные оттенки, которые чаще всего использует художник. Обычно подобные чувства испытываешь когда ты пьешь горячий чай в холодную погоду. Когда надеваешь большой, вязаный свитер. Или когда обнимаешь родного человека. Пробираются мурашки по всему телу. В своих произведениях он часто изображает ту самую,  дождливую Англию. Англию, которую мы все знаем. Дождь… Как много он способен рассказать. Его часто не любят, презирают, ругают, однако, все равно ждут. Ведь он не только спасает человечество от засухи, дарит прохладу в жаркий день и свежесть всему живому. Дождь способен изменить окружающий мир до неузнаваемости.      </vt:lpstr>
      <vt:lpstr>3.Домашние задания</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Живопись</dc:title>
  <dc:creator>Учетная запись Майкрософт</dc:creator>
  <cp:lastModifiedBy>ГРАНАТ</cp:lastModifiedBy>
  <cp:revision>14</cp:revision>
  <dcterms:created xsi:type="dcterms:W3CDTF">2020-05-20T17:26:08Z</dcterms:created>
  <dcterms:modified xsi:type="dcterms:W3CDTF">2020-05-21T06:56:49Z</dcterms:modified>
</cp:coreProperties>
</file>