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7" r:id="rId2"/>
    <p:sldId id="258" r:id="rId3"/>
    <p:sldId id="260" r:id="rId4"/>
    <p:sldId id="261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CE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1" d="100"/>
          <a:sy n="51" d="100"/>
        </p:scale>
        <p:origin x="-552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54F2317-E47C-494A-A4B6-220EA033C61A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6F0E222-5CA5-4A54-9636-2D29D2B38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94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2317-E47C-494A-A4B6-220EA033C61A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E222-5CA5-4A54-9636-2D29D2B38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607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2317-E47C-494A-A4B6-220EA033C61A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E222-5CA5-4A54-9636-2D29D2B38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648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2317-E47C-494A-A4B6-220EA033C61A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E222-5CA5-4A54-9636-2D29D2B38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267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2317-E47C-494A-A4B6-220EA033C61A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E222-5CA5-4A54-9636-2D29D2B38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413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2317-E47C-494A-A4B6-220EA033C61A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E222-5CA5-4A54-9636-2D29D2B38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2317-E47C-494A-A4B6-220EA033C61A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E222-5CA5-4A54-9636-2D29D2B38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560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754F2317-E47C-494A-A4B6-220EA033C61A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E222-5CA5-4A54-9636-2D29D2B38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204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754F2317-E47C-494A-A4B6-220EA033C61A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E222-5CA5-4A54-9636-2D29D2B38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675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2317-E47C-494A-A4B6-220EA033C61A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E222-5CA5-4A54-9636-2D29D2B38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307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2317-E47C-494A-A4B6-220EA033C61A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E222-5CA5-4A54-9636-2D29D2B38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838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2317-E47C-494A-A4B6-220EA033C61A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E222-5CA5-4A54-9636-2D29D2B38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85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2317-E47C-494A-A4B6-220EA033C61A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E222-5CA5-4A54-9636-2D29D2B38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106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2317-E47C-494A-A4B6-220EA033C61A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E222-5CA5-4A54-9636-2D29D2B38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931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2317-E47C-494A-A4B6-220EA033C61A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E222-5CA5-4A54-9636-2D29D2B38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291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2317-E47C-494A-A4B6-220EA033C61A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E222-5CA5-4A54-9636-2D29D2B38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58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2317-E47C-494A-A4B6-220EA033C61A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E222-5CA5-4A54-9636-2D29D2B38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131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54F2317-E47C-494A-A4B6-220EA033C61A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6F0E222-5CA5-4A54-9636-2D29D2B38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621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2605825" y="239927"/>
            <a:ext cx="6980349" cy="1658829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79490" y="220451"/>
            <a:ext cx="6075702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0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Живопись</a:t>
            </a:r>
            <a:endParaRPr lang="ru-RU" sz="90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82401" y="4815335"/>
            <a:ext cx="8227198" cy="191847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defTabSz="457200">
              <a:spcBef>
                <a:spcPts val="1000"/>
              </a:spcBef>
              <a:buClr>
                <a:srgbClr val="B31166"/>
              </a:buClr>
              <a:buSzPct val="80000"/>
            </a:pPr>
            <a:r>
              <a:rPr lang="ru-RU" sz="1700" cap="all" dirty="0">
                <a:ln>
                  <a:solidFill>
                    <a:srgbClr val="3B3059">
                      <a:lumMod val="20000"/>
                      <a:lumOff val="80000"/>
                    </a:srgbClr>
                  </a:solidFill>
                </a:ln>
                <a:solidFill>
                  <a:srgbClr val="3B3059">
                    <a:lumMod val="20000"/>
                    <a:lumOff val="80000"/>
                  </a:srgbClr>
                </a:solidFill>
              </a:rPr>
              <a:t>Кыргызский Государственный Технический университет</a:t>
            </a:r>
            <a:br>
              <a:rPr lang="ru-RU" sz="1700" cap="all" dirty="0">
                <a:ln>
                  <a:solidFill>
                    <a:srgbClr val="3B3059">
                      <a:lumMod val="20000"/>
                      <a:lumOff val="80000"/>
                    </a:srgbClr>
                  </a:solidFill>
                </a:ln>
                <a:solidFill>
                  <a:srgbClr val="3B3059">
                    <a:lumMod val="20000"/>
                    <a:lumOff val="80000"/>
                  </a:srgbClr>
                </a:solidFill>
              </a:rPr>
            </a:br>
            <a:r>
              <a:rPr lang="ru-RU" sz="1700" cap="all" dirty="0">
                <a:ln>
                  <a:solidFill>
                    <a:srgbClr val="3B3059">
                      <a:lumMod val="20000"/>
                      <a:lumOff val="80000"/>
                    </a:srgbClr>
                  </a:solidFill>
                </a:ln>
                <a:solidFill>
                  <a:srgbClr val="3B3059">
                    <a:lumMod val="20000"/>
                    <a:lumOff val="80000"/>
                  </a:srgbClr>
                </a:solidFill>
              </a:rPr>
              <a:t>им. И. </a:t>
            </a:r>
            <a:r>
              <a:rPr lang="ru-RU" sz="1700" cap="all" dirty="0" err="1">
                <a:ln>
                  <a:solidFill>
                    <a:srgbClr val="3B3059">
                      <a:lumMod val="20000"/>
                      <a:lumOff val="80000"/>
                    </a:srgbClr>
                  </a:solidFill>
                </a:ln>
                <a:solidFill>
                  <a:srgbClr val="3B3059">
                    <a:lumMod val="20000"/>
                    <a:lumOff val="80000"/>
                  </a:srgbClr>
                </a:solidFill>
              </a:rPr>
              <a:t>Раззакова</a:t>
            </a:r>
            <a:r>
              <a:rPr lang="ru-RU" sz="1700" cap="all" dirty="0">
                <a:ln>
                  <a:solidFill>
                    <a:srgbClr val="3B3059">
                      <a:lumMod val="20000"/>
                      <a:lumOff val="80000"/>
                    </a:srgbClr>
                  </a:solidFill>
                </a:ln>
                <a:solidFill>
                  <a:srgbClr val="3B3059">
                    <a:lumMod val="20000"/>
                    <a:lumOff val="80000"/>
                  </a:srgbClr>
                </a:solidFill>
              </a:rPr>
              <a:t/>
            </a:r>
            <a:br>
              <a:rPr lang="ru-RU" sz="1700" cap="all" dirty="0">
                <a:ln>
                  <a:solidFill>
                    <a:srgbClr val="3B3059">
                      <a:lumMod val="20000"/>
                      <a:lumOff val="80000"/>
                    </a:srgbClr>
                  </a:solidFill>
                </a:ln>
                <a:solidFill>
                  <a:srgbClr val="3B3059">
                    <a:lumMod val="20000"/>
                    <a:lumOff val="80000"/>
                  </a:srgbClr>
                </a:solidFill>
              </a:rPr>
            </a:br>
            <a:r>
              <a:rPr lang="ru-RU" sz="1700" cap="all" dirty="0">
                <a:ln>
                  <a:solidFill>
                    <a:srgbClr val="3B3059">
                      <a:lumMod val="20000"/>
                      <a:lumOff val="80000"/>
                    </a:srgbClr>
                  </a:solidFill>
                </a:ln>
                <a:solidFill>
                  <a:srgbClr val="3B3059">
                    <a:lumMod val="20000"/>
                    <a:lumOff val="80000"/>
                  </a:srgbClr>
                </a:solidFill>
              </a:rPr>
              <a:t>Технологический факультет </a:t>
            </a:r>
            <a:br>
              <a:rPr lang="ru-RU" sz="1700" cap="all" dirty="0">
                <a:ln>
                  <a:solidFill>
                    <a:srgbClr val="3B3059">
                      <a:lumMod val="20000"/>
                      <a:lumOff val="80000"/>
                    </a:srgbClr>
                  </a:solidFill>
                </a:ln>
                <a:solidFill>
                  <a:srgbClr val="3B3059">
                    <a:lumMod val="20000"/>
                    <a:lumOff val="80000"/>
                  </a:srgbClr>
                </a:solidFill>
              </a:rPr>
            </a:br>
            <a:r>
              <a:rPr lang="ru-RU" sz="1700" cap="all" dirty="0">
                <a:ln>
                  <a:solidFill>
                    <a:srgbClr val="3B3059">
                      <a:lumMod val="20000"/>
                      <a:lumOff val="80000"/>
                    </a:srgbClr>
                  </a:solidFill>
                </a:ln>
                <a:solidFill>
                  <a:srgbClr val="3B3059">
                    <a:lumMod val="20000"/>
                    <a:lumOff val="80000"/>
                  </a:srgbClr>
                </a:solidFill>
              </a:rPr>
              <a:t>кафедра Художественное проектирование </a:t>
            </a:r>
            <a:r>
              <a:rPr lang="ru-RU" sz="1700" cap="all" dirty="0" smtClean="0">
                <a:ln>
                  <a:solidFill>
                    <a:srgbClr val="3B3059">
                      <a:lumMod val="20000"/>
                      <a:lumOff val="80000"/>
                    </a:srgbClr>
                  </a:solidFill>
                </a:ln>
                <a:solidFill>
                  <a:srgbClr val="3B3059">
                    <a:lumMod val="20000"/>
                    <a:lumOff val="80000"/>
                  </a:srgbClr>
                </a:solidFill>
              </a:rPr>
              <a:t>изделий</a:t>
            </a:r>
          </a:p>
          <a:p>
            <a:pPr lvl="0" algn="ctr" defTabSz="457200">
              <a:spcBef>
                <a:spcPts val="1000"/>
              </a:spcBef>
              <a:buClr>
                <a:srgbClr val="B31166"/>
              </a:buClr>
              <a:buSzPct val="80000"/>
            </a:pPr>
            <a:r>
              <a:rPr lang="ru-RU" sz="1700" u="sng" cap="all" dirty="0" smtClean="0">
                <a:ln>
                  <a:solidFill>
                    <a:srgbClr val="3B3059">
                      <a:lumMod val="20000"/>
                      <a:lumOff val="80000"/>
                    </a:srgbClr>
                  </a:solidFill>
                </a:ln>
                <a:solidFill>
                  <a:srgbClr val="3B3059">
                    <a:lumMod val="20000"/>
                    <a:lumOff val="80000"/>
                  </a:srgbClr>
                </a:solidFill>
              </a:rPr>
              <a:t>Выполнила: </a:t>
            </a:r>
            <a:r>
              <a:rPr lang="ru-RU" sz="1700" u="sng" cap="all" dirty="0" err="1" smtClean="0">
                <a:ln>
                  <a:solidFill>
                    <a:srgbClr val="3B3059">
                      <a:lumMod val="20000"/>
                      <a:lumOff val="80000"/>
                    </a:srgbClr>
                  </a:solidFill>
                </a:ln>
                <a:solidFill>
                  <a:srgbClr val="3B3059">
                    <a:lumMod val="20000"/>
                    <a:lumOff val="80000"/>
                  </a:srgbClr>
                </a:solidFill>
              </a:rPr>
              <a:t>Акматжавнова</a:t>
            </a:r>
            <a:r>
              <a:rPr lang="ru-RU" sz="1700" u="sng" cap="all" dirty="0" smtClean="0">
                <a:ln>
                  <a:solidFill>
                    <a:srgbClr val="3B3059">
                      <a:lumMod val="20000"/>
                      <a:lumOff val="80000"/>
                    </a:srgbClr>
                  </a:solidFill>
                </a:ln>
                <a:solidFill>
                  <a:srgbClr val="3B3059">
                    <a:lumMod val="20000"/>
                    <a:lumOff val="80000"/>
                  </a:srgbClr>
                </a:solidFill>
              </a:rPr>
              <a:t> Эльвира ИКТ 1-19 </a:t>
            </a:r>
          </a:p>
          <a:p>
            <a:pPr lvl="0" algn="ctr" defTabSz="457200">
              <a:spcBef>
                <a:spcPts val="1000"/>
              </a:spcBef>
              <a:buClr>
                <a:srgbClr val="B31166"/>
              </a:buClr>
              <a:buSzPct val="80000"/>
            </a:pPr>
            <a:r>
              <a:rPr lang="ru-RU" sz="1700" u="sng" cap="all" dirty="0" smtClean="0">
                <a:ln>
                  <a:solidFill>
                    <a:srgbClr val="3B3059">
                      <a:lumMod val="20000"/>
                      <a:lumOff val="80000"/>
                    </a:srgbClr>
                  </a:solidFill>
                </a:ln>
                <a:solidFill>
                  <a:srgbClr val="3B3059">
                    <a:lumMod val="20000"/>
                    <a:lumOff val="80000"/>
                  </a:srgbClr>
                </a:solidFill>
              </a:rPr>
              <a:t>Проверила: Абдуллаева Г.М.</a:t>
            </a:r>
            <a:endParaRPr lang="ru-RU" sz="1700" u="sng" cap="all" dirty="0">
              <a:ln>
                <a:solidFill>
                  <a:srgbClr val="3B3059">
                    <a:lumMod val="20000"/>
                    <a:lumOff val="80000"/>
                  </a:srgbClr>
                </a:solidFill>
              </a:ln>
              <a:solidFill>
                <a:srgbClr val="3B3059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226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792" y="515155"/>
            <a:ext cx="5834129" cy="5808372"/>
          </a:xfrm>
        </p:spPr>
        <p:txBody>
          <a:bodyPr/>
          <a:lstStyle/>
          <a:p>
            <a:r>
              <a:rPr lang="ru-RU" sz="1700" dirty="0"/>
              <a:t>Вилья́м-Адольф Бугро́ (фр. William-Adolphe Bouguereau </a:t>
            </a:r>
            <a:r>
              <a:rPr lang="ru-RU" sz="1700" dirty="0" smtClean="0"/>
              <a:t>30 </a:t>
            </a:r>
            <a:r>
              <a:rPr lang="ru-RU" sz="1700" dirty="0"/>
              <a:t>ноября 1825 </a:t>
            </a:r>
            <a:r>
              <a:rPr lang="ru-RU" sz="1700" dirty="0" smtClean="0"/>
              <a:t>года— </a:t>
            </a:r>
            <a:r>
              <a:rPr lang="ru-RU" sz="1700" dirty="0"/>
              <a:t>19 августа 1905 </a:t>
            </a:r>
            <a:r>
              <a:rPr lang="ru-RU" sz="1700" dirty="0" smtClean="0"/>
              <a:t>года) </a:t>
            </a:r>
            <a:r>
              <a:rPr lang="ru-RU" sz="1700" dirty="0"/>
              <a:t>— французский живописец, видный представитель салонного академизма XIX века. Его творчество может характеризоваться как «квинтэссенция живописи своего поколения</a:t>
            </a:r>
            <a:r>
              <a:rPr lang="ru-RU" sz="1700" dirty="0" smtClean="0"/>
              <a:t>». </a:t>
            </a:r>
            <a:r>
              <a:rPr lang="ru-RU" sz="1700" dirty="0"/>
              <a:t>В каталогах учтены 828 картин Бугро, преимущественно на мифологические, аллегорические и библейские </a:t>
            </a:r>
            <a:r>
              <a:rPr lang="ru-RU" sz="1700" dirty="0" smtClean="0"/>
              <a:t>сюжеты. </a:t>
            </a:r>
            <a:r>
              <a:rPr lang="ru-RU" sz="1700" dirty="0"/>
              <a:t>Исследователи причисляют его творчество к так называемому «романтическому реализму», поскольку он, следуя приёмам романтизма, предпочитал писать с натуры и воспроизводил внешность своих моделей с фотографической </a:t>
            </a:r>
            <a:r>
              <a:rPr lang="ru-RU" sz="1700" dirty="0" smtClean="0"/>
              <a:t>точностью. </a:t>
            </a:r>
            <a:r>
              <a:rPr lang="ru-RU" sz="1700" dirty="0"/>
              <a:t>Несмотря на верность академическим принципам, в частности, — примату рисунка над цветом, — в 1890-е годы испытывал влияние символизма, который истолковывал как метод раскрытия сущности изображаемого человека при помощи второстепенных деталей, несущих смысловую нагрузку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379" y="461427"/>
            <a:ext cx="4866001" cy="58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21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9" y="115909"/>
            <a:ext cx="3899629" cy="661974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367492" y="0"/>
            <a:ext cx="850006" cy="1159099"/>
          </a:xfrm>
          <a:prstGeom prst="rect">
            <a:avLst/>
          </a:prstGeom>
          <a:solidFill>
            <a:srgbClr val="D4CEE4"/>
          </a:solidFill>
          <a:ln>
            <a:solidFill>
              <a:srgbClr val="D4CE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98873" y="1090460"/>
            <a:ext cx="76929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Взаимоотношения Амура и Психеи – излюбленный </a:t>
            </a:r>
            <a:endParaRPr lang="en-US" dirty="0" smtClean="0"/>
          </a:p>
          <a:p>
            <a:pPr algn="ctr"/>
            <a:r>
              <a:rPr lang="ru-RU" dirty="0" smtClean="0"/>
              <a:t>сюжет </a:t>
            </a:r>
            <a:r>
              <a:rPr lang="ru-RU" dirty="0"/>
              <a:t>картин Бугро. Работа являет собой прекрасный образец академической живописи. Внимание к деталям, идеализация человеческого тела, изысканная палитра и эротизм делают полотно усладой для глаз. В ней нет назидательности и морали, она призывает лишь отдаться чувственности, как юная Психея в объятиях возлюбленного</a:t>
            </a:r>
            <a:r>
              <a:rPr lang="ru-RU" dirty="0" smtClean="0"/>
              <a:t>.</a:t>
            </a:r>
            <a:endParaRPr lang="ru-RU" dirty="0"/>
          </a:p>
          <a:p>
            <a:pPr algn="ctr"/>
            <a:r>
              <a:rPr lang="ru-RU" dirty="0"/>
              <a:t>Стремление художника к совершенству хорошо прослеживается в безупречно выверенных пропорциях тел. Воспевание физической красоты отражается во всем: в нежных полупрозрачных красках, изысканных жестах, струящейся ткани. Преобладают слегка удлиненные и округленные формы, мягкие изгибы, нет строгой вертикали и острых углов</a:t>
            </a:r>
            <a:r>
              <a:rPr lang="ru-RU" dirty="0" smtClean="0"/>
              <a:t>.</a:t>
            </a:r>
            <a:endParaRPr lang="ru-RU" dirty="0"/>
          </a:p>
          <a:p>
            <a:pPr algn="ctr"/>
            <a:r>
              <a:rPr lang="ru-RU" dirty="0"/>
              <a:t>Отдельное внимание заслуживает небесный фон позади героев. Это лазурное небо, излучающее божественный свет, характерное для сюжетов ренессансного искусства. Оно создает воздушность и легкость, наводит на возвышенные мысли, подчеркивает покорение сладкой неге, в которую увлекает Амур царскую дочь Психею</a:t>
            </a:r>
            <a:r>
              <a:rPr lang="ru-RU" dirty="0" smtClean="0"/>
              <a:t>.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49000" y="94965"/>
            <a:ext cx="579272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cap="none" spc="0" dirty="0" smtClean="0">
                <a:ln/>
                <a:solidFill>
                  <a:schemeClr val="accent4"/>
                </a:solidFill>
                <a:effectLst/>
              </a:rPr>
              <a:t>Амур и Психея </a:t>
            </a:r>
            <a:endParaRPr lang="ru-RU" sz="2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27501" y="669656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1889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906325" y="618185"/>
            <a:ext cx="6478073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121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731394" y="831490"/>
            <a:ext cx="6361093" cy="47708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2" y="831489"/>
            <a:ext cx="2367963" cy="29994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156" y="334851"/>
            <a:ext cx="2552682" cy="28848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70"/>
          <a:stretch/>
        </p:blipFill>
        <p:spPr>
          <a:xfrm>
            <a:off x="207812" y="4320091"/>
            <a:ext cx="2342205" cy="21115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4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4"/>
          <a:stretch/>
        </p:blipFill>
        <p:spPr>
          <a:xfrm>
            <a:off x="9373156" y="3334271"/>
            <a:ext cx="2552682" cy="309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161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Другая 1">
      <a:dk1>
        <a:sysClr val="windowText" lastClr="000000"/>
      </a:dk1>
      <a:lt1>
        <a:srgbClr val="D4CEE4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142</TotalTime>
  <Words>283</Words>
  <Application>Microsoft Office PowerPoint</Application>
  <PresentationFormat>Произвольный</PresentationFormat>
  <Paragraphs>11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Ион (конференц-зал)</vt:lpstr>
      <vt:lpstr>Презентация PowerPoint</vt:lpstr>
      <vt:lpstr>Вилья́м-Адольф Бугро́ (фр. William-Adolphe Bouguereau 30 ноября 1825 года— 19 августа 1905 года) — французский живописец, видный представитель салонного академизма XIX века. Его творчество может характеризоваться как «квинтэссенция живописи своего поколения». В каталогах учтены 828 картин Бугро, преимущественно на мифологические, аллегорические и библейские сюжеты. Исследователи причисляют его творчество к так называемому «романтическому реализму», поскольку он, следуя приёмам романтизма, предпочитал писать с натуры и воспроизводил внешность своих моделей с фотографической точностью. Несмотря на верность академическим принципам, в частности, — примату рисунка над цветом, — в 1890-е годы испытывал влияние символизма, который истолковывал как метод раскрытия сущности изображаемого человека при помощи второстепенных деталей, несущих смысловую нагрузку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Живопись</dc:title>
  <dc:creator>D-Link</dc:creator>
  <cp:lastModifiedBy>ГРАНАТ</cp:lastModifiedBy>
  <cp:revision>10</cp:revision>
  <dcterms:created xsi:type="dcterms:W3CDTF">2020-05-20T13:05:36Z</dcterms:created>
  <dcterms:modified xsi:type="dcterms:W3CDTF">2020-05-22T14:12:37Z</dcterms:modified>
</cp:coreProperties>
</file>