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8" r:id="rId3"/>
    <p:sldId id="263" r:id="rId4"/>
    <p:sldId id="264" r:id="rId5"/>
    <p:sldId id="261" r:id="rId6"/>
    <p:sldId id="262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84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33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001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0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166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3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06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6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50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08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3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4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6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5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8371-B22E-4BFF-8B85-C0F471092FD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0CFE53-F4B7-4C6F-8D5D-81F4BB4E2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4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5382" y="914400"/>
            <a:ext cx="8603672" cy="375989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кафедры «Менеджмент»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ВШЭиБ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повышению качества образования и перспективы развития образовательных программ 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2024-2025 учебном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35382" y="5131488"/>
            <a:ext cx="8837585" cy="1096899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УС ВШЭБ (апрель)</a:t>
            </a:r>
          </a:p>
          <a:p>
            <a:pPr algn="r"/>
            <a:r>
              <a:rPr lang="ru-RU" sz="2800" dirty="0" smtClean="0"/>
              <a:t>проф. Иманкулова Э.Т.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06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ООП кафедры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580200 «Менеджмент» (бакалавр),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580200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«Менеджмент» (магистр),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580200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«Менеджмент» (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PhD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580700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«Управление бизнесом» (бакалавр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580800 «Управление персоналом» (бакалавр)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270164"/>
            <a:ext cx="9842067" cy="10598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Актуальность направления «Менеджмент»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4564" y="1330036"/>
            <a:ext cx="10320048" cy="458118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Современный </a:t>
            </a:r>
            <a:r>
              <a:rPr lang="ru-RU" dirty="0"/>
              <a:t>мир тесно связан с экономическими и социальными изменениями, и успешный менеджмент является необходимым фактором развития любого бизнеса и организации.</a:t>
            </a:r>
            <a:br>
              <a:rPr lang="ru-RU" dirty="0"/>
            </a:br>
            <a:r>
              <a:rPr lang="ru-RU" dirty="0" smtClean="0"/>
              <a:t>Программа </a:t>
            </a:r>
            <a:r>
              <a:rPr lang="ru-RU" dirty="0"/>
              <a:t>имеет множество преимуществ:</a:t>
            </a:r>
            <a:br>
              <a:rPr lang="ru-RU" dirty="0"/>
            </a:br>
            <a:r>
              <a:rPr lang="ru-RU" dirty="0"/>
              <a:t>    1. Практический ориентир: программа разработана с учетом реальных условий и потребностей рынка труда, что позволяет выпускникам быстро и эффективно адаптироваться к реальным задачам в бизнесе.</a:t>
            </a:r>
            <a:br>
              <a:rPr lang="ru-RU" dirty="0"/>
            </a:br>
            <a:r>
              <a:rPr lang="ru-RU" dirty="0"/>
              <a:t>    2. Разнообразие дисциплин: программа охватывает широкий спектр тем и методов менеджмента, включая экономику, финансы, маркетинг, организационное поведение, инновации и многое другое.</a:t>
            </a:r>
            <a:br>
              <a:rPr lang="ru-RU" dirty="0"/>
            </a:br>
            <a:r>
              <a:rPr lang="ru-RU" dirty="0"/>
              <a:t>   </a:t>
            </a:r>
            <a:r>
              <a:rPr lang="ru-RU" dirty="0" smtClean="0"/>
              <a:t>3. </a:t>
            </a:r>
            <a:r>
              <a:rPr lang="ru-RU" dirty="0"/>
              <a:t>Программа включает в себя научно-исследовательский компонент, который помогает студентам развивать свои научные навыки и профессиональные интересы.</a:t>
            </a:r>
            <a:br>
              <a:rPr lang="ru-RU" dirty="0"/>
            </a:br>
            <a:r>
              <a:rPr lang="ru-RU" dirty="0"/>
              <a:t>    </a:t>
            </a:r>
            <a:r>
              <a:rPr lang="ru-RU" dirty="0" smtClean="0"/>
              <a:t>4. </a:t>
            </a:r>
            <a:r>
              <a:rPr lang="ru-RU" dirty="0"/>
              <a:t>Выпускники образовательной программы по менеджменту имеют большие возможности для карьерного роста и развития в </a:t>
            </a:r>
            <a:r>
              <a:rPr lang="ru-RU" dirty="0" smtClean="0"/>
              <a:t>различных областях </a:t>
            </a:r>
            <a:r>
              <a:rPr lang="ru-RU" dirty="0"/>
              <a:t>бизнеса и организаций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Необходимо усилить работу:</a:t>
            </a:r>
          </a:p>
          <a:p>
            <a:pPr marL="0" indent="0">
              <a:buNone/>
            </a:pPr>
            <a:r>
              <a:rPr lang="ru-RU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1. Усилить работу студенческих стажировок, 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сотрудничество с зарубежными компаниями и обучение за рубежом, что </a:t>
            </a:r>
            <a:r>
              <a:rPr lang="ru-RU" sz="17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поможет 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им развивать межкультурные коммуникационные навыки и готовиться к работе в международном бизнес-окружении.</a:t>
            </a:r>
            <a:b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7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111" y="312382"/>
            <a:ext cx="9904412" cy="9968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Актуальность направления </a:t>
            </a:r>
            <a:r>
              <a:rPr lang="ru-RU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«Управление бизнесом»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4563" y="1641764"/>
            <a:ext cx="10619509" cy="50084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Управление бизнесом является одной из ключевых областей для развития экономики и повышения конкурентоспособности компаний. Поэтому данная образовательная программа является актуальной и необходимой для студентов, желающих стать квалифицированными специалистами в области управления бизнесом.</a:t>
            </a:r>
          </a:p>
          <a:p>
            <a:pPr marL="0" indent="0" algn="just">
              <a:buNone/>
            </a:pPr>
            <a:r>
              <a:rPr lang="ru-RU" dirty="0"/>
              <a:t>Преимущества направления "Управления бизнесом":</a:t>
            </a:r>
            <a:br>
              <a:rPr lang="ru-RU" dirty="0"/>
            </a:br>
            <a:r>
              <a:rPr lang="ru-RU" dirty="0"/>
              <a:t>    • Обучение основам управления и руководства бизнесом, что позволяет выпускникам быть компетентными и готовыми к карьере в различных отраслях бизнеса</a:t>
            </a:r>
            <a:br>
              <a:rPr lang="ru-RU" dirty="0"/>
            </a:br>
            <a:r>
              <a:rPr lang="ru-RU" dirty="0"/>
              <a:t>    • Обучение фундаментальным и прикладным навыкам в сфере финансов, маркетинга, управления персоналом и других отраслей бизнеса.</a:t>
            </a:r>
            <a:br>
              <a:rPr lang="ru-RU" dirty="0"/>
            </a:br>
            <a:r>
              <a:rPr lang="ru-RU" dirty="0"/>
              <a:t>    • Возможность применять полученные знания и навыки не только в коммерческой сфере, но и в некоммерческой и публичной сфере.</a:t>
            </a:r>
            <a:br>
              <a:rPr lang="ru-RU" dirty="0"/>
            </a:br>
            <a:r>
              <a:rPr lang="ru-RU" dirty="0"/>
              <a:t>    • Обучение на программе может привлекать как студентов, желающих занимать высокопоставленные должности в компаниях, так и тех, кто планирует запустить свой собственный бизнес.</a:t>
            </a:r>
            <a:br>
              <a:rPr lang="ru-RU" dirty="0"/>
            </a:br>
            <a:r>
              <a:rPr lang="ru-RU" dirty="0"/>
              <a:t>    • Возможность интернационализации обучения и получения международного опыта благодаря международным обменам, стажировкам и возможностям обучения за рубежом.</a:t>
            </a:r>
            <a:br>
              <a:rPr lang="ru-RU" dirty="0"/>
            </a:br>
            <a:r>
              <a:rPr lang="ru-RU" dirty="0"/>
              <a:t>    • Развитие навыков критического мышления, аналитики и решения проблем, что полезно не только в бизнесе, но и в личной жизни.</a:t>
            </a:r>
            <a:br>
              <a:rPr lang="ru-RU" dirty="0"/>
            </a:br>
            <a:r>
              <a:rPr lang="ru-RU" dirty="0"/>
              <a:t>    • Возможность изучения последних тенденций и развития в отрасли, что помогает быть конкурентоспособным на рынке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373" y="624110"/>
            <a:ext cx="9873239" cy="809835"/>
          </a:xfrm>
        </p:spPr>
        <p:txBody>
          <a:bodyPr/>
          <a:lstStyle/>
          <a:p>
            <a:pPr algn="ctr"/>
            <a:r>
              <a:rPr lang="ru-RU" dirty="0" smtClean="0"/>
              <a:t>ООП кафедры на 2023-24 уч. год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270714"/>
              </p:ext>
            </p:extLst>
          </p:nvPr>
        </p:nvGraphicFramePr>
        <p:xfrm>
          <a:off x="1122218" y="1433944"/>
          <a:ext cx="10661073" cy="494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956"/>
                <a:gridCol w="1864125"/>
                <a:gridCol w="4788571"/>
                <a:gridCol w="1629421"/>
              </a:tblGrid>
              <a:tr h="40336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Квалификация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Направления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Профили на 2023-24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 студентов (без учета 4-5 курсов)</a:t>
                      </a:r>
                      <a:endParaRPr lang="ru-RU" sz="1200" dirty="0"/>
                    </a:p>
                  </a:txBody>
                  <a:tcPr/>
                </a:tc>
              </a:tr>
              <a:tr h="10848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Бакалавр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Менеджмент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Производственный менеджмент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менеджмент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маркетингом (с углубленным изучением англ. языка)»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в строительстве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в спортивной </a:t>
                      </a:r>
                      <a:r>
                        <a:rPr lang="ru-RU" sz="1600" b="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</a:t>
                      </a:r>
                      <a:endParaRPr lang="ru-RU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239</a:t>
                      </a:r>
                      <a:endParaRPr lang="ru-RU" sz="1600" dirty="0"/>
                    </a:p>
                  </a:txBody>
                  <a:tcPr/>
                </a:tc>
              </a:tr>
              <a:tr h="997528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Управление бизнесом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Управление персоналом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в малом и ср бизнесе</a:t>
                      </a:r>
                    </a:p>
                    <a:p>
                      <a:pPr marL="342900" indent="-342900" algn="l" defTabSz="457200" rtl="0" eaLnBrk="1" latinLnBrk="0" hangingPunct="1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в строит бизнесе</a:t>
                      </a:r>
                      <a:endParaRPr lang="ru-RU" sz="1600" b="0" i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6158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Магистратура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Менеджмент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Производственный менеджмент</a:t>
                      </a:r>
                    </a:p>
                    <a:p>
                      <a:pPr marL="342900" indent="-342900" algn="l" defTabSz="457200" rtl="0" eaLnBrk="1" latinLnBrk="0" hangingPunct="1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Стратегический менеджмент и управление конкурентоспособностью</a:t>
                      </a:r>
                      <a:endParaRPr lang="ru-RU" sz="1600" b="0" i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</a:t>
                      </a:r>
                      <a:endParaRPr lang="ru-RU" sz="1600" dirty="0"/>
                    </a:p>
                  </a:txBody>
                  <a:tcPr/>
                </a:tc>
              </a:tr>
              <a:tr h="6158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PhD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Менеджмент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в отраслях промышленности</a:t>
                      </a:r>
                      <a:endParaRPr lang="ru-RU" sz="1600" b="0" i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7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982" y="624110"/>
            <a:ext cx="10183091" cy="12808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Оптимизация ООП кафедры на 2024-25 уч. год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820603"/>
              </p:ext>
            </p:extLst>
          </p:nvPr>
        </p:nvGraphicFramePr>
        <p:xfrm>
          <a:off x="976313" y="1413163"/>
          <a:ext cx="10786196" cy="4709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701"/>
                <a:gridCol w="1923710"/>
                <a:gridCol w="4328236"/>
                <a:gridCol w="2696549"/>
              </a:tblGrid>
              <a:tr h="903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Квалификация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Направления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Профили на 2024-25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студентов (без учета 4-5 курсов)</a:t>
                      </a:r>
                      <a:endParaRPr lang="ru-RU" sz="1400" dirty="0"/>
                    </a:p>
                  </a:txBody>
                  <a:tcPr/>
                </a:tc>
              </a:tr>
              <a:tr h="12726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Бакалавр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Менеджмент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Производственный менеджмент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менеджмент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маркетингом (с углубленным изучением англ. языка)»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в строительстве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239</a:t>
                      </a:r>
                      <a:endParaRPr lang="ru-RU" sz="1600" dirty="0"/>
                    </a:p>
                  </a:txBody>
                  <a:tcPr/>
                </a:tc>
              </a:tr>
              <a:tr h="1272699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Управление бизнесом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Управление персоналом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Tx/>
                        <a:buNone/>
                      </a:pPr>
                      <a:endParaRPr lang="ru-RU" sz="1600" b="0" i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</a:tr>
              <a:tr h="32557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Магистратура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Менеджмент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Tx/>
                        <a:buNone/>
                      </a:pPr>
                      <a:endParaRPr lang="ru-RU" sz="1600" b="0" i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</a:t>
                      </a:r>
                      <a:endParaRPr lang="ru-RU" sz="1600" dirty="0"/>
                    </a:p>
                  </a:txBody>
                  <a:tcPr/>
                </a:tc>
              </a:tr>
              <a:tr h="84927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PhD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Менеджмент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457200" rtl="0" eaLnBrk="1" latinLnBrk="0" hangingPunct="1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в отраслях промышленности</a:t>
                      </a:r>
                      <a:endParaRPr lang="ru-RU" sz="1600" b="0" i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9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937" y="624110"/>
            <a:ext cx="1031817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Предлагаемые профессиональные дисциплины для РУП по направлениям «Менеджмент» и «Управление бизнесом»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281576"/>
              </p:ext>
            </p:extLst>
          </p:nvPr>
        </p:nvGraphicFramePr>
        <p:xfrm>
          <a:off x="1308822" y="1464829"/>
          <a:ext cx="10185400" cy="470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0"/>
                <a:gridCol w="5092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Дисциплина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Актуальность и результаты обучения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Статистические методы исследования в бизнесе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Математика</a:t>
                      </a:r>
                      <a:r>
                        <a:rPr lang="ru-RU" sz="1400" baseline="0" dirty="0" smtClean="0"/>
                        <a:t> в менеджменте и бизнесе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Обработка числовой информации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Статистические методы</a:t>
                      </a:r>
                      <a:r>
                        <a:rPr lang="ru-RU" sz="1400" baseline="0" dirty="0" smtClean="0"/>
                        <a:t> исследования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Статистические зависимости и прогнозирование рынка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Полная и достоверная статистическая информация является тем необходимым основанием, на котором базируется процесс управления экономикой. Принятие управленческих решений на всех уровнях – от общегосударственного или регионального и до уровня отдельной корпорации или небольшой фирмы – невозможно без должного статистического обеспечения.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89436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b="1" dirty="0" smtClean="0"/>
                        <a:t>Управление устойчивым развитием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smtClean="0"/>
                        <a:t>Изучение</a:t>
                      </a:r>
                      <a:r>
                        <a:rPr lang="ru-RU" sz="1200" b="0" baseline="0" smtClean="0"/>
                        <a:t> а</a:t>
                      </a:r>
                      <a:r>
                        <a:rPr lang="ru-RU" sz="1200" b="0" smtClean="0"/>
                        <a:t>налитических методов и практики управления, которые сравнивают и интегрируют экологические, социальные и экономические цели и решают многолетние или долгосрочные проблемы .</a:t>
                      </a:r>
                      <a:endParaRPr lang="ru-RU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b="1" dirty="0" smtClean="0"/>
                        <a:t>Операционный менеджмент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Эффективное управление ключевыми бизнес-процессами и операциями, имеющими значение, для получения добавленной стоимости, а также для эффективной поддержки ключевых бизнес-процессов через правильную организацию вспомогательных бизнес-процессов. То есть</a:t>
                      </a:r>
                      <a:r>
                        <a:rPr lang="ru-RU" sz="1200" baseline="0" dirty="0" smtClean="0"/>
                        <a:t> , это </a:t>
                      </a:r>
                      <a:endParaRPr lang="ru-RU" sz="1200" dirty="0" smtClean="0"/>
                    </a:p>
                    <a:p>
                      <a:r>
                        <a:rPr lang="ru-RU" sz="1200" baseline="0" dirty="0" smtClean="0"/>
                        <a:t>процесс в организации от приобретения материала, их превращения в готовый продукт и до поставки этого продукта покупателю.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1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6291" y="426682"/>
            <a:ext cx="10037617" cy="53967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SWOT – </a:t>
            </a:r>
            <a:r>
              <a:rPr lang="ru-RU" sz="2400" b="1" dirty="0" smtClean="0"/>
              <a:t>анализ ООП «Менеджмент», «Управление бизнесом»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983473"/>
              </p:ext>
            </p:extLst>
          </p:nvPr>
        </p:nvGraphicFramePr>
        <p:xfrm>
          <a:off x="1226127" y="1190585"/>
          <a:ext cx="10515600" cy="5022216"/>
        </p:xfrm>
        <a:graphic>
          <a:graphicData uri="http://schemas.openxmlformats.org/drawingml/2006/table">
            <a:tbl>
              <a:tblPr firstRow="1" firstCol="1" bandRow="1"/>
              <a:tblGrid>
                <a:gridCol w="5418150"/>
                <a:gridCol w="5097450"/>
              </a:tblGrid>
              <a:tr h="1302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СИЛЬНЫЕ СТОРОНЫ: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93" marR="5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СЛАБЫЕ СТОРОНЫ: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93" marR="5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5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 образовательной программы четко сформулирована и соотнесена с миссией КГТУ им. И.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Раззакова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(преемственность цели);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Широкое использование социальных сетей для информирования заинтересованных лиц о деятельности ОП и университета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обучения (РО)разработаны и утверждены и соответствуют цели ООП, ГОС ВПО КР, и квалификационным требованиям профессиональной среды;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Выработан механизм взаимодействия со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стейкхолдерами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имеется рецензия на РУП;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Актуальность профилей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ООП;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Остепененность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кафедры - 65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93" marR="5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Слабое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сотрудничество с международными компаниями в области стажировок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мотивация молодых ученых в выполнении научных исследований;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Острая необходимость в модернизации учебных аудиторий и рабочих мест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ППС;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Усилить область входящей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мобильности студентов с дальнего зарубежья.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93" marR="5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ЛАГОПРИЯТНЫЕ ВОЗМОЖНОСТИ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93" marR="5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ГРОЗЫ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93" marR="5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12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потенциала внешних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стейкхолдеров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развития образовательной программы, разработки целей и результатов обучения и практической реализации образовательной программы;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Стратегическое партнерство с предприятиями по выработке компетентности модели выпускника, разработке и реализации образовательной программы;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формирования ППС и повышение квалификации;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93" marR="5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Снижение взаимодействия с работодателями;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Уменьшение или отсутствие абитуриентов по направлениям кафедры.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93" marR="5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6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855" y="624110"/>
            <a:ext cx="10432472" cy="1280890"/>
          </a:xfrm>
        </p:spPr>
        <p:txBody>
          <a:bodyPr>
            <a:no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со стратегией развития кафедры «Менеджмент» по вопросам повышения качества образования и перспективами развития образовательных программ кафедрой были проведены следующие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запланируемые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мероприятия: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727" y="1620982"/>
            <a:ext cx="11192885" cy="4717473"/>
          </a:xfrm>
        </p:spPr>
        <p:txBody>
          <a:bodyPr>
            <a:normAutofit/>
          </a:bodyPr>
          <a:lstStyle/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филиал кафедры в ОсОО «</a:t>
            </a:r>
            <a:r>
              <a:rPr lang="ru-RU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ДанАгроПродукты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решаются вопросы целевой подготовки выпускников: данная организация ежегодно выделяет 5 студентам именные стипендии по 5000 сом, на данном предприятии работают 5 выпускников кафедры;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Реализуется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международная академическая мобильность студентов (Германия, 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Россия, Казахстан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Азербайджан, Узбекистан);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Развивается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база электронных библиотеки кафедры;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«Менеджмент» имеет 3 лекционных аудиторий (2/220, 2/222, 2/223) и преподавательский кабинет (2/224, 2/226). 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Поддерживают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тесные связи с предприятиями соответствующих отраслей производства (</a:t>
            </a:r>
            <a:r>
              <a:rPr lang="ru-RU" sz="1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договоров с вузами и предприятиями);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Проведены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2023-2024 уч. году 1 круглый стол на тему: «Бизнес и образование: перспективы, развитие и сотрудничество» (29.02.2024 г). </a:t>
            </a: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Ведется работа по сотрудничеству с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Азербайджанским Государственным экономическим Университетом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UNEC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0215" algn="just">
              <a:lnSpc>
                <a:spcPct val="107000"/>
              </a:lnSpc>
              <a:spcBef>
                <a:spcPts val="0"/>
              </a:spcBef>
            </a:pP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304</TotalTime>
  <Words>780</Words>
  <Application>Microsoft Office PowerPoint</Application>
  <PresentationFormat>Широкоэкранный</PresentationFormat>
  <Paragraphs>115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Деятельность кафедры «Менеджмент» ВШЭиБ по повышению качества образования и перспективы развития образовательных программ  в 2024-2025 учебном году</vt:lpstr>
      <vt:lpstr>ООП кафедры</vt:lpstr>
      <vt:lpstr>Актуальность направления «Менеджмент»</vt:lpstr>
      <vt:lpstr>Актуальность направления  «Управление бизнесом»</vt:lpstr>
      <vt:lpstr>ООП кафедры на 2023-24 уч. год</vt:lpstr>
      <vt:lpstr>Оптимизация ООП кафедры на 2024-25 уч. год</vt:lpstr>
      <vt:lpstr>Предлагаемые профессиональные дисциплины для РУП по направлениям «Менеджмент» и «Управление бизнесом»</vt:lpstr>
      <vt:lpstr>SWOT – анализ ООП «Менеджмент», «Управление бизнесом»</vt:lpstr>
      <vt:lpstr>Согласно со стратегией развития кафедры «Менеджмент» по вопросам повышения качества образования и перспективами развития образовательных программ кафедрой были проведены следующие запланируемые мероприятия: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кафедры «Менеджмент» ВШЭиБ по повышению качества образования и перспективы развития образовательных программ  в 2024-2025 учебном году</dc:title>
  <dc:creator>Мен</dc:creator>
  <cp:lastModifiedBy>Мен</cp:lastModifiedBy>
  <cp:revision>15</cp:revision>
  <dcterms:created xsi:type="dcterms:W3CDTF">2024-04-19T01:08:57Z</dcterms:created>
  <dcterms:modified xsi:type="dcterms:W3CDTF">2024-04-19T08:16:18Z</dcterms:modified>
</cp:coreProperties>
</file>