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3" r:id="rId2"/>
  </p:sldMasterIdLst>
  <p:sldIdLst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8" y="6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3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835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39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66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750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60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285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4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170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F3DD0-0A2F-4D88-9EE3-2127603DB2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C8CB1-D4F1-420C-BA1C-F08BA8C5DD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27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2957" y="-19431"/>
            <a:ext cx="5636895" cy="541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8343" y="1279397"/>
            <a:ext cx="11575415" cy="4778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0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6196"/>
            <a:ext cx="12192000" cy="6781800"/>
            <a:chOff x="0" y="76196"/>
            <a:chExt cx="12192000" cy="6781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6196"/>
              <a:ext cx="12073545" cy="67818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89207" y="440664"/>
              <a:ext cx="884339" cy="9095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270106" y="3801033"/>
              <a:ext cx="921893" cy="45016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48112" y="3224613"/>
            <a:ext cx="5788660" cy="16030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110"/>
              </a:lnSpc>
              <a:spcBef>
                <a:spcPts val="100"/>
              </a:spcBef>
            </a:pP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Стратегия</a:t>
            </a:r>
            <a:r>
              <a:rPr sz="3600" b="1" spc="-16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развития</a:t>
            </a:r>
            <a:r>
              <a:rPr sz="3600" b="1" spc="-114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6EC0"/>
                </a:solidFill>
                <a:latin typeface="Calibri"/>
                <a:cs typeface="Calibri"/>
              </a:rPr>
              <a:t>кафедры</a:t>
            </a:r>
            <a:endParaRPr sz="3600" dirty="0">
              <a:latin typeface="Calibri"/>
              <a:cs typeface="Calibri"/>
            </a:endParaRPr>
          </a:p>
          <a:p>
            <a:pPr marL="276225" marR="269875" algn="ctr">
              <a:lnSpc>
                <a:spcPts val="4090"/>
              </a:lnSpc>
              <a:spcBef>
                <a:spcPts val="120"/>
              </a:spcBef>
            </a:pPr>
            <a:r>
              <a:rPr sz="3600" b="1" dirty="0" smtClean="0">
                <a:solidFill>
                  <a:srgbClr val="006EC0"/>
                </a:solidFill>
                <a:latin typeface="Calibri"/>
                <a:cs typeface="Calibri"/>
              </a:rPr>
              <a:t>«</a:t>
            </a:r>
            <a:r>
              <a:rPr lang="ru-RU" sz="3600" b="1" dirty="0" smtClean="0">
                <a:solidFill>
                  <a:srgbClr val="006EC0"/>
                </a:solidFill>
                <a:latin typeface="Calibri"/>
                <a:cs typeface="Calibri"/>
              </a:rPr>
              <a:t>Менеджмент</a:t>
            </a:r>
            <a:r>
              <a:rPr sz="3600" b="1" spc="-10" dirty="0" smtClean="0">
                <a:solidFill>
                  <a:srgbClr val="006EC0"/>
                </a:solidFill>
                <a:latin typeface="Calibri"/>
                <a:cs typeface="Calibri"/>
              </a:rPr>
              <a:t>» </a:t>
            </a: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на</a:t>
            </a:r>
            <a:r>
              <a:rPr sz="3600" b="1" spc="-6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2023</a:t>
            </a:r>
            <a:r>
              <a:rPr sz="3600" b="1" spc="-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–</a:t>
            </a:r>
            <a:r>
              <a:rPr sz="3600" b="1" spc="-3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6EC0"/>
                </a:solidFill>
                <a:latin typeface="Calibri"/>
                <a:cs typeface="Calibri"/>
              </a:rPr>
              <a:t>2028</a:t>
            </a:r>
            <a:r>
              <a:rPr sz="3600" b="1" spc="-1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006EC0"/>
                </a:solidFill>
                <a:latin typeface="Calibri"/>
                <a:cs typeface="Calibri"/>
              </a:rPr>
              <a:t>г.г.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86200" y="5181600"/>
            <a:ext cx="3398520" cy="138366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algn="ctr">
              <a:lnSpc>
                <a:spcPct val="90200"/>
              </a:lnSpc>
              <a:spcBef>
                <a:spcPts val="380"/>
              </a:spcBef>
            </a:pPr>
            <a:r>
              <a:rPr sz="2400" b="0" spc="-10" dirty="0">
                <a:solidFill>
                  <a:srgbClr val="006EC0"/>
                </a:solidFill>
                <a:latin typeface="Calibri"/>
                <a:cs typeface="Calibri"/>
              </a:rPr>
              <a:t>Утверждена</a:t>
            </a:r>
            <a:r>
              <a:rPr sz="2400" b="0" spc="-7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на</a:t>
            </a:r>
            <a:r>
              <a:rPr sz="2400" b="0" spc="-3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006EC0"/>
                </a:solidFill>
                <a:latin typeface="Calibri"/>
                <a:cs typeface="Calibri"/>
              </a:rPr>
              <a:t>заседании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Ученого</a:t>
            </a:r>
            <a:r>
              <a:rPr sz="2400" b="0" spc="-95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совета</a:t>
            </a:r>
            <a:r>
              <a:rPr sz="2400" b="0" spc="-8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spc="-20" dirty="0">
                <a:solidFill>
                  <a:srgbClr val="006EC0"/>
                </a:solidFill>
                <a:latin typeface="Calibri"/>
                <a:cs typeface="Calibri"/>
              </a:rPr>
              <a:t>ВШЭБ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Протокол</a:t>
            </a:r>
            <a:r>
              <a:rPr sz="2400" b="0" spc="-8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№</a:t>
            </a:r>
            <a:r>
              <a:rPr sz="2400" b="0" spc="-7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spc="-25" dirty="0">
                <a:solidFill>
                  <a:srgbClr val="006EC0"/>
                </a:solidFill>
                <a:latin typeface="Calibri"/>
                <a:cs typeface="Calibri"/>
              </a:rPr>
              <a:t>10</a:t>
            </a:r>
            <a:endParaRPr sz="2400" dirty="0">
              <a:latin typeface="Calibri"/>
              <a:cs typeface="Calibri"/>
            </a:endParaRPr>
          </a:p>
          <a:p>
            <a:pPr marR="635" algn="ctr">
              <a:lnSpc>
                <a:spcPts val="2620"/>
              </a:lnSpc>
            </a:pP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от</a:t>
            </a:r>
            <a:r>
              <a:rPr sz="2400" b="0" spc="-7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«</a:t>
            </a:r>
            <a:r>
              <a:rPr sz="2400" b="0" u="sng" spc="-90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Calibri"/>
                <a:cs typeface="Calibri"/>
              </a:rPr>
              <a:t> </a:t>
            </a:r>
            <a:r>
              <a:rPr sz="2400" b="0" u="sng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Calibri"/>
                <a:cs typeface="Calibri"/>
              </a:rPr>
              <a:t>27</a:t>
            </a:r>
            <a:r>
              <a:rPr sz="2400" b="0" u="sng" spc="-50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006EC0"/>
                </a:solidFill>
                <a:latin typeface="Calibri"/>
                <a:cs typeface="Calibri"/>
              </a:rPr>
              <a:t>»</a:t>
            </a:r>
            <a:r>
              <a:rPr sz="2400" b="0" spc="-5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u="sng" spc="-100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Calibri"/>
                <a:cs typeface="Calibri"/>
              </a:rPr>
              <a:t> </a:t>
            </a:r>
            <a:r>
              <a:rPr sz="2400" b="0" u="sng" dirty="0">
                <a:solidFill>
                  <a:srgbClr val="006EC0"/>
                </a:solidFill>
                <a:uFill>
                  <a:solidFill>
                    <a:srgbClr val="006EC0"/>
                  </a:solidFill>
                </a:uFill>
                <a:latin typeface="Calibri"/>
                <a:cs typeface="Calibri"/>
              </a:rPr>
              <a:t>июня</a:t>
            </a:r>
            <a:r>
              <a:rPr sz="2400" b="0" spc="20" dirty="0">
                <a:solidFill>
                  <a:srgbClr val="006EC0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006EC0"/>
                </a:solidFill>
                <a:latin typeface="Calibri"/>
                <a:cs typeface="Calibri"/>
              </a:rPr>
              <a:t>2023г.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80528" y="275475"/>
            <a:ext cx="1838960" cy="699135"/>
            <a:chOff x="980528" y="275475"/>
            <a:chExt cx="1838960" cy="699135"/>
          </a:xfrm>
        </p:grpSpPr>
        <p:sp>
          <p:nvSpPr>
            <p:cNvPr id="9" name="object 9"/>
            <p:cNvSpPr/>
            <p:nvPr/>
          </p:nvSpPr>
          <p:spPr>
            <a:xfrm>
              <a:off x="993228" y="288175"/>
              <a:ext cx="1813560" cy="673735"/>
            </a:xfrm>
            <a:custGeom>
              <a:avLst/>
              <a:gdLst/>
              <a:ahLst/>
              <a:cxnLst/>
              <a:rect l="l" t="t" r="r" b="b"/>
              <a:pathLst>
                <a:path w="1813560" h="673735">
                  <a:moveTo>
                    <a:pt x="1813052" y="0"/>
                  </a:moveTo>
                  <a:lnTo>
                    <a:pt x="0" y="0"/>
                  </a:lnTo>
                  <a:lnTo>
                    <a:pt x="0" y="673468"/>
                  </a:lnTo>
                  <a:lnTo>
                    <a:pt x="1813052" y="673468"/>
                  </a:lnTo>
                  <a:lnTo>
                    <a:pt x="18130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93228" y="288175"/>
              <a:ext cx="1813560" cy="673735"/>
            </a:xfrm>
            <a:custGeom>
              <a:avLst/>
              <a:gdLst/>
              <a:ahLst/>
              <a:cxnLst/>
              <a:rect l="l" t="t" r="r" b="b"/>
              <a:pathLst>
                <a:path w="1813560" h="673735">
                  <a:moveTo>
                    <a:pt x="0" y="673468"/>
                  </a:moveTo>
                  <a:lnTo>
                    <a:pt x="1813052" y="673468"/>
                  </a:lnTo>
                  <a:lnTo>
                    <a:pt x="1813052" y="0"/>
                  </a:lnTo>
                  <a:lnTo>
                    <a:pt x="0" y="0"/>
                  </a:lnTo>
                  <a:lnTo>
                    <a:pt x="0" y="673468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251" y="302767"/>
            <a:ext cx="5636895" cy="5410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94640" marR="5080" indent="-281940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5" dirty="0"/>
              <a:t> </a:t>
            </a:r>
            <a:r>
              <a:rPr spc="-10" dirty="0"/>
              <a:t>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2: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ПЕРЕДОВАЯ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НАУКА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И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ИННОВАЦИЯ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60607" y="288264"/>
            <a:ext cx="884339" cy="90959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6443" y="1279397"/>
          <a:ext cx="11491592" cy="47783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310"/>
                <a:gridCol w="2070100"/>
                <a:gridCol w="1099819"/>
                <a:gridCol w="683895"/>
                <a:gridCol w="621029"/>
                <a:gridCol w="677545"/>
                <a:gridCol w="677545"/>
                <a:gridCol w="681990"/>
                <a:gridCol w="1063625"/>
                <a:gridCol w="1435734"/>
              </a:tblGrid>
              <a:tr h="6838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8765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53085" marR="419734" indent="-142240">
                        <a:lnSpc>
                          <a:spcPct val="107100"/>
                        </a:lnSpc>
                        <a:spcBef>
                          <a:spcPts val="15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Наименование 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717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Ед.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05104" marR="176530" indent="-26034">
                        <a:lnSpc>
                          <a:spcPct val="105700"/>
                        </a:lnSpc>
                        <a:spcBef>
                          <a:spcPts val="1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вый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42545" marR="45720" indent="83820">
                        <a:lnSpc>
                          <a:spcPct val="107100"/>
                        </a:lnSpc>
                        <a:spcBef>
                          <a:spcPts val="15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18135" marR="99060" indent="-226060">
                        <a:lnSpc>
                          <a:spcPct val="107100"/>
                        </a:lnSpc>
                        <a:spcBef>
                          <a:spcPts val="15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 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2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695">
                <a:tc rowSpan="2"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Расширение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международной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интеграции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обеспечение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600075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эффективного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сотрудничества</a:t>
                      </a:r>
                      <a:r>
                        <a:rPr sz="1400" spc="20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научной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деятельности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публикаций,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820419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написанных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соавторстве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иностранными учеными)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0,1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2045"/>
                        </a:lnSpc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0,1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реализуемых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31242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совместных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научных проектов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0430">
                <a:tc rowSpan="2">
                  <a:txBody>
                    <a:bodyPr/>
                    <a:lstStyle/>
                    <a:p>
                      <a:pPr marL="3175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1073150">
                        <a:lnSpc>
                          <a:spcPct val="1059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инновационной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инфраструктуры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исследовательских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центров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лабораторий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4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стартап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проектов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66694" y="279908"/>
            <a:ext cx="5636895" cy="541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3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МАТРИЦА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МОНИТОРИНГА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РЕАЛИЗАЦИИ</a:t>
            </a:r>
            <a:r>
              <a:rPr sz="1800" b="1" spc="-10" dirty="0">
                <a:latin typeface="Calibri"/>
                <a:cs typeface="Calibri"/>
              </a:rPr>
              <a:t> ИНДИКАТОРОВ</a:t>
            </a:r>
            <a:endParaRPr sz="1800">
              <a:latin typeface="Calibri"/>
              <a:cs typeface="Calibri"/>
            </a:endParaRPr>
          </a:p>
          <a:p>
            <a:pPr marL="3810" algn="ctr">
              <a:lnSpc>
                <a:spcPts val="2030"/>
              </a:lnSpc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8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3: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УСИЛЕНИЕ</a:t>
            </a:r>
            <a:r>
              <a:rPr sz="18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КАДРОВЫХ</a:t>
            </a:r>
            <a:r>
              <a:rPr sz="1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РЕСУРСОВ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24514" y="66522"/>
            <a:ext cx="884339" cy="90959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20039" y="963422"/>
          <a:ext cx="11268072" cy="6014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2815"/>
                <a:gridCol w="2595244"/>
                <a:gridCol w="435610"/>
                <a:gridCol w="824230"/>
                <a:gridCol w="623570"/>
                <a:gridCol w="706754"/>
                <a:gridCol w="720725"/>
                <a:gridCol w="588645"/>
                <a:gridCol w="1212850"/>
                <a:gridCol w="1357629"/>
              </a:tblGrid>
              <a:tr h="4552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970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215" marR="59690" indent="15240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изм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(годовые)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19380" marR="117475" indent="80645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80035" marR="60960" indent="-227329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 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4530">
                <a:tc rowSpan="3">
                  <a:txBody>
                    <a:bodyPr/>
                    <a:lstStyle/>
                    <a:p>
                      <a:pPr marL="6858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Непрерывное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кадрового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состава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6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ППС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работников,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повысивших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квалификацию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курсам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IT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67%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86%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90%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38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6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ППС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работников,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повысивших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квалификацию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языковым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курсам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26%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40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50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50%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Отв.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МС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53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ППС,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повысившего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ква-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лификацию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прошедшего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 marR="39433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стажировку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зарубежных странах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30%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50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70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70%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Отв.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МС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4530">
                <a:tc rowSpan="3"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Усиление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0165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преподавательского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состава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зарубежных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профессо-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ров –</a:t>
                      </a:r>
                      <a:r>
                        <a:rPr sz="1400" spc="4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преподавателей,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приг-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лашенных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учебных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целях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38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преподавателей-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 marR="266700">
                        <a:lnSpc>
                          <a:spcPct val="105700"/>
                        </a:lnSpc>
                        <a:spcBef>
                          <a:spcPts val="1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практиков,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приглашенных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учебных</a:t>
                      </a:r>
                      <a:r>
                        <a:rPr sz="1400" spc="-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целях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 marR="144780">
                        <a:lnSpc>
                          <a:spcPct val="1057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Пр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К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1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привлеченных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талантов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3130">
                <a:tc>
                  <a:txBody>
                    <a:bodyPr/>
                    <a:lstStyle/>
                    <a:p>
                      <a:pPr marL="6858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Формирование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0165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кадрового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резерва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0165" marR="8064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сотрудников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из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числа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лидеров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своей</a:t>
                      </a:r>
                      <a:r>
                        <a:rPr sz="1400" spc="5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области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сотрудников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управленцев</a:t>
                      </a:r>
                      <a:r>
                        <a:rPr sz="1400" spc="-1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из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числа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молодых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35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лет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3330" y="443865"/>
            <a:ext cx="6936740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13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МАТРИЦА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МОНИТОРИНГА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РЕАЛИЗАЦИИ</a:t>
            </a:r>
            <a:r>
              <a:rPr sz="1800" b="1" spc="-10" dirty="0">
                <a:latin typeface="Calibri"/>
                <a:cs typeface="Calibri"/>
              </a:rPr>
              <a:t> ИНДИКАТОРОВ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30"/>
              </a:lnSpc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4: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РАСШИРЕНИЕ</a:t>
            </a:r>
            <a:r>
              <a:rPr sz="1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МЕЖДУНАРОДНОГО</a:t>
            </a:r>
            <a:r>
              <a:rPr sz="1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СОТРУДНИЧЕСТВА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60607" y="288264"/>
            <a:ext cx="884339" cy="90959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32358" y="1185163"/>
          <a:ext cx="11403326" cy="4568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5285"/>
                <a:gridCol w="3572510"/>
                <a:gridCol w="490854"/>
                <a:gridCol w="792479"/>
                <a:gridCol w="706120"/>
                <a:gridCol w="690245"/>
                <a:gridCol w="594359"/>
                <a:gridCol w="616584"/>
                <a:gridCol w="1101090"/>
                <a:gridCol w="1193800"/>
              </a:tblGrid>
              <a:tr h="455930">
                <a:tc rowSpan="2">
                  <a:txBody>
                    <a:bodyPr/>
                    <a:lstStyle/>
                    <a:p>
                      <a:pPr marR="952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1252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Меры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/действия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159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3431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0460">
                <a:tc rowSpan="4">
                  <a:txBody>
                    <a:bodyPr/>
                    <a:lstStyle/>
                    <a:p>
                      <a:pPr marL="5905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055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международного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055" marR="24511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академического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обмена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студентов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ВШЭБ,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обучающихся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зарубежных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учебных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 marR="244475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заведениях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академическому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обмену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 по</a:t>
                      </a:r>
                      <a:r>
                        <a:rPr sz="14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совместным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образовательным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программам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(СОП)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чел.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 marR="71755">
                        <a:lnSpc>
                          <a:spcPts val="1800"/>
                        </a:lnSpc>
                        <a:spcBef>
                          <a:spcPts val="4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АР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4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иностранных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ВШЭБ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академическому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обмену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4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чел.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31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студентов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КГТУ,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обучающихся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зарубежных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учебных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 marR="70739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заведениях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 онлайн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форме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академическому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обмену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4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чел.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 marR="71755">
                        <a:lnSpc>
                          <a:spcPts val="1800"/>
                        </a:lnSpc>
                        <a:spcBef>
                          <a:spcPts val="4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АР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4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иностранных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КГТУ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онлайн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форме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академическому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обмену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400" spc="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ts val="15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чел.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marL="5905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Международное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разнообразие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15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иностранных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КГТУ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96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разных</a:t>
                      </a:r>
                      <a:r>
                        <a:rPr sz="1400" spc="-1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национальностей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15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чел.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22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9833" y="132079"/>
            <a:ext cx="4980305" cy="49784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637540" marR="5080" indent="-624840">
              <a:lnSpc>
                <a:spcPts val="1800"/>
              </a:lnSpc>
              <a:spcBef>
                <a:spcPts val="254"/>
              </a:spcBef>
            </a:pPr>
            <a:r>
              <a:rPr sz="1600" b="1" spc="-10" dirty="0">
                <a:latin typeface="Calibri"/>
                <a:cs typeface="Calibri"/>
              </a:rPr>
              <a:t>МАТРИЦА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МОНИТОРИНГА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РЕАЛИЗАЦИИ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ИНДИКАТОРОВ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6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5: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ЦИФРОВОЙ</a:t>
            </a:r>
            <a:r>
              <a:rPr sz="16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УНИВЕРСИТЕТ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2505" y="0"/>
            <a:ext cx="884339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35660" y="896874"/>
          <a:ext cx="11017246" cy="2965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815"/>
                <a:gridCol w="1106805"/>
                <a:gridCol w="603250"/>
                <a:gridCol w="1049020"/>
                <a:gridCol w="770254"/>
                <a:gridCol w="786129"/>
                <a:gridCol w="737870"/>
                <a:gridCol w="840104"/>
                <a:gridCol w="2665729"/>
                <a:gridCol w="1017270"/>
              </a:tblGrid>
              <a:tr h="455295">
                <a:tc rowSpan="2"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R="698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282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000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(годовые)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81635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r>
                        <a:rPr sz="14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индикато-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3970" algn="ctr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2190">
                <a:tc>
                  <a:txBody>
                    <a:bodyPr/>
                    <a:lstStyle/>
                    <a:p>
                      <a:pPr marL="2730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7305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цифровых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7305" marR="40005">
                        <a:lnSpc>
                          <a:spcPct val="107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образовательны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ресурсов,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сетей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платформ массовых открытых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онлайн-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курсов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(MOOC)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вузов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Внедрение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7305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гибридного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обучения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30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 indent="-107950">
                        <a:lnSpc>
                          <a:spcPts val="1565"/>
                        </a:lnSpc>
                        <a:buChar char="-"/>
                        <a:tabLst>
                          <a:tab pos="136525" algn="l"/>
                        </a:tabLst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Наличие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доступа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к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857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электронным</a:t>
                      </a:r>
                      <a:r>
                        <a:rPr sz="1400" spc="-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ресурсам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КГТУ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8575" marR="5715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внешним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электронным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базам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данных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(SCOPUS,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WoS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т.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д.);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8575" marR="210820" indent="109220">
                        <a:lnSpc>
                          <a:spcPct val="107000"/>
                        </a:lnSpc>
                        <a:buChar char="-"/>
                        <a:tabLst>
                          <a:tab pos="137795" algn="l"/>
                        </a:tabLst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Разработка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применение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электронных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учебно-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методических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материалов,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e-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learning</a:t>
                      </a:r>
                      <a:r>
                        <a:rPr sz="1400" spc="-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ИКТ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4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курсах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9886" y="132079"/>
            <a:ext cx="7181850" cy="49784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140460" marR="5080" indent="-1128395">
              <a:lnSpc>
                <a:spcPts val="1800"/>
              </a:lnSpc>
              <a:spcBef>
                <a:spcPts val="254"/>
              </a:spcBef>
            </a:pPr>
            <a:r>
              <a:rPr sz="1600" b="1" spc="-10" dirty="0">
                <a:latin typeface="Calibri"/>
                <a:cs typeface="Calibri"/>
              </a:rPr>
              <a:t>МАТРИЦА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ИНДИКАТОРОВ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МОНИТОРИНГА</a:t>
            </a:r>
            <a:r>
              <a:rPr sz="1600" b="1" dirty="0">
                <a:latin typeface="Calibri"/>
                <a:cs typeface="Calibri"/>
              </a:rPr>
              <a:t> И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ОЦЕНКИ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РЕАЛИЗАЦИИ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ПРОГРАММЫ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6: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СОЦИАЛЬНАЯ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РАЗВИВАЮЩАЯ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СРЕДА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2505" y="0"/>
            <a:ext cx="884339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31139" y="845058"/>
          <a:ext cx="11293471" cy="5476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5789"/>
                <a:gridCol w="2235835"/>
                <a:gridCol w="666750"/>
                <a:gridCol w="823595"/>
                <a:gridCol w="624839"/>
                <a:gridCol w="624839"/>
                <a:gridCol w="673100"/>
                <a:gridCol w="743584"/>
                <a:gridCol w="1180465"/>
                <a:gridCol w="1844675"/>
              </a:tblGrid>
              <a:tr h="455295">
                <a:tc rowSpan="2">
                  <a:txBody>
                    <a:bodyPr/>
                    <a:lstStyle/>
                    <a:p>
                      <a:pPr marL="652145" marR="297180" indent="-367665">
                        <a:lnSpc>
                          <a:spcPct val="107100"/>
                        </a:lnSpc>
                        <a:spcBef>
                          <a:spcPts val="54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Стратегические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6905" marR="502284" indent="-140335">
                        <a:lnSpc>
                          <a:spcPct val="107100"/>
                        </a:lnSpc>
                        <a:spcBef>
                          <a:spcPts val="54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Наименование 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60655" marR="153035" indent="39370">
                        <a:lnSpc>
                          <a:spcPct val="107100"/>
                        </a:lnSpc>
                        <a:spcBef>
                          <a:spcPts val="54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3779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28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8542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715" algn="ctr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695">
                <a:tc rowSpan="2">
                  <a:txBody>
                    <a:bodyPr/>
                    <a:lstStyle/>
                    <a:p>
                      <a:pPr marL="5651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Совершенствование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системы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социально-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51562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воспитательной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деятельности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ВШЭБ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Организация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молодежных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клубов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142240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интересам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(спортивные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секции,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интеллектуаль-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ные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кружки,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художест- венное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творчество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др.)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 marR="151130">
                        <a:lnSpc>
                          <a:spcPts val="1800"/>
                        </a:lnSpc>
                        <a:spcBef>
                          <a:spcPts val="4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Зам.директор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6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Увеличение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студенческих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социальных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197485">
                        <a:lnSpc>
                          <a:spcPct val="106200"/>
                        </a:lnSpc>
                        <a:spcBef>
                          <a:spcPts val="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проектов, осуществляемых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на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грантовой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основе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(от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общего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числа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проектов)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Зам.директор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4225"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Внедрение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эффективных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форм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736600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работы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со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студентами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повышение гражданской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активности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патриотизма молодежи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Участие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различных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молодежных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83820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форумах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мероприятиях воспитательного, патриотического характера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Зам.директор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9886" y="132079"/>
            <a:ext cx="7181850" cy="49784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140460" marR="5080" indent="-1128395">
              <a:lnSpc>
                <a:spcPts val="1800"/>
              </a:lnSpc>
              <a:spcBef>
                <a:spcPts val="254"/>
              </a:spcBef>
            </a:pPr>
            <a:r>
              <a:rPr sz="1600" b="1" spc="-10" dirty="0">
                <a:latin typeface="Calibri"/>
                <a:cs typeface="Calibri"/>
              </a:rPr>
              <a:t>МАТРИЦА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ИНДИКАТОРОВ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МОНИТОРИНГА</a:t>
            </a:r>
            <a:r>
              <a:rPr sz="1600" b="1" dirty="0">
                <a:latin typeface="Calibri"/>
                <a:cs typeface="Calibri"/>
              </a:rPr>
              <a:t> И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ОЦЕНКИ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РЕАЛИЗАЦИИ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ПРОГРАММЫ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6: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СОЦИАЛЬНАЯ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РАЗВИВАЮЩАЯ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СРЕДА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2505" y="0"/>
            <a:ext cx="884339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7606" y="896874"/>
          <a:ext cx="11096620" cy="50190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6445"/>
                <a:gridCol w="1915795"/>
                <a:gridCol w="587375"/>
                <a:gridCol w="648335"/>
                <a:gridCol w="674370"/>
                <a:gridCol w="722629"/>
                <a:gridCol w="594359"/>
                <a:gridCol w="713104"/>
                <a:gridCol w="1278254"/>
                <a:gridCol w="1925954"/>
              </a:tblGrid>
              <a:tr h="6838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206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60655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вый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860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33679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498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97025">
                <a:tc rowSpan="2">
                  <a:txBody>
                    <a:bodyPr/>
                    <a:lstStyle/>
                    <a:p>
                      <a:pPr marL="3810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Реализация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системного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483234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личностно-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ориентированного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подходов</a:t>
                      </a:r>
                      <a:r>
                        <a:rPr sz="1400" spc="-1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воспитательной</a:t>
                      </a:r>
                      <a:r>
                        <a:rPr sz="14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17081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социальной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работе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студентами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Проведение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мастер-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160020">
                        <a:lnSpc>
                          <a:spcPct val="105300"/>
                        </a:lnSpc>
                        <a:spcBef>
                          <a:spcPts val="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классов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личностному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росту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развитию управленческих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навыков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для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студентов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Увеличение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количества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50419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стипендиальных программ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Стипендии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каждой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Зам.директор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97660"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Повышение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эффективности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734060">
                        <a:lnSpc>
                          <a:spcPct val="107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социального партнерства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студенческими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организациями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Усиление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роли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студенческого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356870">
                        <a:lnSpc>
                          <a:spcPct val="107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самоуправления</a:t>
                      </a:r>
                      <a:r>
                        <a:rPr sz="14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процессах управления образовательным процессом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30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студенческое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 marR="53340">
                        <a:lnSpc>
                          <a:spcPct val="107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самоуправлен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ие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каждом структурном подразделени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Зам.директор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 marR="918844">
                        <a:lnSpc>
                          <a:spcPct val="1064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ВР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Сту.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совет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9886" y="132079"/>
            <a:ext cx="7181850" cy="49784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140460" marR="5080" indent="-1128395">
              <a:lnSpc>
                <a:spcPts val="1800"/>
              </a:lnSpc>
              <a:spcBef>
                <a:spcPts val="254"/>
              </a:spcBef>
            </a:pPr>
            <a:r>
              <a:rPr sz="1600" b="1" spc="-10" dirty="0">
                <a:latin typeface="Calibri"/>
                <a:cs typeface="Calibri"/>
              </a:rPr>
              <a:t>МАТРИЦА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ИНДИКАТОРОВ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МОНИТОРИНГА</a:t>
            </a:r>
            <a:r>
              <a:rPr sz="1600" b="1" dirty="0">
                <a:latin typeface="Calibri"/>
                <a:cs typeface="Calibri"/>
              </a:rPr>
              <a:t> И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ОЦЕНКИ</a:t>
            </a:r>
            <a:r>
              <a:rPr sz="1600" b="1" spc="-3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РЕАЛИЗАЦИИ</a:t>
            </a:r>
            <a:r>
              <a:rPr sz="1600" b="1" spc="-4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ПРОГРАММЫ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ПРОГРАММА</a:t>
            </a:r>
            <a:r>
              <a:rPr sz="16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6: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СОЦИАЛЬНАЯ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16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РАЗВИВАЮЩАЯ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СРЕДА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2505" y="0"/>
            <a:ext cx="884339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4900" y="1559052"/>
          <a:ext cx="11091544" cy="2737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2795"/>
                <a:gridCol w="1908809"/>
                <a:gridCol w="587375"/>
                <a:gridCol w="648335"/>
                <a:gridCol w="673735"/>
                <a:gridCol w="721995"/>
                <a:gridCol w="593725"/>
                <a:gridCol w="712470"/>
                <a:gridCol w="1132840"/>
                <a:gridCol w="2069465"/>
              </a:tblGrid>
              <a:tr h="6845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76884" marR="339725" indent="-142240">
                        <a:lnSpc>
                          <a:spcPct val="107100"/>
                        </a:lnSpc>
                        <a:spcBef>
                          <a:spcPts val="158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Наименование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1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0650" marR="113664" indent="39370">
                        <a:lnSpc>
                          <a:spcPct val="107100"/>
                        </a:lnSpc>
                        <a:spcBef>
                          <a:spcPts val="152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60655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вый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879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6065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768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1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3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5625"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Проведение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систематического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62230">
                        <a:lnSpc>
                          <a:spcPct val="106200"/>
                        </a:lnSpc>
                        <a:spcBef>
                          <a:spcPts val="1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мониторинга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состояния морально- психологического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климата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студенческой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среды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Организация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проведение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 marR="99695">
                        <a:lnSpc>
                          <a:spcPct val="107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анонимного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анкетирования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среди студентов, проведение индивидуальных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бесед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со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студентами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√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√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39"/>
                        </a:lnSpc>
                      </a:pP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639"/>
                        </a:lnSpc>
                      </a:pP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639"/>
                        </a:lnSpc>
                      </a:pP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735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анонимное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735" marR="60960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анкетирован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каждый семестр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 marR="29972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этике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40640" marR="140970">
                        <a:lnSpc>
                          <a:spcPct val="107200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антиплагиату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ВР Студенческий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совет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9251" y="244240"/>
            <a:ext cx="7903549" cy="705926"/>
          </a:xfrm>
        </p:spPr>
        <p:txBody>
          <a:bodyPr/>
          <a:lstStyle/>
          <a:p>
            <a:r>
              <a:rPr lang="ru-RU" dirty="0" smtClean="0"/>
              <a:t>Стратегия развития кафедры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1350818"/>
            <a:ext cx="10437812" cy="4987637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«Менеджмента»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ВШЭиБ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полной мере разделяет стратегические цели и задачи устойчивого развития страны определенные в Стратегии развития КГТУ им. И.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Раззакова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2023-2028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где вуз твердо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привержен обеспечению устойчивости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 социального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 с помощью партнерских связей, исследовательской,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инновационной деятельности, вовлечения общества и передачи знаний, что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выполнением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4 Обеспечение всеохватного и справедливого качественного образования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поощрение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обучения на протяжении всей жизни для всех (ЦУР 2030).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«Менеджмент» предполагает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инновационного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и программы цифровой трансформации в области образования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науки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на достижение системного, всеобщего качества всех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 деятельности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развитие партнерства с заинтересованными сторонами, создание условий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соответствия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мировым тенденциям в образовании и науке, интеграцию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образовательной, научной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инновационной деятельности.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910" y="267592"/>
            <a:ext cx="1134809" cy="108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4502" y="516127"/>
            <a:ext cx="9184005" cy="958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67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Система</a:t>
            </a:r>
            <a:r>
              <a:rPr sz="3200" spc="-19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программ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стратегического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развития</a:t>
            </a:r>
            <a:endParaRPr sz="3200">
              <a:latin typeface="Arial"/>
              <a:cs typeface="Arial"/>
            </a:endParaRPr>
          </a:p>
          <a:p>
            <a:pPr marL="614680" algn="ctr">
              <a:lnSpc>
                <a:spcPts val="3670"/>
              </a:lnSpc>
            </a:pPr>
            <a:r>
              <a:rPr sz="3200" spc="-10" dirty="0">
                <a:latin typeface="Arial"/>
                <a:cs typeface="Arial"/>
              </a:rPr>
              <a:t>кафедры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0935" y="1704492"/>
            <a:ext cx="7621270" cy="3426460"/>
          </a:xfrm>
          <a:prstGeom prst="rect">
            <a:avLst/>
          </a:prstGeom>
        </p:spPr>
        <p:txBody>
          <a:bodyPr vert="horz" wrap="square" lIns="0" tIns="15303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205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spc="-20" dirty="0">
                <a:latin typeface="Calibri"/>
                <a:cs typeface="Calibri"/>
              </a:rPr>
              <a:t>Качественное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образование;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100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spc="-10" dirty="0">
                <a:latin typeface="Calibri"/>
                <a:cs typeface="Calibri"/>
              </a:rPr>
              <a:t>Передовая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наука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инновации;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110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dirty="0">
                <a:latin typeface="Calibri"/>
                <a:cs typeface="Calibri"/>
              </a:rPr>
              <a:t>Усиление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человеческих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ресурсов;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90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spc="-20" dirty="0">
                <a:latin typeface="Calibri"/>
                <a:cs typeface="Calibri"/>
              </a:rPr>
              <a:t>Расширение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международного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сотрудничества;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105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spc="-20" dirty="0">
                <a:latin typeface="Calibri"/>
                <a:cs typeface="Calibri"/>
              </a:rPr>
              <a:t>Цифровой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университет;</a:t>
            </a:r>
            <a:endParaRPr sz="2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105"/>
              </a:spcBef>
              <a:buSzPct val="64285"/>
              <a:buAutoNum type="arabicPeriod"/>
              <a:tabLst>
                <a:tab pos="527685" algn="l"/>
              </a:tabLst>
            </a:pPr>
            <a:r>
              <a:rPr sz="2800" dirty="0">
                <a:latin typeface="Calibri"/>
                <a:cs typeface="Calibri"/>
              </a:rPr>
              <a:t>Социальная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и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воспитательная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работа;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7698" y="0"/>
            <a:ext cx="884301" cy="9095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495300" marR="5080" indent="-483234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10" dirty="0"/>
              <a:t> 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5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1: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КАЧЕСТВЕННОЕ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ОБРАЗОВАНИЕ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7698" y="0"/>
            <a:ext cx="884301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81231"/>
              </p:ext>
            </p:extLst>
          </p:nvPr>
        </p:nvGraphicFramePr>
        <p:xfrm>
          <a:off x="359130" y="758444"/>
          <a:ext cx="11687804" cy="6092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8865"/>
                <a:gridCol w="2700019"/>
                <a:gridCol w="598170"/>
                <a:gridCol w="637539"/>
                <a:gridCol w="632460"/>
                <a:gridCol w="630554"/>
                <a:gridCol w="577850"/>
                <a:gridCol w="741679"/>
                <a:gridCol w="1245234"/>
                <a:gridCol w="1575434"/>
              </a:tblGrid>
              <a:tr h="7816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6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6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61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61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2235" marR="98425" indent="43815">
                        <a:lnSpc>
                          <a:spcPct val="107500"/>
                        </a:lnSpc>
                        <a:spcBef>
                          <a:spcPts val="1739"/>
                        </a:spcBef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600" spc="-7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 marR="46355" indent="-74930">
                        <a:lnSpc>
                          <a:spcPts val="1900"/>
                        </a:lnSpc>
                        <a:spcBef>
                          <a:spcPts val="30"/>
                        </a:spcBef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Базо-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вый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год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728980" marR="530860" indent="-208915">
                        <a:lnSpc>
                          <a:spcPct val="107500"/>
                        </a:lnSpc>
                        <a:spcBef>
                          <a:spcPts val="635"/>
                        </a:spcBef>
                      </a:pPr>
                      <a:r>
                        <a:rPr sz="1600" spc="-35" dirty="0">
                          <a:latin typeface="Microsoft Sans Serif"/>
                          <a:cs typeface="Microsoft Sans Serif"/>
                        </a:rPr>
                        <a:t>Промежуточные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1594" marR="66040" indent="95885">
                        <a:lnSpc>
                          <a:spcPct val="107500"/>
                        </a:lnSpc>
                        <a:spcBef>
                          <a:spcPts val="1739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600" spc="-35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39725" marR="81280" indent="-257810">
                        <a:lnSpc>
                          <a:spcPct val="107500"/>
                        </a:lnSpc>
                        <a:spcBef>
                          <a:spcPts val="1739"/>
                        </a:spcBef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Ответственная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1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1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7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7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87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187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9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43305">
                <a:tc rowSpan="3">
                  <a:txBody>
                    <a:bodyPr/>
                    <a:lstStyle/>
                    <a:p>
                      <a:pPr marL="50165">
                        <a:lnSpc>
                          <a:spcPts val="186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Создание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>
                        <a:lnSpc>
                          <a:spcPts val="191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междисциплинарных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 marR="254000">
                        <a:lnSpc>
                          <a:spcPct val="106900"/>
                        </a:lnSpc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областей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6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ОП,</a:t>
                      </a:r>
                      <a:r>
                        <a:rPr sz="16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6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том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числе</a:t>
                      </a:r>
                      <a:r>
                        <a:rPr sz="16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базовой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докторантуре (PhD/по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профилю)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6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91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r>
                        <a:rPr sz="16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стыке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«областей»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875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0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6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совместных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910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междисциплинарных</a:t>
                      </a:r>
                      <a:r>
                        <a:rPr sz="16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струк-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 marR="439420">
                        <a:lnSpc>
                          <a:spcPct val="106900"/>
                        </a:lnSpc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турных</a:t>
                      </a:r>
                      <a:r>
                        <a:rPr sz="16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подразделений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(факультет,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институт)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с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партнерским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вузом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75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26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75"/>
                        </a:lnSpc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6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PhD</a:t>
                      </a:r>
                      <a:r>
                        <a:rPr sz="16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75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875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43305">
                <a:tc rowSpan="2">
                  <a:txBody>
                    <a:bodyPr/>
                    <a:lstStyle/>
                    <a:p>
                      <a:pPr marL="85090" marR="396240" indent="-35560">
                        <a:lnSpc>
                          <a:spcPts val="1900"/>
                        </a:lnSpc>
                        <a:spcBef>
                          <a:spcPts val="35"/>
                        </a:spcBef>
                        <a:tabLst>
                          <a:tab pos="1189990" algn="l"/>
                        </a:tabLst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6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филиалов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как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центров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подготовки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кадров</a:t>
                      </a:r>
                      <a:r>
                        <a:rPr sz="16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с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 marR="61594">
                        <a:lnSpc>
                          <a:spcPct val="106900"/>
                        </a:lnSpc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учетом</a:t>
                      </a:r>
                      <a:r>
                        <a:rPr sz="1600" spc="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региональной</a:t>
                      </a:r>
                      <a:r>
                        <a:rPr sz="1600" spc="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отраслевой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 специфики,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развития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науки</a:t>
                      </a:r>
                      <a:r>
                        <a:rPr sz="16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6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29845" marR="559435">
                        <a:lnSpc>
                          <a:spcPts val="202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социокультурного развития</a:t>
                      </a:r>
                      <a:r>
                        <a:rPr sz="16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регионов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80"/>
                        </a:lnSpc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 marR="218440">
                        <a:lnSpc>
                          <a:spcPct val="102899"/>
                        </a:lnSpc>
                        <a:spcBef>
                          <a:spcPts val="40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образовательных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программ,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реализуемых</a:t>
                      </a:r>
                      <a:r>
                        <a:rPr sz="16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зарубежными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вузами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8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9893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88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совместных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 marR="694055">
                        <a:lnSpc>
                          <a:spcPts val="19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Microsoft Sans Serif"/>
                          <a:cs typeface="Microsoft Sans Serif"/>
                        </a:rPr>
                        <a:t>и\или</a:t>
                      </a:r>
                      <a:r>
                        <a:rPr sz="16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двудипломных образовательных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770"/>
                        </a:lnSpc>
                        <a:spcBef>
                          <a:spcPts val="65"/>
                        </a:spcBef>
                      </a:pPr>
                      <a:r>
                        <a:rPr sz="16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880"/>
                        </a:lnSpc>
                      </a:pPr>
                      <a:r>
                        <a:rPr sz="16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ts val="1880"/>
                        </a:lnSpc>
                      </a:pPr>
                      <a:r>
                        <a:rPr sz="16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495300" marR="5080" indent="-483234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10" dirty="0"/>
              <a:t> 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5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1: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КАЧЕСТВЕННОЕ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ОБРАЗОВАНИЕ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7698" y="0"/>
            <a:ext cx="884301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3357" y="584962"/>
          <a:ext cx="11689710" cy="6159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4740"/>
                <a:gridCol w="2684144"/>
                <a:gridCol w="598170"/>
                <a:gridCol w="638175"/>
                <a:gridCol w="770254"/>
                <a:gridCol w="675004"/>
                <a:gridCol w="773429"/>
                <a:gridCol w="681354"/>
                <a:gridCol w="928370"/>
                <a:gridCol w="1576070"/>
              </a:tblGrid>
              <a:tr h="6838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9075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5095" marR="110489" indent="40640">
                        <a:lnSpc>
                          <a:spcPct val="1057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56210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вый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822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5654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64135" marR="40640" algn="ctr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индикато-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86715" marR="161290" indent="-212090">
                        <a:lnSpc>
                          <a:spcPct val="105700"/>
                        </a:lnSpc>
                        <a:spcBef>
                          <a:spcPts val="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Ответственная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3895">
                <a:tc rowSpan="2">
                  <a:txBody>
                    <a:bodyPr/>
                    <a:lstStyle/>
                    <a:p>
                      <a:pPr marL="50165">
                        <a:lnSpc>
                          <a:spcPts val="156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Организация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практикоориентированного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обучения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56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филиалов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базе</a:t>
                      </a:r>
                      <a:r>
                        <a:rPr sz="1400" spc="3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производственных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предприятий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или</a:t>
                      </a:r>
                      <a:r>
                        <a:rPr sz="1400" spc="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организаций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10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практических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лабораторий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для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193040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решения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задач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внедрению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Smart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IT,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Big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Data,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 в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др.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деятельност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060"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Внедрение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содержание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ОП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вопросов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устойчивого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 marR="395605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развития,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зеленой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экономики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принципов ресурсосберегающей экономики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ОП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модулями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устойчивому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развитию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принципов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869315">
                        <a:lnSpc>
                          <a:spcPct val="1064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ресурсосберегающей экономики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454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(2ОП)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(2ОП)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454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(2ОП)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2732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(6ОП)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3589"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Получение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обучающимися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навыков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рабочим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профессиям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присвоением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 marR="326390">
                        <a:lnSpc>
                          <a:spcPct val="105200"/>
                        </a:lnSpc>
                        <a:spcBef>
                          <a:spcPts val="15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квалификаций, использование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производственных</a:t>
                      </a:r>
                      <a:r>
                        <a:rPr sz="14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баз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передовых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предприятий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отрасли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дополнительного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207645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рамках сотрудничества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международными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отечественными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компаниями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469900" marR="5080" indent="-457200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10" dirty="0"/>
              <a:t> 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34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1:</a:t>
            </a:r>
            <a:r>
              <a:rPr spc="-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КАЧЕСТВЕННОЕ</a:t>
            </a:r>
            <a:r>
              <a:rPr spc="-2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ОБРАЗОВАНИЕ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7698" y="0"/>
            <a:ext cx="884301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80301" y="896874"/>
          <a:ext cx="11707491" cy="56165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2015"/>
                <a:gridCol w="2836544"/>
                <a:gridCol w="513079"/>
                <a:gridCol w="722629"/>
                <a:gridCol w="704215"/>
                <a:gridCol w="701040"/>
                <a:gridCol w="688975"/>
                <a:gridCol w="821690"/>
                <a:gridCol w="1151254"/>
                <a:gridCol w="1416050"/>
              </a:tblGrid>
              <a:tr h="4552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92735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889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5625"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Получение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обучающи-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мися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навыков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113664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рабочим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профессиям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присвоением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квалифи-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каций,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использование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производственных</a:t>
                      </a:r>
                      <a:r>
                        <a:rPr sz="1400" spc="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баз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передовых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предприятий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отрасли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56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дополнительного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образования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358775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рамках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сотрудничества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международными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отечественными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компаниями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rowSpan="3"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Актуализация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403860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соответствии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приоритетами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рынка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труда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квалификаций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56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Наличие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системы</a:t>
                      </a:r>
                      <a:r>
                        <a:rPr sz="1400" spc="-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обратной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связи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заинтересованными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23876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сторонами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(работодателями)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виде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программного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продукта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√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Наличие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266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marR="167005">
                        <a:lnSpc>
                          <a:spcPct val="107100"/>
                        </a:lnSpc>
                        <a:spcBef>
                          <a:spcPts val="144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кафедрой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Пр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К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827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ОП,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прошедших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международную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аккредитацию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70"/>
                        </a:lnSpc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100%</a:t>
                      </a:r>
                      <a:endParaRPr sz="1400">
                        <a:latin typeface="Arial"/>
                        <a:cs typeface="Arial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(2ОП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09855" marR="254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магист ратура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(4ОП)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бакала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доктор антура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814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 marR="155575">
                        <a:lnSpc>
                          <a:spcPct val="1066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кафедрой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Руковод.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Наличие системы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поддержки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трудоустройства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карьерного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66992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роста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выпускников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 виде 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программного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продукта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√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ts val="15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Наличие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2266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Ответ.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Пр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К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495300" marR="5080" indent="-483234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10" dirty="0"/>
              <a:t> 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5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1: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КАЧЕСТВЕННОЕ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ОБРАЗОВАНИЕ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7698" y="0"/>
            <a:ext cx="884301" cy="909574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91858" y="1231391"/>
          <a:ext cx="11718921" cy="4106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5825"/>
                <a:gridCol w="2834004"/>
                <a:gridCol w="514350"/>
                <a:gridCol w="723900"/>
                <a:gridCol w="705484"/>
                <a:gridCol w="702309"/>
                <a:gridCol w="690245"/>
                <a:gridCol w="822959"/>
                <a:gridCol w="1152525"/>
                <a:gridCol w="1417320"/>
              </a:tblGrid>
              <a:tr h="4565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92735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4455" marR="76835" indent="39370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88265" marR="89535" indent="83820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09245" marR="88900" indent="-224154">
                        <a:lnSpc>
                          <a:spcPct val="107100"/>
                        </a:lnSpc>
                        <a:spcBef>
                          <a:spcPts val="55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 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060">
                <a:tc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Актуализация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 marR="408940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соответствии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приоритетами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рынка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труда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квалификаций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6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Локальные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документы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учетом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применения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принципов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академической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честности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56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30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30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50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6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Кодекс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6510" algn="ctr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академическ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12395" marR="99060" indent="-1905" algn="ctr">
                        <a:lnSpc>
                          <a:spcPct val="1064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честности.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Положения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 marR="125730">
                        <a:lnSpc>
                          <a:spcPct val="106200"/>
                        </a:lnSpc>
                        <a:spcBef>
                          <a:spcPts val="1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Ответ.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за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антиплагиат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Ответ.</a:t>
                      </a:r>
                      <a:r>
                        <a:rPr sz="1400" spc="-1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этику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повед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rowSpan="2">
                  <a:txBody>
                    <a:bodyPr/>
                    <a:lstStyle/>
                    <a:p>
                      <a:pPr marL="5016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программ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многоязычного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1570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дисциплин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кыргызском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языке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157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Дисциплины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Руковод.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10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65"/>
                        </a:lnSpc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-7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программ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 иностранном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языке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6921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(в</a:t>
                      </a:r>
                      <a:r>
                        <a:rPr sz="1400" spc="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т.ч.</a:t>
                      </a:r>
                      <a:r>
                        <a:rPr sz="1400" spc="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4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углубленным</a:t>
                      </a:r>
                      <a:r>
                        <a:rPr sz="1400" spc="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изучением языка)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25%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Зам.</a:t>
                      </a:r>
                      <a:r>
                        <a:rPr sz="1400" spc="-9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дир.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 marR="156210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кафедрой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Руковод.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ОП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251" y="302767"/>
            <a:ext cx="5636895" cy="5410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94640" marR="5080" indent="-281940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5" dirty="0"/>
              <a:t> </a:t>
            </a:r>
            <a:r>
              <a:rPr spc="-10" dirty="0"/>
              <a:t>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2: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ПЕРЕДОВАЯ</a:t>
            </a:r>
            <a:r>
              <a:rPr spc="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НАУКА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И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ИННОВАЦИЯ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60607" y="288264"/>
            <a:ext cx="884339" cy="90959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6443" y="1462786"/>
          <a:ext cx="11486511" cy="3877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9625"/>
                <a:gridCol w="2584450"/>
                <a:gridCol w="528320"/>
                <a:gridCol w="751839"/>
                <a:gridCol w="590549"/>
                <a:gridCol w="661034"/>
                <a:gridCol w="633095"/>
                <a:gridCol w="822325"/>
                <a:gridCol w="1090929"/>
                <a:gridCol w="1744345"/>
              </a:tblGrid>
              <a:tr h="4552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Стратегические</a:t>
                      </a:r>
                      <a:r>
                        <a:rPr sz="1400" spc="2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2075" marR="83185" indent="38100">
                        <a:lnSpc>
                          <a:spcPct val="107300"/>
                        </a:lnSpc>
                        <a:spcBef>
                          <a:spcPts val="54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39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вый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3970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985" algn="ctr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rowSpan="3"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инновационного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потенциала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ВШЭБ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Общий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объем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финансирования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исследований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млн.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31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Общий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объем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финансирования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хозяйственных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договоров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млн.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сом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157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696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just">
                        <a:lnSpc>
                          <a:spcPts val="156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Доля</a:t>
                      </a:r>
                      <a:r>
                        <a:rPr sz="1400" spc="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полученных</a:t>
                      </a:r>
                      <a:r>
                        <a:rPr sz="1400" spc="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доходов</a:t>
                      </a:r>
                      <a:r>
                        <a:rPr sz="1400" spc="9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от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algn="just">
                        <a:lnSpc>
                          <a:spcPts val="1675"/>
                        </a:lnSpc>
                        <a:tabLst>
                          <a:tab pos="1355090" algn="l"/>
                        </a:tabLst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научной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деятельности,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 marR="6985" algn="just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инновационных</a:t>
                      </a:r>
                      <a:r>
                        <a:rPr sz="1400" spc="254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разработок</a:t>
                      </a:r>
                      <a:r>
                        <a:rPr sz="1400" spc="2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коммерциализации</a:t>
                      </a:r>
                      <a:r>
                        <a:rPr sz="1400" spc="160" dirty="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проектов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(от</a:t>
                      </a:r>
                      <a:r>
                        <a:rPr sz="1400" spc="365" dirty="0">
                          <a:latin typeface="Microsoft Sans Serif"/>
                          <a:cs typeface="Microsoft Sans Serif"/>
                        </a:rPr>
                        <a:t>    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общего</a:t>
                      </a:r>
                      <a:r>
                        <a:rPr sz="1400" spc="365" dirty="0">
                          <a:latin typeface="Microsoft Sans Serif"/>
                          <a:cs typeface="Microsoft Sans Serif"/>
                        </a:rPr>
                        <a:t>    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бюджета университета)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575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marR="491490">
                        <a:lnSpc>
                          <a:spcPct val="107200"/>
                        </a:lnSpc>
                        <a:spcBef>
                          <a:spcPts val="153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8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1251" y="302767"/>
            <a:ext cx="5636895" cy="5410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94640" marR="5080" indent="-281940">
              <a:lnSpc>
                <a:spcPts val="1900"/>
              </a:lnSpc>
              <a:spcBef>
                <a:spcPts val="380"/>
              </a:spcBef>
            </a:pPr>
            <a:r>
              <a:rPr spc="-10" dirty="0"/>
              <a:t>МАТРИЦА</a:t>
            </a:r>
            <a:r>
              <a:rPr spc="-60" dirty="0"/>
              <a:t> </a:t>
            </a:r>
            <a:r>
              <a:rPr spc="-10" dirty="0"/>
              <a:t>МОНИТОРИНГА</a:t>
            </a:r>
            <a:r>
              <a:rPr spc="-55" dirty="0"/>
              <a:t> </a:t>
            </a:r>
            <a:r>
              <a:rPr dirty="0"/>
              <a:t>РЕАЛИЗАЦИИ</a:t>
            </a:r>
            <a:r>
              <a:rPr spc="-5" dirty="0"/>
              <a:t> </a:t>
            </a:r>
            <a:r>
              <a:rPr spc="-10" dirty="0"/>
              <a:t>ИНДИКАТОРОВ </a:t>
            </a:r>
            <a:r>
              <a:rPr dirty="0">
                <a:solidFill>
                  <a:srgbClr val="FF0000"/>
                </a:solidFill>
              </a:rPr>
              <a:t>ПРОГРАММА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2: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ПЕРЕДОВАЯ</a:t>
            </a:r>
            <a:r>
              <a:rPr spc="-1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НАУКА</a:t>
            </a:r>
            <a:r>
              <a:rPr spc="-4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И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ИННОВАЦИЯ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60607" y="288264"/>
            <a:ext cx="884339" cy="90959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6443" y="1510030"/>
          <a:ext cx="11480163" cy="4106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0230"/>
                <a:gridCol w="3139440"/>
                <a:gridCol w="577214"/>
                <a:gridCol w="666750"/>
                <a:gridCol w="603885"/>
                <a:gridCol w="645795"/>
                <a:gridCol w="829309"/>
                <a:gridCol w="694690"/>
                <a:gridCol w="1076325"/>
                <a:gridCol w="1406525"/>
              </a:tblGrid>
              <a:tr h="6845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33730" marR="259079" indent="-365760">
                        <a:lnSpc>
                          <a:spcPct val="1057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Стратегические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задачи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4323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Наименование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935" marR="100330" indent="42545">
                        <a:lnSpc>
                          <a:spcPct val="1057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 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изм.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Базо-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695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вый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1987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год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94310">
                        <a:lnSpc>
                          <a:spcPct val="10000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Промежуточные</a:t>
                      </a: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9530" marR="36830" indent="83820">
                        <a:lnSpc>
                          <a:spcPct val="1057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Конечные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индикаторы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01625" marR="75565" indent="-213360">
                        <a:lnSpc>
                          <a:spcPct val="105700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Ответственная структура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570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2028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1095">
                <a:tc rowSpan="3"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кадрового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ts val="167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потенциала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научных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школ,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публикационной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активности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Число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публикаций,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индексируемых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информационно-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аналитической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103505" algn="just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системе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научного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цитирования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Web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of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Science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Scopus</a:t>
                      </a:r>
                      <a:r>
                        <a:rPr sz="1400" spc="-4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год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расчете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400" spc="1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НПР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0,1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2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Число</a:t>
                      </a:r>
                      <a:r>
                        <a:rPr sz="1400" spc="-4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публикаций,</a:t>
                      </a:r>
                      <a:r>
                        <a:rPr sz="1400" spc="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индексируемых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в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информационно-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аналитической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 marR="73025">
                        <a:lnSpc>
                          <a:spcPct val="106400"/>
                        </a:lnSpc>
                        <a:spcBef>
                          <a:spcPts val="1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системе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цитирования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РИНЦ</a:t>
                      </a:r>
                      <a:r>
                        <a:rPr sz="14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год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в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расчете</a:t>
                      </a:r>
                      <a:r>
                        <a:rPr sz="1400" spc="-8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sz="1400" spc="1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НПР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10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156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Количество</a:t>
                      </a:r>
                      <a:r>
                        <a:rPr sz="1400" spc="-10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полученных</a:t>
                      </a:r>
                      <a:r>
                        <a:rPr sz="1400" spc="-6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патентов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и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ts val="1675"/>
                        </a:lnSpc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иных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охранных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документов: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патенты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изобретения,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патенты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промышленные</a:t>
                      </a: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образцы,</a:t>
                      </a:r>
                      <a:r>
                        <a:rPr sz="1400" spc="-7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полезные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модели</a:t>
                      </a:r>
                      <a:r>
                        <a:rPr sz="1400" spc="-5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авторские</a:t>
                      </a:r>
                      <a:r>
                        <a:rPr sz="1400" spc="-6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свидетельства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ед.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ts val="1565"/>
                        </a:lnSpc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Директор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ts val="1675"/>
                        </a:lnSpc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Зам.дир</a:t>
                      </a:r>
                      <a:r>
                        <a:rPr sz="1400" spc="-5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5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НР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Зав.</a:t>
                      </a:r>
                      <a:r>
                        <a:rPr sz="1400" spc="-100" dirty="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каф.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2040</Words>
  <Application>Microsoft Office PowerPoint</Application>
  <PresentationFormat>Широкоэкранный</PresentationFormat>
  <Paragraphs>882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Microsoft Sans Serif</vt:lpstr>
      <vt:lpstr>Times New Roman</vt:lpstr>
      <vt:lpstr>Office Theme</vt:lpstr>
      <vt:lpstr>Тема Office</vt:lpstr>
      <vt:lpstr>Утверждена на заседании Ученого совета ВШЭБ Протокол № 10 от « 27 »  июня 2023г.</vt:lpstr>
      <vt:lpstr>Стратегия развития кафедры</vt:lpstr>
      <vt:lpstr>Система программ стратегического развития кафедры</vt:lpstr>
      <vt:lpstr>МАТРИЦА МОНИТОРИНГА РЕАЛИЗАЦИИ ИНДИКАТОРОВ ПРОГРАММА 1: КАЧЕСТВЕННОЕ ОБРАЗОВАНИЕ</vt:lpstr>
      <vt:lpstr>МАТРИЦА МОНИТОРИНГА РЕАЛИЗАЦИИ ИНДИКАТОРОВ ПРОГРАММА 1: КАЧЕСТВЕННОЕ ОБРАЗОВАНИЕ</vt:lpstr>
      <vt:lpstr>МАТРИЦА МОНИТОРИНГА РЕАЛИЗАЦИИ ИНДИКАТОРОВ ПРОГРАММА 1: КАЧЕСТВЕННОЕ ОБРАЗОВАНИЕ</vt:lpstr>
      <vt:lpstr>МАТРИЦА МОНИТОРИНГА РЕАЛИЗАЦИИ ИНДИКАТОРОВ ПРОГРАММА 1: КАЧЕСТВЕННОЕ ОБРАЗОВАНИЕ</vt:lpstr>
      <vt:lpstr>МАТРИЦА МОНИТОРИНГА РЕАЛИЗАЦИИ ИНДИКАТОРОВ ПРОГРАММА 2: ПЕРЕДОВАЯ НАУКА И ИННОВАЦИЯ</vt:lpstr>
      <vt:lpstr>МАТРИЦА МОНИТОРИНГА РЕАЛИЗАЦИИ ИНДИКАТОРОВ ПРОГРАММА 2: ПЕРЕДОВАЯ НАУКА И ИННОВАЦИЯ</vt:lpstr>
      <vt:lpstr>МАТРИЦА МОНИТОРИНГА РЕАЛИЗАЦИИ ИНДИКАТОРОВ ПРОГРАММА 2: ПЕРЕДОВАЯ НАУКА И ИННОВАЦИЯ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Мен</cp:lastModifiedBy>
  <cp:revision>2</cp:revision>
  <dcterms:created xsi:type="dcterms:W3CDTF">2025-01-24T09:41:22Z</dcterms:created>
  <dcterms:modified xsi:type="dcterms:W3CDTF">2025-01-24T09:48:51Z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2025-01-24T00:00:00Z</vt:filetime>
  </property>
  <property fmtid="{D5CDD505-2E9C-101B-9397-08002B2CF9AE}" pid="5" name="Producer">
    <vt:lpwstr>Microsoft® Office PowerPoint® 2007</vt:lpwstr>
  </property>
</Properties>
</file>