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1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udent-3\Desktop\&#1090;&#1072;&#1073;&#108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udent-3\Desktop\&#1090;&#1072;&#1073;&#1083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udent-3\Desktop\&#1090;&#1072;&#1073;&#108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udent-3\Desktop\&#1090;&#1072;&#1073;&#1083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udent-3\Desktop\&#1090;&#1072;&#1073;&#108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Трудоустроились</a:t>
            </a:r>
          </a:p>
        </c:rich>
      </c:tx>
      <c:layout>
        <c:manualLayout>
          <c:xMode val="edge"/>
          <c:yMode val="edge"/>
          <c:x val="0.3685724921514813"/>
          <c:y val="4.171113239675109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388888888888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C6-4562-AE7B-7395C5550D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Лист1!$A$5:$A$6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Лист1!$J$5:$J$6</c:f>
              <c:numCache>
                <c:formatCode>General</c:formatCode>
                <c:ptCount val="2"/>
                <c:pt idx="0">
                  <c:v>745</c:v>
                </c:pt>
                <c:pt idx="1">
                  <c:v>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C6-4562-AE7B-7395C5550D9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00000000000000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C6-4562-AE7B-7395C5550D90}"/>
                </c:ext>
              </c:extLst>
            </c:dLbl>
            <c:dLbl>
              <c:idx val="1"/>
              <c:layout>
                <c:manualLayout>
                  <c:x val="3.0555555555555454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C6-4562-AE7B-7395C5550D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Лист1!$A$5:$A$6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Лист1!$K$5:$K$6</c:f>
              <c:numCache>
                <c:formatCode>0%</c:formatCode>
                <c:ptCount val="2"/>
                <c:pt idx="0">
                  <c:v>0.81778265642151482</c:v>
                </c:pt>
                <c:pt idx="1">
                  <c:v>0.97963800904977372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C6-4562-AE7B-7395C5550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406848"/>
        <c:axId val="43408384"/>
        <c:axId val="0"/>
      </c:bar3DChart>
      <c:catAx>
        <c:axId val="4340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408384"/>
        <c:crosses val="autoZero"/>
        <c:auto val="1"/>
        <c:lblAlgn val="ctr"/>
        <c:lblOffset val="100"/>
        <c:noMultiLvlLbl val="0"/>
      </c:catAx>
      <c:valAx>
        <c:axId val="43408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406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</a:t>
            </a:r>
          </a:p>
        </c:rich>
      </c:tx>
      <c:layout>
        <c:manualLayout>
          <c:xMode val="edge"/>
          <c:yMode val="edge"/>
          <c:x val="0.43439020855622468"/>
          <c:y val="8.657233710041056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555555555555046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4B-43AC-B950-6BA59B054463}"/>
                </c:ext>
              </c:extLst>
            </c:dLbl>
            <c:dLbl>
              <c:idx val="1"/>
              <c:layout>
                <c:manualLayout>
                  <c:x val="2.7777777777777779E-3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4B-43AC-B950-6BA59B0544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Лист1!$A$5:$A$6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Лист1!$C$5:$C$6</c:f>
              <c:numCache>
                <c:formatCode>General</c:formatCode>
                <c:ptCount val="2"/>
                <c:pt idx="0">
                  <c:v>911</c:v>
                </c:pt>
                <c:pt idx="1">
                  <c:v>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4B-43AC-B950-6BA59B054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439232"/>
        <c:axId val="43440768"/>
        <c:axId val="0"/>
      </c:bar3DChart>
      <c:catAx>
        <c:axId val="4343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440768"/>
        <c:crosses val="autoZero"/>
        <c:auto val="1"/>
        <c:lblAlgn val="ctr"/>
        <c:lblOffset val="100"/>
        <c:noMultiLvlLbl val="0"/>
      </c:catAx>
      <c:valAx>
        <c:axId val="43440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43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704188643855814E-2"/>
          <c:y val="4.7511748798380535E-2"/>
          <c:w val="0.9526832877257666"/>
          <c:h val="0.9205687825634991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chemeClr val="lt1">
                      <a:alpha val="50000"/>
                    </a:schemeClr>
                  </a:solidFill>
                  <a:round/>
                </a:ln>
                <a:effectLst>
                  <a:outerShdw blurRad="63500" dist="889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horzOverflow="clip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solidFill>
                      <a:schemeClr val="accent1">
                        <a:alpha val="30000"/>
                      </a:schemeClr>
                    </a:solidFill>
                    <a:ln>
                      <a:solidFill>
                        <a:schemeClr val="lt1">
                          <a:alpha val="50000"/>
                        </a:schemeClr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0-D904-485B-97FD-60B06BD88192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chemeClr val="lt1">
                      <a:alpha val="50000"/>
                    </a:schemeClr>
                  </a:solidFill>
                  <a:round/>
                </a:ln>
                <a:effectLst>
                  <a:outerShdw blurRad="63500" dist="889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horzOverflow="clip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solidFill>
                      <a:schemeClr val="accent1">
                        <a:alpha val="30000"/>
                      </a:schemeClr>
                    </a:solidFill>
                    <a:ln>
                      <a:solidFill>
                        <a:schemeClr val="lt1">
                          <a:alpha val="50000"/>
                        </a:schemeClr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1-D904-485B-97FD-60B06BD88192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solidFill>
                    <a:schemeClr val="lt1">
                      <a:alpha val="50000"/>
                    </a:schemeClr>
                  </a:solidFill>
                  <a:round/>
                </a:ln>
                <a:effectLst>
                  <a:outerShdw blurRad="63500" dist="889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horzOverflow="clip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1" i="0" u="none" strike="noStrike" kern="1200" baseline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solidFill>
                      <a:schemeClr val="accent1">
                        <a:alpha val="30000"/>
                      </a:schemeClr>
                    </a:solidFill>
                    <a:ln>
                      <a:solidFill>
                        <a:schemeClr val="lt1">
                          <a:alpha val="50000"/>
                        </a:schemeClr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2-D904-485B-97FD-60B06BD8819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14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Лист3!$A$1:$A$7</c:f>
              <c:strCache>
                <c:ptCount val="7"/>
                <c:pt idx="0">
                  <c:v>28 направлений</c:v>
                </c:pt>
                <c:pt idx="1">
                  <c:v>12 направлений</c:v>
                </c:pt>
                <c:pt idx="2">
                  <c:v>18 направлений </c:v>
                </c:pt>
                <c:pt idx="3">
                  <c:v>9 направлений</c:v>
                </c:pt>
                <c:pt idx="4">
                  <c:v>7 направлений</c:v>
                </c:pt>
                <c:pt idx="5">
                  <c:v>1 направление </c:v>
                </c:pt>
                <c:pt idx="6">
                  <c:v>2 направления</c:v>
                </c:pt>
              </c:strCache>
            </c:strRef>
          </c:cat>
          <c:val>
            <c:numRef>
              <c:f>Лист3!$B$1:$B$7</c:f>
              <c:numCache>
                <c:formatCode>0%</c:formatCode>
                <c:ptCount val="7"/>
                <c:pt idx="0">
                  <c:v>1</c:v>
                </c:pt>
                <c:pt idx="1">
                  <c:v>0.9</c:v>
                </c:pt>
                <c:pt idx="2">
                  <c:v>0.8</c:v>
                </c:pt>
                <c:pt idx="3">
                  <c:v>0.7</c:v>
                </c:pt>
                <c:pt idx="4">
                  <c:v>0.6</c:v>
                </c:pt>
                <c:pt idx="5">
                  <c:v>0.5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20-4376-AA01-C1D64FF974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43890560"/>
        <c:axId val="43892096"/>
        <c:axId val="0"/>
      </c:bar3DChart>
      <c:catAx>
        <c:axId val="4389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892096"/>
        <c:crosses val="autoZero"/>
        <c:auto val="1"/>
        <c:lblAlgn val="ctr"/>
        <c:lblOffset val="100"/>
        <c:noMultiLvlLbl val="0"/>
      </c:catAx>
      <c:valAx>
        <c:axId val="438920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389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63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30065893476619"/>
          <c:y val="5.4449784178997464E-2"/>
          <c:w val="0.81015605332677598"/>
          <c:h val="0.512061758329494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Лист1!$A$1:$A$11</c:f>
              <c:strCache>
                <c:ptCount val="11"/>
                <c:pt idx="0">
                  <c:v>Институт совместных образовательных программ</c:v>
                </c:pt>
                <c:pt idx="1">
                  <c:v>Факультет информационных технологий</c:v>
                </c:pt>
                <c:pt idx="2">
                  <c:v>Кыргызско-германский технический институт</c:v>
                </c:pt>
                <c:pt idx="3">
                  <c:v>Факультет транспорта и машиностроения</c:v>
                </c:pt>
                <c:pt idx="4">
                  <c:v>Технологический факультет</c:v>
                </c:pt>
                <c:pt idx="5">
                  <c:v>Институт электроники и    телекоммуникаций</c:v>
                </c:pt>
                <c:pt idx="6">
                  <c:v>Инженерно-экономический факультет</c:v>
                </c:pt>
                <c:pt idx="7">
                  <c:v>Энергетический факультет</c:v>
                </c:pt>
                <c:pt idx="8">
                  <c:v>Филиал г.Токмок</c:v>
                </c:pt>
                <c:pt idx="9">
                  <c:v>Филиал г.Каракуль</c:v>
                </c:pt>
                <c:pt idx="10">
                  <c:v>Филиал г.Карабалта </c:v>
                </c:pt>
              </c:strCache>
            </c:strRef>
          </c:cat>
          <c:val>
            <c:numRef>
              <c:f>Лист1!$B$1:$B$11</c:f>
              <c:numCache>
                <c:formatCode>0%</c:formatCode>
                <c:ptCount val="11"/>
                <c:pt idx="0">
                  <c:v>0.53</c:v>
                </c:pt>
                <c:pt idx="1">
                  <c:v>0.96</c:v>
                </c:pt>
                <c:pt idx="2">
                  <c:v>0.86</c:v>
                </c:pt>
                <c:pt idx="3">
                  <c:v>0.97</c:v>
                </c:pt>
                <c:pt idx="4">
                  <c:v>0.88</c:v>
                </c:pt>
                <c:pt idx="5">
                  <c:v>0.68</c:v>
                </c:pt>
                <c:pt idx="6">
                  <c:v>0.83</c:v>
                </c:pt>
                <c:pt idx="7">
                  <c:v>0.9</c:v>
                </c:pt>
                <c:pt idx="8">
                  <c:v>0.94</c:v>
                </c:pt>
                <c:pt idx="9">
                  <c:v>0.71</c:v>
                </c:pt>
                <c:pt idx="10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4-4A70-97B7-B7E328268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02176"/>
        <c:axId val="77603968"/>
        <c:axId val="0"/>
      </c:bar3DChart>
      <c:catAx>
        <c:axId val="7760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C00000"/>
                </a:solidFill>
              </a:defRPr>
            </a:pPr>
            <a:endParaRPr lang="ru-RU"/>
          </a:p>
        </c:txPr>
        <c:crossAx val="77603968"/>
        <c:crosses val="autoZero"/>
        <c:auto val="1"/>
        <c:lblAlgn val="ctr"/>
        <c:lblOffset val="100"/>
        <c:noMultiLvlLbl val="0"/>
      </c:catAx>
      <c:valAx>
        <c:axId val="776039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02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Лист2!$A$3:$A$6</c:f>
              <c:strCache>
                <c:ptCount val="4"/>
                <c:pt idx="0">
                  <c:v>Продол.обучение на след уровне</c:v>
                </c:pt>
                <c:pt idx="1">
                  <c:v>Призваны в ряды вооруженных сил</c:v>
                </c:pt>
                <c:pt idx="2">
                  <c:v>Находятся в отпуске по уходу за ребенком</c:v>
                </c:pt>
                <c:pt idx="3">
                  <c:v>Не трудоустроились</c:v>
                </c:pt>
              </c:strCache>
            </c:str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261</c:v>
                </c:pt>
                <c:pt idx="1">
                  <c:v>7</c:v>
                </c:pt>
                <c:pt idx="2">
                  <c:v>18</c:v>
                </c:pt>
                <c:pt idx="3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A-431B-80C5-1B2D9EF0E12B}"/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Лист2!$A$3:$A$6</c:f>
              <c:strCache>
                <c:ptCount val="4"/>
                <c:pt idx="0">
                  <c:v>Продол.обучение на след уровне</c:v>
                </c:pt>
                <c:pt idx="1">
                  <c:v>Призваны в ряды вооруженных сил</c:v>
                </c:pt>
                <c:pt idx="2">
                  <c:v>Находятся в отпуске по уходу за ребенком</c:v>
                </c:pt>
                <c:pt idx="3">
                  <c:v>Не трудоустроились</c:v>
                </c:pt>
              </c:strCache>
            </c:strRef>
          </c:cat>
          <c:val>
            <c:numRef>
              <c:f>Лист2!$C$3:$C$6</c:f>
              <c:numCache>
                <c:formatCode>0%</c:formatCode>
                <c:ptCount val="4"/>
                <c:pt idx="0">
                  <c:v>0.28999999999999998</c:v>
                </c:pt>
                <c:pt idx="1">
                  <c:v>0.01</c:v>
                </c:pt>
                <c:pt idx="2">
                  <c:v>0.02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9A-431B-80C5-1B2D9EF0E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944960"/>
        <c:axId val="43959040"/>
        <c:axId val="0"/>
      </c:bar3DChart>
      <c:catAx>
        <c:axId val="439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959040"/>
        <c:crosses val="autoZero"/>
        <c:auto val="1"/>
        <c:lblAlgn val="ctr"/>
        <c:lblOffset val="100"/>
        <c:noMultiLvlLbl val="0"/>
      </c:catAx>
      <c:valAx>
        <c:axId val="43959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94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2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Лист2!$B$1:$B$2</c:f>
              <c:strCache>
                <c:ptCount val="2"/>
                <c:pt idx="0">
                  <c:v>2018-2019 уч.год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Лист2!$A$3:$A$6</c:f>
              <c:strCache>
                <c:ptCount val="4"/>
                <c:pt idx="0">
                  <c:v>Продол.обучение на след уровне</c:v>
                </c:pt>
                <c:pt idx="1">
                  <c:v>Призваны в ряды вооруженных сил КР</c:v>
                </c:pt>
                <c:pt idx="2">
                  <c:v>Находятся в отпуске по уходу за ребенком</c:v>
                </c:pt>
                <c:pt idx="3">
                  <c:v>Не трудоустроились</c:v>
                </c:pt>
              </c:strCache>
            </c:strRef>
          </c:cat>
          <c:val>
            <c:numRef>
              <c:f>Лист2!$B$3:$B$6</c:f>
              <c:numCache>
                <c:formatCode>0%</c:formatCode>
                <c:ptCount val="4"/>
                <c:pt idx="0">
                  <c:v>0.28999999999999998</c:v>
                </c:pt>
                <c:pt idx="1">
                  <c:v>0.01</c:v>
                </c:pt>
                <c:pt idx="2">
                  <c:v>0.02</c:v>
                </c:pt>
                <c:pt idx="3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3C-4EC8-BF51-D433D661A934}"/>
            </c:ext>
          </c:extLst>
        </c:ser>
        <c:ser>
          <c:idx val="1"/>
          <c:order val="1"/>
          <c:tx>
            <c:strRef>
              <c:f>Лист2!$C$1:$C$2</c:f>
              <c:strCache>
                <c:ptCount val="2"/>
                <c:pt idx="0">
                  <c:v>2019-2020 уч.год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Лист2!$A$3:$A$6</c:f>
              <c:strCache>
                <c:ptCount val="4"/>
                <c:pt idx="0">
                  <c:v>Продол.обучение на след уровне</c:v>
                </c:pt>
                <c:pt idx="1">
                  <c:v>Призваны в ряды вооруженных сил КР</c:v>
                </c:pt>
                <c:pt idx="2">
                  <c:v>Находятся в отпуске по уходу за ребенком</c:v>
                </c:pt>
                <c:pt idx="3">
                  <c:v>Не трудоустроились</c:v>
                </c:pt>
              </c:strCache>
            </c:strRef>
          </c:cat>
          <c:val>
            <c:numRef>
              <c:f>Лист2!$C$3:$C$6</c:f>
              <c:numCache>
                <c:formatCode>0%</c:formatCode>
                <c:ptCount val="4"/>
                <c:pt idx="0">
                  <c:v>0.25</c:v>
                </c:pt>
                <c:pt idx="1">
                  <c:v>0.01</c:v>
                </c:pt>
                <c:pt idx="2">
                  <c:v>0.02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3C-4EC8-BF51-D433D661A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6592367"/>
        <c:axId val="1089708799"/>
      </c:lineChart>
      <c:catAx>
        <c:axId val="110659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9708799"/>
        <c:crosses val="autoZero"/>
        <c:auto val="1"/>
        <c:lblAlgn val="ctr"/>
        <c:lblOffset val="100"/>
        <c:noMultiLvlLbl val="0"/>
      </c:catAx>
      <c:valAx>
        <c:axId val="1089708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659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CB047-2768-4A8D-A7C3-59A6DC61D291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DB7E6-701C-4845-8F4B-41C693E5F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57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DB7E6-701C-4845-8F4B-41C693E5FB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8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DB7E6-701C-4845-8F4B-41C693E5FB9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0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3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34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0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48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08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26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3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9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7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0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85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7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4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3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05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E91B1C7-5ECD-4F4E-AB60-B560B55D4D26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8BB42B-D0B4-43AB-9373-BD9E7A09F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9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  <p:sldLayoutId id="2147484382" r:id="rId11"/>
    <p:sldLayoutId id="2147484383" r:id="rId12"/>
    <p:sldLayoutId id="2147484384" r:id="rId13"/>
    <p:sldLayoutId id="2147484385" r:id="rId14"/>
    <p:sldLayoutId id="2147484386" r:id="rId15"/>
    <p:sldLayoutId id="2147484387" r:id="rId16"/>
    <p:sldLayoutId id="21474843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tu.kg/glavnoe-menju/abiturientu/zagolovok-po-umolchaniju-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u.gov.k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tel\Desktop\корпус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b="6866"/>
          <a:stretch/>
        </p:blipFill>
        <p:spPr bwMode="auto">
          <a:xfrm>
            <a:off x="478564" y="912162"/>
            <a:ext cx="11230611" cy="228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F28AF-FA28-41E5-885C-CF96ABD43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315" y="2641122"/>
            <a:ext cx="10972799" cy="2983769"/>
          </a:xfrm>
        </p:spPr>
        <p:txBody>
          <a:bodyPr>
            <a:normAutofit fontScale="90000"/>
          </a:bodyPr>
          <a:lstStyle/>
          <a:p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EFBA5C-6F1C-4130-8A1B-09533FD5C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1359" y="5639255"/>
            <a:ext cx="9127816" cy="697036"/>
          </a:xfrm>
        </p:spPr>
        <p:txBody>
          <a:bodyPr>
            <a:normAutofit lnSpcReduction="10000"/>
          </a:bodyPr>
          <a:lstStyle/>
          <a:p>
            <a:pPr algn="ctr"/>
            <a:endParaRPr lang="en-US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https://kstu.kg/glavnoe-menju/abiturientu/zagolovok-po-umolchaniju-1</a:t>
            </a:r>
            <a:r>
              <a:rPr lang="ky-KG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D261D7-BA72-41CF-A312-135310F29B18}"/>
              </a:ext>
            </a:extLst>
          </p:cNvPr>
          <p:cNvSpPr txBox="1"/>
          <p:nvPr/>
        </p:nvSpPr>
        <p:spPr>
          <a:xfrm>
            <a:off x="129473" y="99502"/>
            <a:ext cx="120625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Кыргызский государственный технический университет им. И. Раззакова 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карьеры и практики 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67C6FB-664B-4780-9538-5764B7099562}"/>
              </a:ext>
            </a:extLst>
          </p:cNvPr>
          <p:cNvSpPr/>
          <p:nvPr/>
        </p:nvSpPr>
        <p:spPr>
          <a:xfrm>
            <a:off x="689317" y="3261089"/>
            <a:ext cx="108408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endParaRPr lang="ru-RU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трудоустройства выпускников университета</a:t>
            </a:r>
          </a:p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2018-2019 учебного года </a:t>
            </a:r>
            <a:endParaRPr lang="ru-RU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Intel\Downloads\IMG-20200518-WA00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4" y="114593"/>
            <a:ext cx="606902" cy="53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930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D6F8C-F834-4E59-B994-4C2FEB26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273" y="1174080"/>
            <a:ext cx="10283483" cy="970931"/>
          </a:xfrm>
        </p:spPr>
        <p:txBody>
          <a:bodyPr>
            <a:normAutofit/>
          </a:bodyPr>
          <a:lstStyle/>
          <a:p>
            <a:pPr algn="ctr"/>
            <a:r>
              <a:rPr lang="ky-KG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трудоустроенные выпускники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2F5C331-189A-4A98-9EAC-83479E947E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7196980"/>
              </p:ext>
            </p:extLst>
          </p:nvPr>
        </p:nvGraphicFramePr>
        <p:xfrm>
          <a:off x="542166" y="2176758"/>
          <a:ext cx="10913418" cy="454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99501"/>
            <a:ext cx="12105685" cy="857101"/>
            <a:chOff x="129473" y="99502"/>
            <a:chExt cx="11976212" cy="73866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7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27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3492816-AA5E-4F44-9574-6280273D893D}"/>
              </a:ext>
            </a:extLst>
          </p:cNvPr>
          <p:cNvGrpSpPr/>
          <p:nvPr/>
        </p:nvGrpSpPr>
        <p:grpSpPr>
          <a:xfrm>
            <a:off x="0" y="99501"/>
            <a:ext cx="12192000" cy="738664"/>
            <a:chOff x="129473" y="99502"/>
            <a:chExt cx="12061604" cy="6365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37DCC11-422B-41F5-9AB6-419CC43E7EFB}"/>
                </a:ext>
              </a:extLst>
            </p:cNvPr>
            <p:cNvSpPr txBox="1"/>
            <p:nvPr/>
          </p:nvSpPr>
          <p:spPr>
            <a:xfrm>
              <a:off x="129473" y="99502"/>
              <a:ext cx="12061604" cy="636593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6" name="Picture 3" descr="C:\Users\Intel\Downloads\IMG-20200518-WA0011.jpg">
              <a:extLst>
                <a:ext uri="{FF2B5EF4-FFF2-40B4-BE49-F238E27FC236}">
                  <a16:creationId xmlns:a16="http://schemas.microsoft.com/office/drawing/2014/main" id="{AF28497C-155C-4FDA-8258-2DA6470D8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C:\Users\Intel\Desktop\выпускник.jpg">
            <a:extLst>
              <a:ext uri="{FF2B5EF4-FFF2-40B4-BE49-F238E27FC236}">
                <a16:creationId xmlns:a16="http://schemas.microsoft.com/office/drawing/2014/main" id="{6F01D70E-938F-4300-8510-507E1DBB47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66BE513E-65E4-4087-B9FB-2E8908F963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570268"/>
              </p:ext>
            </p:extLst>
          </p:nvPr>
        </p:nvGraphicFramePr>
        <p:xfrm>
          <a:off x="1786597" y="2153127"/>
          <a:ext cx="8159261" cy="4444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1E0FD01-BCA7-4438-AD98-52AD20587AAA}"/>
              </a:ext>
            </a:extLst>
          </p:cNvPr>
          <p:cNvSpPr txBox="1"/>
          <p:nvPr/>
        </p:nvSpPr>
        <p:spPr>
          <a:xfrm>
            <a:off x="736156" y="1111347"/>
            <a:ext cx="9983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 по трудоустройству выпускников </a:t>
            </a:r>
          </a:p>
        </p:txBody>
      </p:sp>
    </p:spTree>
    <p:extLst>
      <p:ext uri="{BB962C8B-B14F-4D97-AF65-F5344CB8AC3E}">
        <p14:creationId xmlns:p14="http://schemas.microsoft.com/office/powerpoint/2010/main" val="2075690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4898C-F737-4192-B4ED-AB689209D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0153D4-A86D-421C-AE05-78DC1C10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86" y="2622429"/>
            <a:ext cx="10987565" cy="17229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процент трудоустройства составляет от числа опрошенных- 87%, что свидетельствует о востребованности выпускников КГТУ </a:t>
            </a:r>
            <a:r>
              <a:rPr lang="ru-RU" sz="36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им.И.Раззакова</a:t>
            </a:r>
            <a:endParaRPr lang="ru-RU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6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17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CBEF40-FFB8-454E-B0C9-0A8047A5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" y="3062376"/>
            <a:ext cx="10989522" cy="28882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5880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191" y="1009291"/>
            <a:ext cx="8731459" cy="4813078"/>
          </a:xfrm>
        </p:spPr>
        <p:txBody>
          <a:bodyPr/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            </a:t>
            </a:r>
            <a:r>
              <a:rPr lang="ru-RU" sz="2800" b="1" dirty="0">
                <a:solidFill>
                  <a:schemeClr val="bg1"/>
                </a:solidFill>
              </a:rPr>
              <a:t>Нормативная правовая база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/>
              <a:t>Приказ Министерства образования и науки Кыргызской Республики  «Об утверждении Методики отслеживания трудоустройства выпускников образовательных организаций высшего профессионального образования Кыргызской Республики» от 2 сентября  2016 года №1308/1 (размещен на сайте МОН КР) </a:t>
            </a:r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</a:t>
            </a:r>
            <a:r>
              <a:rPr lang="ru-RU" sz="2000" dirty="0">
                <a:hlinkClick r:id="rId3"/>
              </a:rPr>
              <a:t>://</a:t>
            </a:r>
            <a:r>
              <a:rPr lang="de-DE" sz="2000" dirty="0">
                <a:hlinkClick r:id="rId3"/>
              </a:rPr>
              <a:t>edu.gov.kg</a:t>
            </a:r>
            <a:r>
              <a:rPr lang="de-DE" sz="2000" dirty="0"/>
              <a:t> </a:t>
            </a:r>
            <a:r>
              <a:rPr lang="ru-RU" sz="2000" dirty="0"/>
              <a:t> в разделе « Нормативная правовая база» 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5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14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C0D5D-887B-4BBA-B4BA-C65504F5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951" y="992038"/>
            <a:ext cx="9138249" cy="974327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F2EE10-DF8F-4B0D-97B9-8BADCE03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756" y="2467155"/>
            <a:ext cx="10496043" cy="3244328"/>
          </a:xfrm>
        </p:spPr>
        <p:txBody>
          <a:bodyPr/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качества образования;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сведений трудоустройства в картерных предпочтениях студентов выпускных курсов;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обратной связи от студентов выпускных курсов по вопросам удовлетворенности качеством образовательных услуг университета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13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0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000C6-0E55-42C1-87F4-A1A64495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305" y="955856"/>
            <a:ext cx="10515600" cy="97067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трудоустройства выпускников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62690-C2C9-421D-A8D3-C07A1928C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34" y="2432649"/>
            <a:ext cx="10836104" cy="3693021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осуществляется на всех факультетах и выпускающих кафедрах в форме социального опроса выпускников путем анкетирования выпускников университета (2018-2019 г.)  и выпускного курса которые непосредственно заполнялись самими выпускниками(2019-2020г.) с периода 12 по 20 марта 2020 года.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опрос осуществлялся в форме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-анкетирования, телефонного интервьюирования и по электронному опросу.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в опросе приняли участие 1109 респондентов из 1353 человек, что составляет 82%.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6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52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A080B-70C9-4F21-A03E-D1CB48C9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106" y="1165751"/>
            <a:ext cx="10515600" cy="618978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201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учебного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88B318-542E-4B3A-9BB3-DFC0C8C29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26" y="2449902"/>
            <a:ext cx="10887973" cy="326158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 выпущено – 911 человек, из них трудоустроились – 745 человек, что составило – 82% 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магистратуры выпущено - 442 человека, из них трудоустроились – 433 человека, что составило 98%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по программам подготовки ВПО трудоустройство выпускников составило – 87% из них по выбранной специальности трудоустроились – 1023 человека, что составило 73%.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6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48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6F40201E-86E6-49BE-995C-C5F7AACB9E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9439441"/>
              </p:ext>
            </p:extLst>
          </p:nvPr>
        </p:nvGraphicFramePr>
        <p:xfrm>
          <a:off x="5633049" y="2346385"/>
          <a:ext cx="6446407" cy="3804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751AD0B-84C6-44FC-B459-A2774E904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13365"/>
              </p:ext>
            </p:extLst>
          </p:nvPr>
        </p:nvGraphicFramePr>
        <p:xfrm>
          <a:off x="250854" y="2346384"/>
          <a:ext cx="5373569" cy="383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8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00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D83A9-341C-4368-A955-7AA75D4F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869" y="838165"/>
            <a:ext cx="10430022" cy="4861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Детальная информация по выпускникам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27D557E-2AE0-47EB-BBE6-96FCEAC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52575"/>
              </p:ext>
            </p:extLst>
          </p:nvPr>
        </p:nvGraphicFramePr>
        <p:xfrm>
          <a:off x="420786" y="1367553"/>
          <a:ext cx="11550818" cy="5370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4673">
                  <a:extLst>
                    <a:ext uri="{9D8B030D-6E8A-4147-A177-3AD203B41FA5}">
                      <a16:colId xmlns:a16="http://schemas.microsoft.com/office/drawing/2014/main" val="3126423502"/>
                    </a:ext>
                  </a:extLst>
                </a:gridCol>
                <a:gridCol w="518156">
                  <a:extLst>
                    <a:ext uri="{9D8B030D-6E8A-4147-A177-3AD203B41FA5}">
                      <a16:colId xmlns:a16="http://schemas.microsoft.com/office/drawing/2014/main" val="1326940388"/>
                    </a:ext>
                  </a:extLst>
                </a:gridCol>
                <a:gridCol w="834317">
                  <a:extLst>
                    <a:ext uri="{9D8B030D-6E8A-4147-A177-3AD203B41FA5}">
                      <a16:colId xmlns:a16="http://schemas.microsoft.com/office/drawing/2014/main" val="3939395594"/>
                    </a:ext>
                  </a:extLst>
                </a:gridCol>
                <a:gridCol w="834317">
                  <a:extLst>
                    <a:ext uri="{9D8B030D-6E8A-4147-A177-3AD203B41FA5}">
                      <a16:colId xmlns:a16="http://schemas.microsoft.com/office/drawing/2014/main" val="1046743637"/>
                    </a:ext>
                  </a:extLst>
                </a:gridCol>
                <a:gridCol w="834317">
                  <a:extLst>
                    <a:ext uri="{9D8B030D-6E8A-4147-A177-3AD203B41FA5}">
                      <a16:colId xmlns:a16="http://schemas.microsoft.com/office/drawing/2014/main" val="2471324296"/>
                    </a:ext>
                  </a:extLst>
                </a:gridCol>
                <a:gridCol w="834317">
                  <a:extLst>
                    <a:ext uri="{9D8B030D-6E8A-4147-A177-3AD203B41FA5}">
                      <a16:colId xmlns:a16="http://schemas.microsoft.com/office/drawing/2014/main" val="2810345325"/>
                    </a:ext>
                  </a:extLst>
                </a:gridCol>
                <a:gridCol w="1140968">
                  <a:extLst>
                    <a:ext uri="{9D8B030D-6E8A-4147-A177-3AD203B41FA5}">
                      <a16:colId xmlns:a16="http://schemas.microsoft.com/office/drawing/2014/main" val="3624311985"/>
                    </a:ext>
                  </a:extLst>
                </a:gridCol>
                <a:gridCol w="1140968">
                  <a:extLst>
                    <a:ext uri="{9D8B030D-6E8A-4147-A177-3AD203B41FA5}">
                      <a16:colId xmlns:a16="http://schemas.microsoft.com/office/drawing/2014/main" val="526488193"/>
                    </a:ext>
                  </a:extLst>
                </a:gridCol>
                <a:gridCol w="518890">
                  <a:extLst>
                    <a:ext uri="{9D8B030D-6E8A-4147-A177-3AD203B41FA5}">
                      <a16:colId xmlns:a16="http://schemas.microsoft.com/office/drawing/2014/main" val="1618131599"/>
                    </a:ext>
                  </a:extLst>
                </a:gridCol>
                <a:gridCol w="933850">
                  <a:extLst>
                    <a:ext uri="{9D8B030D-6E8A-4147-A177-3AD203B41FA5}">
                      <a16:colId xmlns:a16="http://schemas.microsoft.com/office/drawing/2014/main" val="3148392119"/>
                    </a:ext>
                  </a:extLst>
                </a:gridCol>
                <a:gridCol w="622080">
                  <a:extLst>
                    <a:ext uri="{9D8B030D-6E8A-4147-A177-3AD203B41FA5}">
                      <a16:colId xmlns:a16="http://schemas.microsoft.com/office/drawing/2014/main" val="1202366115"/>
                    </a:ext>
                  </a:extLst>
                </a:gridCol>
                <a:gridCol w="622814">
                  <a:extLst>
                    <a:ext uri="{9D8B030D-6E8A-4147-A177-3AD203B41FA5}">
                      <a16:colId xmlns:a16="http://schemas.microsoft.com/office/drawing/2014/main" val="2413098976"/>
                    </a:ext>
                  </a:extLst>
                </a:gridCol>
                <a:gridCol w="851151">
                  <a:extLst>
                    <a:ext uri="{9D8B030D-6E8A-4147-A177-3AD203B41FA5}">
                      <a16:colId xmlns:a16="http://schemas.microsoft.com/office/drawing/2014/main" val="2566917736"/>
                    </a:ext>
                  </a:extLst>
                </a:gridCol>
              </a:tblGrid>
              <a:tr h="4068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по очной форме обучения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участво-     вали в анкетировании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Трудоустроились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жают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обучение на следую-   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щем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уровне по очной форме обучения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призваны в ряды Воору-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женных Сил КР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Находят-      ся в отпуске по уходу за ребенком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устрои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лись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276199"/>
                  </a:ext>
                </a:extLst>
              </a:tr>
              <a:tr h="1676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vert="vert27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vert="vert27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целевой подготовки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vert="vert27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vert="vert27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полученной специальности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vert="vert27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целевой подготовки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vert="vert27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286550"/>
                  </a:ext>
                </a:extLst>
              </a:tr>
              <a:tr h="198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84605"/>
                  </a:ext>
                </a:extLst>
              </a:tr>
              <a:tr h="406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бакалавра (всего)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911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297/33%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739/81%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745/82%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635/70%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261/29%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18/2%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105/12%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97806"/>
                  </a:ext>
                </a:extLst>
              </a:tr>
              <a:tr h="406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подготовки специалиста (всего)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16196"/>
                  </a:ext>
                </a:extLst>
              </a:tr>
              <a:tr h="426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магистратуры (всего)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442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59/13%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79/18%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370/84%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433/98%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388/88%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265/60%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976013"/>
                  </a:ext>
                </a:extLst>
              </a:tr>
              <a:tr h="616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программам высшего образования (сумма строк 1, 2, 3)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1353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356/32%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79/6%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1109/82%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1178/87%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1023/73%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526/39%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105/8%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89281"/>
                  </a:ext>
                </a:extLst>
              </a:tr>
              <a:tr h="616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общей численности (из строки 4) обучались на грантовой основе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263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82/31%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215/21%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98/26%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63/24%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39/15%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5/2%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10/4%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47/18% </a:t>
                      </a:r>
                      <a:endParaRPr lang="ru-RU" sz="12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78386"/>
                  </a:ext>
                </a:extLst>
              </a:tr>
              <a:tr h="616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общей численности (из строки 4) обучались на контрактной основе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1090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274/32%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894/82%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1080/99%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960/88%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487/45%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8/1%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58/5%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3" marR="596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438127"/>
                  </a:ext>
                </a:extLst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7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78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F7AF7-160D-47F3-B718-545AEBDE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40" y="987229"/>
            <a:ext cx="10719796" cy="712175"/>
          </a:xfrm>
        </p:spPr>
        <p:txBody>
          <a:bodyPr>
            <a:normAutofit/>
          </a:bodyPr>
          <a:lstStyle/>
          <a:p>
            <a:pPr algn="ctr"/>
            <a:r>
              <a:rPr lang="ky-KG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Трудоустроенные выпускники по направлениям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C6128CE-B770-426C-B879-9185A20A6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845611"/>
              </p:ext>
            </p:extLst>
          </p:nvPr>
        </p:nvGraphicFramePr>
        <p:xfrm>
          <a:off x="857756" y="2096219"/>
          <a:ext cx="9974367" cy="4671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7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11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A4DE4-08AF-4720-9978-6B6FC707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9595"/>
            <a:ext cx="10515600" cy="100341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 выпускников 2018-2019 учебного года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679693"/>
              </p:ext>
            </p:extLst>
          </p:nvPr>
        </p:nvGraphicFramePr>
        <p:xfrm>
          <a:off x="1181436" y="1966364"/>
          <a:ext cx="9418383" cy="4814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29473" y="99502"/>
            <a:ext cx="11976212" cy="738664"/>
            <a:chOff x="129473" y="99502"/>
            <a:chExt cx="11976212" cy="73866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3D261D7-BA72-41CF-A312-135310F29B18}"/>
                </a:ext>
              </a:extLst>
            </p:cNvPr>
            <p:cNvSpPr txBox="1"/>
            <p:nvPr/>
          </p:nvSpPr>
          <p:spPr>
            <a:xfrm>
              <a:off x="129473" y="99502"/>
              <a:ext cx="11976212" cy="7386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Кыргызский государственный технический университет им. И. Раззакова </a:t>
              </a:r>
              <a:br>
                <a:rPr lang="ru-RU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rgbClr val="002060"/>
                </a:solidFill>
              </a:endParaRPr>
            </a:p>
          </p:txBody>
        </p:sp>
        <p:pic>
          <p:nvPicPr>
            <p:cNvPr id="7" name="Picture 3" descr="C:\Users\Intel\Downloads\IMG-20200518-WA001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54" y="114593"/>
              <a:ext cx="606902" cy="538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2" descr="C:\Users\Intel\Desktop\выпускник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40242" y="114593"/>
            <a:ext cx="649259" cy="64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951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148</TotalTime>
  <Words>702</Words>
  <Application>Microsoft Office PowerPoint</Application>
  <PresentationFormat>Широкоэкранный</PresentationFormat>
  <Paragraphs>166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Ион (конференц-зал)</vt:lpstr>
      <vt:lpstr>     </vt:lpstr>
      <vt:lpstr>Презентация PowerPoint</vt:lpstr>
      <vt:lpstr>Цель исследования</vt:lpstr>
      <vt:lpstr>Мониторинг трудоустройства выпускников</vt:lpstr>
      <vt:lpstr>Выпускники 2018-2019 учебного года</vt:lpstr>
      <vt:lpstr>Презентация PowerPoint</vt:lpstr>
      <vt:lpstr>Детальная информация по выпускникам</vt:lpstr>
      <vt:lpstr>Трудоустроенные выпускники по направлениям</vt:lpstr>
      <vt:lpstr> Трудоустройство выпускников 2018-2019 учебного года </vt:lpstr>
      <vt:lpstr>Не трудоустроенные выпускники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student-3</dc:creator>
  <cp:lastModifiedBy>student-3</cp:lastModifiedBy>
  <cp:revision>22</cp:revision>
  <dcterms:created xsi:type="dcterms:W3CDTF">2020-05-18T02:29:28Z</dcterms:created>
  <dcterms:modified xsi:type="dcterms:W3CDTF">2020-05-20T08:55:26Z</dcterms:modified>
</cp:coreProperties>
</file>