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2"/>
  </p:notesMasterIdLst>
  <p:sldIdLst>
    <p:sldId id="256" r:id="rId2"/>
    <p:sldId id="259" r:id="rId3"/>
    <p:sldId id="257" r:id="rId4"/>
    <p:sldId id="258" r:id="rId5"/>
    <p:sldId id="270" r:id="rId6"/>
    <p:sldId id="267" r:id="rId7"/>
    <p:sldId id="268" r:id="rId8"/>
    <p:sldId id="269" r:id="rId9"/>
    <p:sldId id="271" r:id="rId10"/>
    <p:sldId id="272" r:id="rId11"/>
    <p:sldId id="275" r:id="rId12"/>
    <p:sldId id="274" r:id="rId13"/>
    <p:sldId id="266" r:id="rId14"/>
    <p:sldId id="273" r:id="rId15"/>
    <p:sldId id="276" r:id="rId16"/>
    <p:sldId id="277" r:id="rId17"/>
    <p:sldId id="260" r:id="rId18"/>
    <p:sldId id="278" r:id="rId19"/>
    <p:sldId id="262" r:id="rId20"/>
    <p:sldId id="264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4321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0513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0238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7664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50050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2355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63833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4483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11268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90467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2700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783713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0144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498140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57719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7070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4492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19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08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572000" cy="4572000"/>
          </a:xfrm>
          <a:prstGeom prst="ellipse">
            <a:avLst/>
          </a:prstGeom>
          <a:solidFill>
            <a:srgbClr val="131F38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572000"/>
            <a:ext cx="3657600" cy="3657600"/>
          </a:xfrm>
          <a:prstGeom prst="ellipse">
            <a:avLst/>
          </a:prstGeom>
          <a:solidFill>
            <a:srgbClr val="131F38"/>
          </a:solidFill>
          <a:ln/>
        </p:spPr>
      </p:sp>
      <p:sp>
        <p:nvSpPr>
          <p:cNvPr id="4" name="Shape 2"/>
          <p:cNvSpPr/>
          <p:nvPr/>
        </p:nvSpPr>
        <p:spPr>
          <a:xfrm>
            <a:off x="5592928" y="914400"/>
            <a:ext cx="1005840" cy="1005840"/>
          </a:xfrm>
          <a:prstGeom prst="ellipse">
            <a:avLst/>
          </a:prstGeom>
          <a:solidFill>
            <a:srgbClr val="F2A93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242" y="114071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2148840"/>
            <a:ext cx="107286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kern="0" spc="10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И. РАЗЗАКОВ АТЫНДАГЫ КЫРГЫЗ МАМЛЕКЕТТИК ТЕХНИКАЛЫК УНИВЕРСИТЕТИ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31520" y="2560320"/>
            <a:ext cx="107286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1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ЭНЕРГЕТИКА </a:t>
            </a:r>
            <a:r>
              <a:rPr lang="en-US" sz="1200" b="1" kern="0" spc="100" dirty="0" smtClean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ИНСТИТУТУ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731520" y="3063240"/>
            <a:ext cx="1072865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ky-KG" sz="4400" b="1" dirty="0" smtClean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endParaRPr lang="ky-KG" sz="4400" b="1" dirty="0">
              <a:solidFill>
                <a:srgbClr val="FFFFFF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 algn="ctr">
              <a:buNone/>
            </a:pPr>
            <a:r>
              <a:rPr lang="ky-KG" sz="4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Техносфералык коопсуздук кафедрасынын </a:t>
            </a:r>
          </a:p>
          <a:p>
            <a:pPr marL="0" indent="0" algn="ctr">
              <a:buNone/>
            </a:pPr>
            <a:r>
              <a:rPr lang="en-US" sz="4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2025–2026-окуу </a:t>
            </a: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жылы үчүн</a:t>
            </a:r>
            <a:endParaRPr lang="en-US" sz="4400" dirty="0"/>
          </a:p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ЖЫЛДЫК </a:t>
            </a:r>
            <a:r>
              <a:rPr lang="en-US" sz="4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ОТЧЁТ</a:t>
            </a:r>
            <a:r>
              <a:rPr lang="ky-KG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731520" y="5029200"/>
            <a:ext cx="107286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31520" y="6126480"/>
            <a:ext cx="107286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Бишкек,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Кадрдык курам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Профессордук-окутуучулук курамдын (ПОК) сапаттык көрсөткүчтөрү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131F38"/>
          </a:solidFill>
          <a:ln/>
        </p:spPr>
      </p:sp>
      <p:sp>
        <p:nvSpPr>
          <p:cNvPr id="5" name="Text 3"/>
          <p:cNvSpPr/>
          <p:nvPr/>
        </p:nvSpPr>
        <p:spPr>
          <a:xfrm>
            <a:off x="815188" y="185623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 smtClean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15188" y="260604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 </a:t>
            </a:r>
            <a:r>
              <a:rPr lang="en-US" sz="13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жалпы</a:t>
            </a:r>
            <a:r>
              <a:rPr lang="en-US" sz="13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15188" y="295351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штаттык + 9 айкалыштырып иштегендер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335628" y="169164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131F38"/>
          </a:solidFill>
          <a:ln/>
        </p:spPr>
      </p:sp>
      <p:sp>
        <p:nvSpPr>
          <p:cNvPr id="9" name="Text 7"/>
          <p:cNvSpPr/>
          <p:nvPr/>
        </p:nvSpPr>
        <p:spPr>
          <a:xfrm>
            <a:off x="4564228" y="185623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 smtClean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47%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564228" y="260604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Илимий</a:t>
            </a:r>
            <a:r>
              <a:rPr lang="en-US" sz="1300" b="1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даражалуулук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64228" y="295351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илимдин кандидаты, 1 доктор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313268" y="185623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8313268" y="260604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13268" y="295351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86588" y="3657600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131F38"/>
          </a:solidFill>
          <a:ln/>
        </p:spPr>
      </p:sp>
      <p:sp>
        <p:nvSpPr>
          <p:cNvPr id="17" name="Text 15"/>
          <p:cNvSpPr/>
          <p:nvPr/>
        </p:nvSpPr>
        <p:spPr>
          <a:xfrm>
            <a:off x="815188" y="382219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815188" y="457200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Базалык билими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5188" y="491947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бардык кызматкерлер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564228" y="382219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22" name="Text 20"/>
          <p:cNvSpPr/>
          <p:nvPr/>
        </p:nvSpPr>
        <p:spPr>
          <a:xfrm>
            <a:off x="4564228" y="457200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64228" y="491947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335628" y="3726463"/>
            <a:ext cx="3520440" cy="1737360"/>
          </a:xfrm>
          <a:prstGeom prst="roundRect">
            <a:avLst>
              <a:gd name="adj" fmla="val 4211"/>
            </a:avLst>
          </a:prstGeom>
          <a:solidFill>
            <a:srgbClr val="131F38"/>
          </a:solidFill>
          <a:ln/>
        </p:spPr>
      </p:sp>
      <p:sp>
        <p:nvSpPr>
          <p:cNvPr id="25" name="Text 23"/>
          <p:cNvSpPr/>
          <p:nvPr/>
        </p:nvSpPr>
        <p:spPr>
          <a:xfrm>
            <a:off x="8313268" y="3822192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3800" dirty="0"/>
          </a:p>
        </p:txBody>
      </p:sp>
      <p:sp>
        <p:nvSpPr>
          <p:cNvPr id="26" name="Text 24"/>
          <p:cNvSpPr/>
          <p:nvPr/>
        </p:nvSpPr>
        <p:spPr>
          <a:xfrm>
            <a:off x="8313268" y="457200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313268" y="4919472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984" y="3624422"/>
            <a:ext cx="1627773" cy="101812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991" y="4373865"/>
            <a:ext cx="2133785" cy="34140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3990" y="4791445"/>
            <a:ext cx="2133785" cy="2560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Кафедранын стратегиялык максаттары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Билим берүүнүн сапатын пландаштыруу — 2025–2026-окуу жылы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5F7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0908" y="1874520"/>
            <a:ext cx="640080" cy="640080"/>
          </a:xfrm>
          <a:prstGeom prst="ellipse">
            <a:avLst/>
          </a:prstGeom>
          <a:solidFill>
            <a:srgbClr val="E9EDF5"/>
          </a:solidFill>
          <a:ln/>
        </p:spPr>
      </p:sp>
      <p:sp>
        <p:nvSpPr>
          <p:cNvPr id="7" name="Text 4"/>
          <p:cNvSpPr/>
          <p:nvPr/>
        </p:nvSpPr>
        <p:spPr>
          <a:xfrm>
            <a:off x="815188" y="265176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35628" y="1600200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5F7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609948" y="1874520"/>
            <a:ext cx="640080" cy="640080"/>
          </a:xfrm>
          <a:prstGeom prst="ellipse">
            <a:avLst/>
          </a:prstGeom>
          <a:solidFill>
            <a:srgbClr val="E9EDF5"/>
          </a:solidFill>
          <a:ln/>
        </p:spPr>
      </p:sp>
      <p:sp>
        <p:nvSpPr>
          <p:cNvPr id="12" name="Text 8"/>
          <p:cNvSpPr/>
          <p:nvPr/>
        </p:nvSpPr>
        <p:spPr>
          <a:xfrm>
            <a:off x="4564228" y="265176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64228" y="308152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8358988" y="1874520"/>
            <a:ext cx="640080" cy="640080"/>
          </a:xfrm>
          <a:prstGeom prst="ellipse">
            <a:avLst/>
          </a:prstGeom>
          <a:solidFill>
            <a:srgbClr val="E9EDF5"/>
          </a:solidFill>
          <a:ln/>
        </p:spPr>
      </p:sp>
      <p:sp>
        <p:nvSpPr>
          <p:cNvPr id="19" name="Shape 14"/>
          <p:cNvSpPr/>
          <p:nvPr/>
        </p:nvSpPr>
        <p:spPr>
          <a:xfrm>
            <a:off x="586588" y="4206240"/>
            <a:ext cx="3520440" cy="2331720"/>
          </a:xfrm>
          <a:prstGeom prst="roundRect">
            <a:avLst>
              <a:gd name="adj" fmla="val 3137"/>
            </a:avLst>
          </a:prstGeom>
          <a:solidFill>
            <a:srgbClr val="F5F7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60908" y="4480560"/>
            <a:ext cx="640080" cy="64008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26" y="4624578"/>
            <a:ext cx="352044" cy="3520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15188" y="525780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y-KG" sz="1400" b="1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Квалификацияны жогорулатуу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815188" y="568756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y-KG" sz="1050" dirty="0" smtClean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Эмгек коопсуздугу боюнча башка мекемелердин, университеттердин кызматкерлеринин квалификациясын жогорулатуу.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152748" y="4206240"/>
            <a:ext cx="4016502" cy="2473452"/>
          </a:xfrm>
          <a:prstGeom prst="roundRect">
            <a:avLst>
              <a:gd name="adj" fmla="val 3137"/>
            </a:avLst>
          </a:prstGeom>
          <a:solidFill>
            <a:srgbClr val="F5F7FA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609948" y="4480560"/>
            <a:ext cx="640080" cy="64008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966" y="4624578"/>
            <a:ext cx="352044" cy="35204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564228" y="525780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y-KG" sz="1400" b="1" dirty="0" smtClean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Кафедранын илимий иш-чаралары 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564228" y="5687568"/>
            <a:ext cx="3063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ky-KG" sz="1050" dirty="0" smtClean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Тегерек столдор, конференциялар, </a:t>
            </a:r>
            <a:r>
              <a:rPr lang="ky-KG" sz="1050" smtClean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тармактык кенеш, СИИИ,илим декадасы.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10" y="2039235"/>
            <a:ext cx="353599" cy="353599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012" y="2593982"/>
            <a:ext cx="3078747" cy="45724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2597" y="3032791"/>
            <a:ext cx="3060457" cy="77425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675" y="3041869"/>
            <a:ext cx="3060457" cy="77425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1738" y="1936401"/>
            <a:ext cx="353599" cy="353599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9461" y="1960113"/>
            <a:ext cx="353599" cy="353599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38646" y="2683659"/>
            <a:ext cx="3054361" cy="37798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2597" y="2706638"/>
            <a:ext cx="2334970" cy="37798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2048" y="3233388"/>
            <a:ext cx="3724979" cy="2804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Билим берүү программалары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109441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Багыт: 760300 — Техносфералык коопсуздук</a:t>
            </a:r>
            <a:endParaRPr lang="en-US" sz="1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177893"/>
              </p:ext>
            </p:extLst>
          </p:nvPr>
        </p:nvGraphicFramePr>
        <p:xfrm>
          <a:off x="548640" y="1783080"/>
          <a:ext cx="11338560" cy="3520440"/>
        </p:xfrm>
        <a:graphic>
          <a:graphicData uri="http://schemas.openxmlformats.org/drawingml/2006/table">
            <a:tbl>
              <a:tblPr/>
              <a:tblGrid>
                <a:gridCol w="1554480"/>
                <a:gridCol w="6126480"/>
                <a:gridCol w="1371600"/>
                <a:gridCol w="1371600"/>
                <a:gridCol w="914400"/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Деңгээл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Профилдер / программалар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Күндүзгү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Сырттан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Бакалавр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Технологиялык процесстердин жана өндүрүштөрдүн коопсуздугу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y-KG" sz="1150" dirty="0" smtClean="0">
                          <a:solidFill>
                            <a:srgbClr val="1B2A4A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-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Өзгөчө кырдаалдардагы коргоо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Курчап турган чөйрөнү коргоо жана ЖРАТУ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Магистратура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Технологиялык процесстердин жана өндүрүштөрдүн коопсуздугу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Өзгөчө кырдаалдардагы коргоо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Курчап турган чөйрөнү коргоо жана ЖРАТУ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C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748" y="1058969"/>
            <a:ext cx="10995318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y-KG" dirty="0" smtClean="0"/>
              <a:t>«Техносфералык коопсуздук» кафедрасынын 2025-2026-окуу жылында кесипкөй адистерди</a:t>
            </a:r>
          </a:p>
          <a:p>
            <a:r>
              <a:rPr lang="ky-KG" dirty="0" smtClean="0"/>
              <a:t> тартууда төмөнкүдөй иш-чаралар аткарылды: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 smtClean="0"/>
              <a:t>Казакстандын</a:t>
            </a:r>
            <a:r>
              <a:rPr lang="ru-RU" dirty="0" smtClean="0"/>
              <a:t> </a:t>
            </a:r>
            <a:r>
              <a:rPr lang="ru-RU" dirty="0"/>
              <a:t>Орал (Уральск) </a:t>
            </a:r>
            <a:r>
              <a:rPr lang="ru-RU" dirty="0" err="1"/>
              <a:t>шаарындагы</a:t>
            </a:r>
            <a:r>
              <a:rPr lang="ru-RU" dirty="0"/>
              <a:t> </a:t>
            </a:r>
            <a:r>
              <a:rPr lang="ru-RU" dirty="0" err="1" smtClean="0"/>
              <a:t>КазИИТУнун</a:t>
            </a:r>
            <a:r>
              <a:rPr lang="ru-RU" dirty="0" smtClean="0"/>
              <a:t> а-</a:t>
            </a:r>
            <a:r>
              <a:rPr lang="ru-RU" dirty="0" err="1" smtClean="0"/>
              <a:t>ч.и.к.,профессору</a:t>
            </a:r>
            <a:r>
              <a:rPr lang="ru-RU" dirty="0" smtClean="0"/>
              <a:t> Садыков Р.С. 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Техносфералык</a:t>
            </a:r>
            <a:r>
              <a:rPr lang="ru-RU" dirty="0" smtClean="0"/>
              <a:t> </a:t>
            </a:r>
            <a:r>
              <a:rPr lang="ru-RU" dirty="0" err="1" smtClean="0"/>
              <a:t>коопсуздук</a:t>
            </a:r>
            <a:r>
              <a:rPr lang="ru-RU" dirty="0" smtClean="0"/>
              <a:t>» </a:t>
            </a:r>
            <a:r>
              <a:rPr lang="ru-RU" dirty="0" err="1" smtClean="0"/>
              <a:t>кафедрасына</a:t>
            </a:r>
            <a:r>
              <a:rPr lang="ru-RU" dirty="0"/>
              <a:t> 0,25 </a:t>
            </a:r>
            <a:r>
              <a:rPr lang="ru-RU" dirty="0" err="1" smtClean="0"/>
              <a:t>ченемге</a:t>
            </a:r>
            <a:r>
              <a:rPr lang="ru-RU" dirty="0" smtClean="0"/>
              <a:t> </a:t>
            </a:r>
            <a:r>
              <a:rPr lang="ru-RU" dirty="0" err="1" smtClean="0"/>
              <a:t>чакырылган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«</a:t>
            </a:r>
            <a:r>
              <a:rPr lang="ru-RU" dirty="0" err="1"/>
              <a:t>Евролифт</a:t>
            </a:r>
            <a:r>
              <a:rPr lang="ru-RU" dirty="0"/>
              <a:t> Сервис» </a:t>
            </a:r>
            <a:r>
              <a:rPr lang="ru-RU" dirty="0" err="1"/>
              <a:t>ЖЧКсынын</a:t>
            </a:r>
            <a:r>
              <a:rPr lang="ru-RU" dirty="0"/>
              <a:t> </a:t>
            </a:r>
            <a:r>
              <a:rPr lang="ru-RU" dirty="0" err="1"/>
              <a:t>директорунун</a:t>
            </a:r>
            <a:r>
              <a:rPr lang="ru-RU" dirty="0"/>
              <a:t> орун </a:t>
            </a:r>
            <a:r>
              <a:rPr lang="ru-RU" dirty="0" err="1" smtClean="0"/>
              <a:t>басары</a:t>
            </a:r>
            <a:r>
              <a:rPr lang="ru-RU" dirty="0" smtClean="0"/>
              <a:t> </a:t>
            </a:r>
            <a:r>
              <a:rPr lang="ru-RU" dirty="0" err="1" smtClean="0"/>
              <a:t>Ишенбеков</a:t>
            </a:r>
            <a:r>
              <a:rPr lang="ru-RU" dirty="0" smtClean="0"/>
              <a:t> Улан </a:t>
            </a:r>
            <a:r>
              <a:rPr lang="ru-RU" dirty="0" err="1" smtClean="0"/>
              <a:t>Ишенбекович</a:t>
            </a:r>
            <a:r>
              <a:rPr lang="ru-RU" dirty="0" smtClean="0"/>
              <a:t> </a:t>
            </a:r>
          </a:p>
          <a:p>
            <a:r>
              <a:rPr lang="ru-RU" dirty="0" smtClean="0"/>
              <a:t>«</a:t>
            </a:r>
            <a:r>
              <a:rPr lang="ru-RU" dirty="0" err="1"/>
              <a:t>Жүк</a:t>
            </a:r>
            <a:r>
              <a:rPr lang="ru-RU" dirty="0"/>
              <a:t> </a:t>
            </a:r>
            <a:r>
              <a:rPr lang="ru-RU" dirty="0" err="1"/>
              <a:t>көтөрүүчү</a:t>
            </a:r>
            <a:r>
              <a:rPr lang="ru-RU" dirty="0"/>
              <a:t> </a:t>
            </a:r>
            <a:r>
              <a:rPr lang="ru-RU" dirty="0" err="1"/>
              <a:t>механизмдерди</a:t>
            </a:r>
            <a:r>
              <a:rPr lang="ru-RU" dirty="0"/>
              <a:t> (ЖКМ) </a:t>
            </a:r>
            <a:r>
              <a:rPr lang="ru-RU" dirty="0" err="1"/>
              <a:t>эксплуатациялоодо</a:t>
            </a:r>
            <a:r>
              <a:rPr lang="ru-RU" dirty="0"/>
              <a:t> </a:t>
            </a:r>
            <a:r>
              <a:rPr lang="ru-RU" dirty="0" err="1"/>
              <a:t>коопсуздукту</a:t>
            </a:r>
            <a:r>
              <a:rPr lang="ru-RU" dirty="0"/>
              <a:t> </a:t>
            </a:r>
            <a:r>
              <a:rPr lang="ru-RU" dirty="0" err="1"/>
              <a:t>камсыз</a:t>
            </a:r>
            <a:r>
              <a:rPr lang="ru-RU" dirty="0"/>
              <a:t> </a:t>
            </a:r>
            <a:r>
              <a:rPr lang="ru-RU" dirty="0" err="1"/>
              <a:t>кылуу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err="1" smtClean="0"/>
              <a:t>коркунучтардын</a:t>
            </a:r>
            <a:r>
              <a:rPr lang="ru-RU" dirty="0" smtClean="0"/>
              <a:t> </a:t>
            </a:r>
            <a:r>
              <a:rPr lang="ru-RU" dirty="0" err="1" smtClean="0"/>
              <a:t>жана</a:t>
            </a:r>
            <a:r>
              <a:rPr lang="ru-RU" dirty="0" smtClean="0"/>
              <a:t> </a:t>
            </a:r>
            <a:r>
              <a:rPr lang="ru-RU" dirty="0" err="1"/>
              <a:t>тобокелдиктердин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болуу</a:t>
            </a:r>
            <a:r>
              <a:rPr lang="ru-RU" dirty="0"/>
              <a:t> </a:t>
            </a:r>
            <a:r>
              <a:rPr lang="ru-RU" dirty="0" err="1"/>
              <a:t>себептерин</a:t>
            </a:r>
            <a:r>
              <a:rPr lang="ru-RU" dirty="0"/>
              <a:t> </a:t>
            </a:r>
            <a:r>
              <a:rPr lang="ru-RU" dirty="0" err="1"/>
              <a:t>баалоо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иштин</a:t>
            </a:r>
            <a:r>
              <a:rPr lang="ru-RU" dirty="0"/>
              <a:t> </a:t>
            </a:r>
            <a:r>
              <a:rPr lang="ru-RU" dirty="0" err="1"/>
              <a:t>коопсуздугун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err="1" smtClean="0"/>
              <a:t>жакшыртуу</a:t>
            </a:r>
            <a:r>
              <a:rPr lang="ru-RU" dirty="0" smtClean="0"/>
              <a:t> </a:t>
            </a:r>
            <a:r>
              <a:rPr lang="ru-RU" dirty="0" err="1"/>
              <a:t>жолдору</a:t>
            </a:r>
            <a:r>
              <a:rPr lang="ru-RU" dirty="0"/>
              <a:t>» </a:t>
            </a:r>
            <a:r>
              <a:rPr lang="ru-RU" dirty="0" err="1" smtClean="0"/>
              <a:t>темасында</a:t>
            </a:r>
            <a:r>
              <a:rPr lang="ru-RU" dirty="0" smtClean="0"/>
              <a:t> конок </a:t>
            </a:r>
            <a:r>
              <a:rPr lang="ru-RU" dirty="0" err="1" smtClean="0"/>
              <a:t>лекциясы</a:t>
            </a:r>
            <a:r>
              <a:rPr lang="ru-RU" dirty="0" smtClean="0"/>
              <a:t> </a:t>
            </a:r>
            <a:r>
              <a:rPr lang="ru-RU" dirty="0" err="1" smtClean="0"/>
              <a:t>өткөрүлдү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endParaRPr lang="ru-RU" dirty="0" smtClean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533" y="273129"/>
            <a:ext cx="4171528" cy="6752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9" y="3350102"/>
            <a:ext cx="4157449" cy="309239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958" y="3350103"/>
            <a:ext cx="4039784" cy="30923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7083" y="3350101"/>
            <a:ext cx="3594917" cy="309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7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0322" y="1235953"/>
            <a:ext cx="2421738" cy="2396247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Академиялык</a:t>
            </a:r>
            <a:r>
              <a:rPr lang="ru-RU" dirty="0" smtClean="0"/>
              <a:t> </a:t>
            </a:r>
            <a:r>
              <a:rPr lang="ru-RU" dirty="0" err="1" smtClean="0"/>
              <a:t>мобил</a:t>
            </a:r>
            <a:r>
              <a:rPr lang="ky-KG" dirty="0" smtClean="0"/>
              <a:t>дүүлүк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2025–2026-окуу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мобилдүүлүк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алкагында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кафедранын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окутуучулары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студенттери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Өзбекстандын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Наманган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шаарындагы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өнөктөш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жогорку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тажрыйба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алмашып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ошондой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НамМТУнун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магистранттары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Техносфералык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коопсуздук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мобилдүүлүктөн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ийгиликтүү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өтүштү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21739" cy="181630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39" y="0"/>
            <a:ext cx="2421738" cy="18163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477" y="0"/>
            <a:ext cx="2316844" cy="3632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1752"/>
            <a:ext cx="2421739" cy="18163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739" y="1816304"/>
            <a:ext cx="2421738" cy="17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03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0" y="-1"/>
            <a:ext cx="3538354" cy="1662545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2025–2026-окуу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Техносфералык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коопсуздук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багытынын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Федерациясынын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Улуу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Новгород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шаарындагы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Ярослав Мудрый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атындагы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Новгород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мамлекеттик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университетинде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академиялык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мобилдүүлүк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программасынын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алкагында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эл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тажрыйба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топтошту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54" y="0"/>
            <a:ext cx="3936673" cy="29525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277" y="1662545"/>
            <a:ext cx="2350077" cy="31380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354" y="2952505"/>
            <a:ext cx="3936673" cy="18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728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208226"/>
            <a:ext cx="925189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Техносфералык</a:t>
            </a:r>
            <a:r>
              <a:rPr lang="ru-RU" dirty="0" smtClean="0"/>
              <a:t> </a:t>
            </a:r>
            <a:r>
              <a:rPr lang="ru-RU" dirty="0" err="1" smtClean="0"/>
              <a:t>коопсуздук</a:t>
            </a:r>
            <a:r>
              <a:rPr lang="ru-RU" dirty="0" smtClean="0"/>
              <a:t>» </a:t>
            </a:r>
            <a:r>
              <a:rPr lang="ru-RU" dirty="0" err="1" smtClean="0"/>
              <a:t>кафедрасынын</a:t>
            </a:r>
            <a:r>
              <a:rPr lang="ru-RU" dirty="0" smtClean="0"/>
              <a:t> </a:t>
            </a:r>
            <a:r>
              <a:rPr lang="ru-RU" dirty="0" err="1" smtClean="0"/>
              <a:t>г.и.к</a:t>
            </a:r>
            <a:r>
              <a:rPr lang="ru-RU" dirty="0" smtClean="0"/>
              <a:t>., </a:t>
            </a:r>
            <a:r>
              <a:rPr lang="ru-RU" dirty="0" err="1" smtClean="0"/>
              <a:t>доценти</a:t>
            </a:r>
            <a:r>
              <a:rPr lang="ru-RU" dirty="0" smtClean="0"/>
              <a:t> Н</a:t>
            </a:r>
            <a:r>
              <a:rPr lang="ru-RU" dirty="0"/>
              <a:t>. Д. </a:t>
            </a:r>
            <a:r>
              <a:rPr lang="ru-RU" dirty="0" err="1"/>
              <a:t>Уманова</a:t>
            </a:r>
            <a:r>
              <a:rPr lang="ru-RU" dirty="0"/>
              <a:t> 2026-жылдын апрель </a:t>
            </a:r>
            <a:r>
              <a:rPr lang="ru-RU" dirty="0" err="1"/>
              <a:t>айында</a:t>
            </a:r>
            <a:r>
              <a:rPr lang="ru-RU" dirty="0"/>
              <a:t> (1-апрелден 30-апрелге </a:t>
            </a:r>
            <a:r>
              <a:rPr lang="ru-RU" dirty="0" err="1"/>
              <a:t>чейин</a:t>
            </a:r>
            <a:r>
              <a:rPr lang="ru-RU" dirty="0"/>
              <a:t>) </a:t>
            </a:r>
            <a:r>
              <a:rPr lang="ru-RU" dirty="0" err="1"/>
              <a:t>Казакстандын</a:t>
            </a:r>
            <a:r>
              <a:rPr lang="ru-RU" dirty="0"/>
              <a:t> Орал (Уральск) </a:t>
            </a:r>
            <a:r>
              <a:rPr lang="ru-RU" dirty="0" err="1"/>
              <a:t>шаарындагы</a:t>
            </a:r>
            <a:r>
              <a:rPr lang="ru-RU" dirty="0"/>
              <a:t> </a:t>
            </a:r>
            <a:r>
              <a:rPr lang="ru-RU" dirty="0" err="1"/>
              <a:t>КазИИТУда</a:t>
            </a:r>
            <a:r>
              <a:rPr lang="ru-RU" dirty="0"/>
              <a:t> “</a:t>
            </a:r>
            <a:r>
              <a:rPr lang="ru-RU" dirty="0" err="1"/>
              <a:t>Техносфералык</a:t>
            </a:r>
            <a:r>
              <a:rPr lang="ru-RU" dirty="0"/>
              <a:t> </a:t>
            </a:r>
            <a:r>
              <a:rPr lang="ru-RU" dirty="0" err="1"/>
              <a:t>коопсуздукту</a:t>
            </a:r>
            <a:r>
              <a:rPr lang="ru-RU" dirty="0"/>
              <a:t> </a:t>
            </a:r>
            <a:r>
              <a:rPr lang="ru-RU" dirty="0" err="1"/>
              <a:t>башкаруу</a:t>
            </a:r>
            <a:r>
              <a:rPr lang="ru-RU" dirty="0"/>
              <a:t>” </a:t>
            </a:r>
            <a:r>
              <a:rPr lang="ru-RU" dirty="0" err="1"/>
              <a:t>предмети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онлайн </a:t>
            </a:r>
            <a:r>
              <a:rPr lang="ru-RU" dirty="0" err="1"/>
              <a:t>форматында</a:t>
            </a:r>
            <a:r>
              <a:rPr lang="ru-RU" dirty="0"/>
              <a:t> </a:t>
            </a:r>
            <a:r>
              <a:rPr lang="ru-RU" dirty="0" err="1"/>
              <a:t>академиялык</a:t>
            </a:r>
            <a:r>
              <a:rPr lang="ru-RU" dirty="0"/>
              <a:t> </a:t>
            </a:r>
            <a:r>
              <a:rPr lang="ru-RU" dirty="0" err="1"/>
              <a:t>мобилдүүлүктөн</a:t>
            </a:r>
            <a:r>
              <a:rPr lang="ru-RU" dirty="0"/>
              <a:t> </a:t>
            </a:r>
            <a:r>
              <a:rPr lang="ru-RU" dirty="0" err="1" smtClean="0"/>
              <a:t>өттү.Ошондой</a:t>
            </a:r>
            <a:r>
              <a:rPr lang="ru-RU" dirty="0" smtClean="0"/>
              <a:t> эле </a:t>
            </a:r>
            <a:r>
              <a:rPr lang="ru-RU" dirty="0" err="1" smtClean="0"/>
              <a:t>ушул</a:t>
            </a:r>
            <a:r>
              <a:rPr lang="ru-RU" dirty="0" smtClean="0"/>
              <a:t> эле </a:t>
            </a:r>
            <a:r>
              <a:rPr lang="ru-RU" dirty="0" err="1" smtClean="0"/>
              <a:t>убакытта</a:t>
            </a:r>
            <a:r>
              <a:rPr lang="ru-RU" dirty="0" smtClean="0"/>
              <a:t> </a:t>
            </a:r>
            <a:r>
              <a:rPr lang="ru-RU" dirty="0" err="1" smtClean="0"/>
              <a:t>Казакстандын</a:t>
            </a:r>
            <a:r>
              <a:rPr lang="ru-RU" dirty="0" smtClean="0"/>
              <a:t> Орал (Уральск) </a:t>
            </a:r>
            <a:r>
              <a:rPr lang="ru-RU" dirty="0" err="1" smtClean="0"/>
              <a:t>шаарындагы</a:t>
            </a:r>
            <a:r>
              <a:rPr lang="ru-RU" dirty="0" smtClean="0"/>
              <a:t> </a:t>
            </a:r>
            <a:r>
              <a:rPr lang="ru-RU" dirty="0" err="1" smtClean="0"/>
              <a:t>КазИИТУнун</a:t>
            </a:r>
            <a:r>
              <a:rPr lang="ru-RU" dirty="0" smtClean="0"/>
              <a:t> </a:t>
            </a:r>
            <a:r>
              <a:rPr lang="ru-RU" dirty="0" err="1" smtClean="0"/>
              <a:t>окутуучусу</a:t>
            </a:r>
            <a:r>
              <a:rPr lang="ru-RU" dirty="0" smtClean="0"/>
              <a:t> «</a:t>
            </a:r>
            <a:r>
              <a:rPr lang="ru-RU" dirty="0" err="1" smtClean="0"/>
              <a:t>Техносфералык</a:t>
            </a:r>
            <a:r>
              <a:rPr lang="ru-RU" dirty="0" smtClean="0"/>
              <a:t> </a:t>
            </a:r>
            <a:r>
              <a:rPr lang="ru-RU" dirty="0" err="1" smtClean="0"/>
              <a:t>коопсуздук</a:t>
            </a:r>
            <a:r>
              <a:rPr lang="ru-RU" dirty="0" smtClean="0"/>
              <a:t>» </a:t>
            </a:r>
            <a:r>
              <a:rPr lang="ru-RU" dirty="0" err="1" smtClean="0"/>
              <a:t>кафедрасынын</a:t>
            </a:r>
            <a:r>
              <a:rPr lang="ru-RU" dirty="0" smtClean="0"/>
              <a:t> 3-курсунун </a:t>
            </a:r>
            <a:r>
              <a:rPr lang="ru-RU" dirty="0" err="1" smtClean="0"/>
              <a:t>студенттерине</a:t>
            </a:r>
            <a:r>
              <a:rPr lang="ru-RU" dirty="0" smtClean="0"/>
              <a:t> онлайн </a:t>
            </a:r>
            <a:r>
              <a:rPr lang="ru-RU" dirty="0" err="1" smtClean="0"/>
              <a:t>форматында</a:t>
            </a:r>
            <a:r>
              <a:rPr lang="ru-RU" dirty="0" smtClean="0"/>
              <a:t> </a:t>
            </a:r>
            <a:r>
              <a:rPr lang="ru-RU" dirty="0" err="1" smtClean="0"/>
              <a:t>академиялык</a:t>
            </a:r>
            <a:r>
              <a:rPr lang="ru-RU" dirty="0" smtClean="0"/>
              <a:t> </a:t>
            </a:r>
            <a:r>
              <a:rPr lang="ru-RU" dirty="0" err="1" smtClean="0"/>
              <a:t>мобилдүүлүк</a:t>
            </a:r>
            <a:r>
              <a:rPr lang="ru-RU" dirty="0" smtClean="0"/>
              <a:t> </a:t>
            </a:r>
            <a:r>
              <a:rPr lang="ru-RU" dirty="0" err="1" smtClean="0"/>
              <a:t>өттү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4928"/>
            <a:ext cx="3616737" cy="20348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8871" y="687823"/>
            <a:ext cx="3816195" cy="21319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390" y="784928"/>
            <a:ext cx="3414650" cy="203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69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708" y="550258"/>
            <a:ext cx="97778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И</a:t>
            </a:r>
            <a:r>
              <a:rPr lang="ru-RU" sz="1400" dirty="0"/>
              <a:t>. </a:t>
            </a:r>
            <a:r>
              <a:rPr lang="ru-RU" sz="1400" dirty="0" err="1"/>
              <a:t>Раззаков</a:t>
            </a:r>
            <a:r>
              <a:rPr lang="ru-RU" sz="1400" dirty="0"/>
              <a:t> </a:t>
            </a:r>
            <a:r>
              <a:rPr lang="ru-RU" sz="1400" dirty="0" err="1"/>
              <a:t>атындагы</a:t>
            </a:r>
            <a:r>
              <a:rPr lang="ru-RU" sz="1400" dirty="0"/>
              <a:t> </a:t>
            </a:r>
            <a:r>
              <a:rPr lang="ru-RU" sz="1400" dirty="0" err="1"/>
              <a:t>КМТУнун</a:t>
            </a:r>
            <a:r>
              <a:rPr lang="ru-RU" sz="1400" dirty="0"/>
              <a:t> «</a:t>
            </a:r>
            <a:r>
              <a:rPr lang="ru-RU" sz="1400" dirty="0" err="1"/>
              <a:t>Техносфералык</a:t>
            </a:r>
            <a:r>
              <a:rPr lang="ru-RU" sz="1400" dirty="0"/>
              <a:t> </a:t>
            </a:r>
            <a:r>
              <a:rPr lang="ru-RU" sz="1400" dirty="0" err="1"/>
              <a:t>коопсуздук</a:t>
            </a:r>
            <a:r>
              <a:rPr lang="ru-RU" sz="1400" dirty="0"/>
              <a:t>» </a:t>
            </a:r>
            <a:r>
              <a:rPr lang="ru-RU" sz="1400" dirty="0" err="1"/>
              <a:t>кафедрасында</a:t>
            </a:r>
            <a:r>
              <a:rPr lang="ru-RU" sz="1400" dirty="0"/>
              <a:t> </a:t>
            </a:r>
            <a:r>
              <a:rPr lang="ru-RU" sz="1400" dirty="0" err="1"/>
              <a:t>квалификацияны</a:t>
            </a:r>
            <a:r>
              <a:rPr lang="ru-RU" sz="1400" dirty="0"/>
              <a:t> </a:t>
            </a:r>
            <a:r>
              <a:rPr lang="ru-RU" sz="1400" dirty="0" err="1"/>
              <a:t>жогорулатуу</a:t>
            </a:r>
            <a:r>
              <a:rPr lang="ru-RU" sz="1400" dirty="0"/>
              <a:t> </a:t>
            </a:r>
            <a:r>
              <a:rPr lang="ru-RU" sz="1400" dirty="0" err="1"/>
              <a:t>курстары</a:t>
            </a:r>
            <a:r>
              <a:rPr lang="ru-RU" sz="1400" dirty="0"/>
              <a:t> </a:t>
            </a:r>
            <a:r>
              <a:rPr lang="ru-RU" sz="1400" dirty="0" err="1" smtClean="0"/>
              <a:t>өткөрүлдү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/>
              <a:t>И</a:t>
            </a:r>
            <a:r>
              <a:rPr lang="ru-RU" sz="1400" dirty="0"/>
              <a:t>. </a:t>
            </a:r>
            <a:r>
              <a:rPr lang="ru-RU" sz="1400" dirty="0" err="1"/>
              <a:t>Раззаков</a:t>
            </a:r>
            <a:r>
              <a:rPr lang="ru-RU" sz="1400" dirty="0"/>
              <a:t> </a:t>
            </a:r>
            <a:r>
              <a:rPr lang="ru-RU" sz="1400" dirty="0" err="1"/>
              <a:t>атындагы</a:t>
            </a:r>
            <a:r>
              <a:rPr lang="ru-RU" sz="1400" dirty="0"/>
              <a:t> </a:t>
            </a:r>
            <a:r>
              <a:rPr lang="ru-RU" sz="1400" dirty="0" err="1"/>
              <a:t>Кыргыз</a:t>
            </a:r>
            <a:r>
              <a:rPr lang="ru-RU" sz="1400" dirty="0"/>
              <a:t> </a:t>
            </a:r>
            <a:r>
              <a:rPr lang="ru-RU" sz="1400" dirty="0" err="1"/>
              <a:t>мамлекеттик</a:t>
            </a:r>
            <a:r>
              <a:rPr lang="ru-RU" sz="1400" dirty="0"/>
              <a:t> </a:t>
            </a:r>
            <a:r>
              <a:rPr lang="ru-RU" sz="1400" dirty="0" err="1"/>
              <a:t>техникалык</a:t>
            </a:r>
            <a:r>
              <a:rPr lang="ru-RU" sz="1400" dirty="0"/>
              <a:t> </a:t>
            </a:r>
            <a:r>
              <a:rPr lang="ru-RU" sz="1400" dirty="0" err="1"/>
              <a:t>университетинин</a:t>
            </a:r>
            <a:r>
              <a:rPr lang="ru-RU" sz="1400" dirty="0"/>
              <a:t> «</a:t>
            </a:r>
            <a:r>
              <a:rPr lang="ru-RU" sz="1400" dirty="0" err="1"/>
              <a:t>Техносфералык</a:t>
            </a:r>
            <a:r>
              <a:rPr lang="ru-RU" sz="1400" dirty="0"/>
              <a:t> </a:t>
            </a:r>
            <a:r>
              <a:rPr lang="ru-RU" sz="1400" dirty="0" err="1"/>
              <a:t>коопсуздук</a:t>
            </a:r>
            <a:r>
              <a:rPr lang="ru-RU" sz="1400" dirty="0"/>
              <a:t>» </a:t>
            </a:r>
            <a:r>
              <a:rPr lang="ru-RU" sz="1400" dirty="0" err="1"/>
              <a:t>кафедрасында</a:t>
            </a:r>
            <a:r>
              <a:rPr lang="ru-RU" sz="1400" dirty="0"/>
              <a:t> 2026-жылдын 23-февралынан 6-мартына </a:t>
            </a:r>
            <a:r>
              <a:rPr lang="ru-RU" sz="1400" dirty="0" err="1"/>
              <a:t>чейин</a:t>
            </a:r>
            <a:r>
              <a:rPr lang="ru-RU" sz="1400" dirty="0"/>
              <a:t> </a:t>
            </a:r>
            <a:r>
              <a:rPr lang="ru-RU" sz="1400" dirty="0" err="1"/>
              <a:t>автожол</a:t>
            </a:r>
            <a:r>
              <a:rPr lang="ru-RU" sz="1400" dirty="0"/>
              <a:t> </a:t>
            </a:r>
            <a:r>
              <a:rPr lang="ru-RU" sz="1400" dirty="0" err="1"/>
              <a:t>колледжинин</a:t>
            </a:r>
            <a:r>
              <a:rPr lang="ru-RU" sz="1400" dirty="0"/>
              <a:t> </a:t>
            </a:r>
            <a:r>
              <a:rPr lang="ru-RU" sz="1400" dirty="0" err="1"/>
              <a:t>окутуучулары</a:t>
            </a:r>
            <a:r>
              <a:rPr lang="ru-RU" sz="1400" dirty="0"/>
              <a:t> </a:t>
            </a:r>
            <a:r>
              <a:rPr lang="ru-RU" sz="1400" dirty="0" err="1"/>
              <a:t>үчүн</a:t>
            </a:r>
            <a:r>
              <a:rPr lang="ru-RU" sz="1400" dirty="0"/>
              <a:t> </a:t>
            </a:r>
            <a:r>
              <a:rPr lang="ru-RU" sz="1400" dirty="0" err="1"/>
              <a:t>эки</a:t>
            </a:r>
            <a:r>
              <a:rPr lang="ru-RU" sz="1400" dirty="0"/>
              <a:t> </a:t>
            </a:r>
            <a:r>
              <a:rPr lang="ru-RU" sz="1400" dirty="0" err="1"/>
              <a:t>жумалык</a:t>
            </a:r>
            <a:r>
              <a:rPr lang="ru-RU" sz="1400" dirty="0"/>
              <a:t> </a:t>
            </a:r>
            <a:r>
              <a:rPr lang="ru-RU" sz="1400" dirty="0" err="1"/>
              <a:t>квалификацияны</a:t>
            </a:r>
            <a:r>
              <a:rPr lang="ru-RU" sz="1400" dirty="0"/>
              <a:t> </a:t>
            </a:r>
            <a:r>
              <a:rPr lang="ru-RU" sz="1400" dirty="0" err="1"/>
              <a:t>жогорулатуу</a:t>
            </a:r>
            <a:r>
              <a:rPr lang="ru-RU" sz="1400" dirty="0"/>
              <a:t> </a:t>
            </a:r>
            <a:r>
              <a:rPr lang="ru-RU" sz="1400" dirty="0" err="1"/>
              <a:t>курстары</a:t>
            </a:r>
            <a:r>
              <a:rPr lang="ru-RU" sz="1400" dirty="0"/>
              <a:t> </a:t>
            </a:r>
            <a:r>
              <a:rPr lang="ru-RU" sz="1400" dirty="0" err="1"/>
              <a:t>уюштурулуп</a:t>
            </a:r>
            <a:r>
              <a:rPr lang="ru-RU" sz="1400" dirty="0"/>
              <a:t>, </a:t>
            </a:r>
            <a:r>
              <a:rPr lang="ru-RU" sz="1400" dirty="0" err="1"/>
              <a:t>өткөрүлдү</a:t>
            </a:r>
            <a:r>
              <a:rPr lang="ru-RU" sz="1400" dirty="0" smtClean="0"/>
              <a:t>.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Курстун</a:t>
            </a:r>
            <a:r>
              <a:rPr lang="ru-RU" sz="1400" dirty="0"/>
              <a:t> </a:t>
            </a:r>
            <a:r>
              <a:rPr lang="ru-RU" sz="1400" dirty="0" err="1"/>
              <a:t>программасынын</a:t>
            </a:r>
            <a:r>
              <a:rPr lang="ru-RU" sz="1400" dirty="0"/>
              <a:t> </a:t>
            </a:r>
            <a:r>
              <a:rPr lang="ru-RU" sz="1400" dirty="0" err="1"/>
              <a:t>алкагында</a:t>
            </a:r>
            <a:r>
              <a:rPr lang="ru-RU" sz="1400" dirty="0"/>
              <a:t> </a:t>
            </a:r>
            <a:r>
              <a:rPr lang="ru-RU" sz="1400" dirty="0" err="1"/>
              <a:t>катышуучулар</a:t>
            </a:r>
            <a:r>
              <a:rPr lang="ru-RU" sz="1400" dirty="0"/>
              <a:t> </a:t>
            </a:r>
            <a:r>
              <a:rPr lang="ru-RU" sz="1400" dirty="0" err="1"/>
              <a:t>техносфералык</a:t>
            </a:r>
            <a:r>
              <a:rPr lang="ru-RU" sz="1400" dirty="0"/>
              <a:t> </a:t>
            </a:r>
            <a:r>
              <a:rPr lang="ru-RU" sz="1400" dirty="0" err="1"/>
              <a:t>коопсуздук</a:t>
            </a:r>
            <a:r>
              <a:rPr lang="ru-RU" sz="1400" dirty="0"/>
              <a:t> </a:t>
            </a:r>
            <a:r>
              <a:rPr lang="ru-RU" sz="1400" dirty="0" err="1"/>
              <a:t>тармагындагы</a:t>
            </a:r>
            <a:r>
              <a:rPr lang="ru-RU" sz="1400" dirty="0"/>
              <a:t> </a:t>
            </a:r>
            <a:r>
              <a:rPr lang="ru-RU" sz="1400" dirty="0" err="1"/>
              <a:t>заманбап</a:t>
            </a:r>
            <a:r>
              <a:rPr lang="ru-RU" sz="1400" dirty="0"/>
              <a:t> </a:t>
            </a:r>
            <a:r>
              <a:rPr lang="ru-RU" sz="1400" dirty="0" err="1"/>
              <a:t>ыкмалар</a:t>
            </a:r>
            <a:r>
              <a:rPr lang="ru-RU" sz="1400" dirty="0"/>
              <a:t> </a:t>
            </a:r>
            <a:r>
              <a:rPr lang="ru-RU" sz="1400" dirty="0" err="1"/>
              <a:t>жана</a:t>
            </a:r>
            <a:r>
              <a:rPr lang="ru-RU" sz="1400" dirty="0"/>
              <a:t> </a:t>
            </a:r>
            <a:r>
              <a:rPr lang="ru-RU" sz="1400" dirty="0" err="1"/>
              <a:t>актуалдуу</a:t>
            </a:r>
            <a:r>
              <a:rPr lang="ru-RU" sz="1400" dirty="0"/>
              <a:t> </a:t>
            </a:r>
            <a:r>
              <a:rPr lang="ru-RU" sz="1400" dirty="0" err="1"/>
              <a:t>маселелер</a:t>
            </a:r>
            <a:r>
              <a:rPr lang="ru-RU" sz="1400" dirty="0"/>
              <a:t> </a:t>
            </a:r>
            <a:r>
              <a:rPr lang="ru-RU" sz="1400" dirty="0" err="1"/>
              <a:t>менен</a:t>
            </a:r>
            <a:r>
              <a:rPr lang="ru-RU" sz="1400" dirty="0"/>
              <a:t> </a:t>
            </a:r>
            <a:r>
              <a:rPr lang="ru-RU" sz="1400" dirty="0" err="1"/>
              <a:t>таанышып</a:t>
            </a:r>
            <a:r>
              <a:rPr lang="ru-RU" sz="1400" dirty="0"/>
              <a:t>, </a:t>
            </a:r>
            <a:r>
              <a:rPr lang="ru-RU" sz="1400" dirty="0" err="1"/>
              <a:t>ошондой</a:t>
            </a:r>
            <a:r>
              <a:rPr lang="ru-RU" sz="1400" dirty="0"/>
              <a:t> эле </a:t>
            </a:r>
            <a:r>
              <a:rPr lang="ru-RU" sz="1400" dirty="0" err="1"/>
              <a:t>бул</a:t>
            </a:r>
            <a:r>
              <a:rPr lang="ru-RU" sz="1400" dirty="0"/>
              <a:t> </a:t>
            </a:r>
            <a:r>
              <a:rPr lang="ru-RU" sz="1400" dirty="0" err="1"/>
              <a:t>багыттагы</a:t>
            </a:r>
            <a:r>
              <a:rPr lang="ru-RU" sz="1400" dirty="0"/>
              <a:t> </a:t>
            </a:r>
            <a:r>
              <a:rPr lang="ru-RU" sz="1400" dirty="0" err="1"/>
              <a:t>дисциплиналарды</a:t>
            </a:r>
            <a:r>
              <a:rPr lang="ru-RU" sz="1400" dirty="0"/>
              <a:t> </a:t>
            </a:r>
            <a:r>
              <a:rPr lang="ru-RU" sz="1400" dirty="0" err="1"/>
              <a:t>окутуунун</a:t>
            </a:r>
            <a:r>
              <a:rPr lang="ru-RU" sz="1400" dirty="0"/>
              <a:t> </a:t>
            </a:r>
            <a:r>
              <a:rPr lang="ru-RU" sz="1400" dirty="0" err="1"/>
              <a:t>практикалык</a:t>
            </a:r>
            <a:r>
              <a:rPr lang="ru-RU" sz="1400" dirty="0"/>
              <a:t> </a:t>
            </a:r>
            <a:r>
              <a:rPr lang="ru-RU" sz="1400" dirty="0" err="1"/>
              <a:t>аспектилерин</a:t>
            </a:r>
            <a:r>
              <a:rPr lang="ru-RU" sz="1400" dirty="0"/>
              <a:t> </a:t>
            </a:r>
            <a:r>
              <a:rPr lang="ru-RU" sz="1400" dirty="0" err="1"/>
              <a:t>талкуулашты</a:t>
            </a:r>
            <a:r>
              <a:rPr lang="ru-RU" sz="1400" dirty="0" smtClean="0"/>
              <a:t>.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Курстардын</a:t>
            </a:r>
            <a:r>
              <a:rPr lang="ru-RU" sz="1400" dirty="0"/>
              <a:t> </a:t>
            </a:r>
            <a:r>
              <a:rPr lang="ru-RU" sz="1400" dirty="0" err="1"/>
              <a:t>лекторлору</a:t>
            </a:r>
            <a:r>
              <a:rPr lang="ru-RU" sz="1400" dirty="0"/>
              <a:t> катары «</a:t>
            </a:r>
            <a:r>
              <a:rPr lang="ru-RU" sz="1400" dirty="0" err="1"/>
              <a:t>Техносфералык</a:t>
            </a:r>
            <a:r>
              <a:rPr lang="ru-RU" sz="1400" dirty="0"/>
              <a:t> </a:t>
            </a:r>
            <a:r>
              <a:rPr lang="ru-RU" sz="1400" dirty="0" err="1"/>
              <a:t>коопсуздук</a:t>
            </a:r>
            <a:r>
              <a:rPr lang="ru-RU" sz="1400" dirty="0"/>
              <a:t>» </a:t>
            </a:r>
            <a:r>
              <a:rPr lang="ru-RU" sz="1400" dirty="0" err="1"/>
              <a:t>кафедрасынын</a:t>
            </a:r>
            <a:r>
              <a:rPr lang="ru-RU" sz="1400" dirty="0"/>
              <a:t> </a:t>
            </a:r>
            <a:r>
              <a:rPr lang="ru-RU" sz="1400" dirty="0" err="1"/>
              <a:t>башчысы</a:t>
            </a:r>
            <a:r>
              <a:rPr lang="ru-RU" sz="1400" dirty="0"/>
              <a:t> </a:t>
            </a:r>
            <a:r>
              <a:rPr lang="ru-RU" sz="1400" dirty="0" err="1" smtClean="0"/>
              <a:t>Омуров</a:t>
            </a:r>
            <a:r>
              <a:rPr lang="ru-RU" sz="1400" dirty="0" smtClean="0"/>
              <a:t> </a:t>
            </a:r>
            <a:r>
              <a:rPr lang="ru-RU" sz="1400" dirty="0" err="1"/>
              <a:t>Жыргал</a:t>
            </a:r>
            <a:r>
              <a:rPr lang="ru-RU" sz="1400" dirty="0"/>
              <a:t> </a:t>
            </a:r>
            <a:r>
              <a:rPr lang="ru-RU" sz="1400" dirty="0" err="1" smtClean="0"/>
              <a:t>Макешович</a:t>
            </a:r>
            <a:r>
              <a:rPr lang="ru-RU" sz="1400" dirty="0" smtClean="0"/>
              <a:t> </a:t>
            </a:r>
            <a:r>
              <a:rPr lang="ru-RU" sz="1400" dirty="0" err="1"/>
              <a:t>жана</a:t>
            </a:r>
            <a:r>
              <a:rPr lang="ru-RU" sz="1400" dirty="0"/>
              <a:t> </a:t>
            </a:r>
            <a:r>
              <a:rPr lang="ru-RU" sz="1400" dirty="0" err="1"/>
              <a:t>кафедранын</a:t>
            </a:r>
            <a:r>
              <a:rPr lang="ru-RU" sz="1400" dirty="0"/>
              <a:t> </a:t>
            </a:r>
            <a:r>
              <a:rPr lang="ru-RU" sz="1400" dirty="0" err="1"/>
              <a:t>улук</a:t>
            </a:r>
            <a:r>
              <a:rPr lang="ru-RU" sz="1400" dirty="0"/>
              <a:t> </a:t>
            </a:r>
            <a:r>
              <a:rPr lang="ru-RU" sz="1400" dirty="0" err="1"/>
              <a:t>окутуучусу</a:t>
            </a:r>
            <a:r>
              <a:rPr lang="ru-RU" sz="1400" dirty="0"/>
              <a:t> </a:t>
            </a:r>
            <a:r>
              <a:rPr lang="ru-RU" sz="1400" dirty="0" err="1" smtClean="0"/>
              <a:t>Күниев</a:t>
            </a:r>
            <a:r>
              <a:rPr lang="ru-RU" sz="1400" dirty="0" smtClean="0"/>
              <a:t> </a:t>
            </a:r>
            <a:r>
              <a:rPr lang="ru-RU" sz="1400" dirty="0" err="1"/>
              <a:t>Анарбай</a:t>
            </a:r>
            <a:r>
              <a:rPr lang="ru-RU" sz="1400" dirty="0"/>
              <a:t> </a:t>
            </a:r>
            <a:r>
              <a:rPr lang="ru-RU" sz="1400" dirty="0" err="1" smtClean="0"/>
              <a:t>Хайитбаевич</a:t>
            </a:r>
            <a:r>
              <a:rPr lang="ru-RU" sz="1400" dirty="0" smtClean="0"/>
              <a:t> </a:t>
            </a:r>
            <a:r>
              <a:rPr lang="ru-RU" sz="1400" dirty="0" err="1"/>
              <a:t>катышышты</a:t>
            </a:r>
            <a:r>
              <a:rPr lang="ru-RU" sz="1400" dirty="0" smtClean="0"/>
              <a:t>.</a:t>
            </a:r>
            <a:endParaRPr lang="ru-RU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err="1"/>
              <a:t>Программанын</a:t>
            </a:r>
            <a:r>
              <a:rPr lang="ru-RU" sz="1400" dirty="0"/>
              <a:t> </a:t>
            </a:r>
            <a:r>
              <a:rPr lang="ru-RU" sz="1400" dirty="0" err="1"/>
              <a:t>жыйынтыгында</a:t>
            </a:r>
            <a:r>
              <a:rPr lang="ru-RU" sz="1400" dirty="0"/>
              <a:t> </a:t>
            </a:r>
            <a:r>
              <a:rPr lang="ru-RU" sz="1400" dirty="0" err="1"/>
              <a:t>квалификацияны</a:t>
            </a:r>
            <a:r>
              <a:rPr lang="ru-RU" sz="1400" dirty="0"/>
              <a:t> </a:t>
            </a:r>
            <a:r>
              <a:rPr lang="ru-RU" sz="1400" dirty="0" err="1"/>
              <a:t>жогорулатуу</a:t>
            </a:r>
            <a:r>
              <a:rPr lang="ru-RU" sz="1400" dirty="0"/>
              <a:t> </a:t>
            </a:r>
            <a:r>
              <a:rPr lang="ru-RU" sz="1400" dirty="0" err="1"/>
              <a:t>курстарын</a:t>
            </a:r>
            <a:r>
              <a:rPr lang="ru-RU" sz="1400" dirty="0"/>
              <a:t> </a:t>
            </a:r>
            <a:r>
              <a:rPr lang="ru-RU" sz="1400" dirty="0" err="1"/>
              <a:t>ийгиликтүү</a:t>
            </a:r>
            <a:r>
              <a:rPr lang="ru-RU" sz="1400" dirty="0"/>
              <a:t> </a:t>
            </a:r>
            <a:r>
              <a:rPr lang="ru-RU" sz="1400" dirty="0" err="1"/>
              <a:t>аяктаган</a:t>
            </a:r>
            <a:r>
              <a:rPr lang="ru-RU" sz="1400" dirty="0"/>
              <a:t> </a:t>
            </a:r>
            <a:r>
              <a:rPr lang="ru-RU" sz="1400" dirty="0" err="1"/>
              <a:t>катышуучуларга</a:t>
            </a:r>
            <a:r>
              <a:rPr lang="ru-RU" sz="1400" dirty="0"/>
              <a:t> </a:t>
            </a:r>
            <a:r>
              <a:rPr lang="ru-RU" sz="1400" dirty="0" err="1"/>
              <a:t>сертификаттарды</a:t>
            </a:r>
            <a:r>
              <a:rPr lang="ru-RU" sz="1400" dirty="0"/>
              <a:t> </a:t>
            </a:r>
            <a:r>
              <a:rPr lang="ru-RU" sz="1400" dirty="0" err="1"/>
              <a:t>тапшыруу</a:t>
            </a:r>
            <a:r>
              <a:rPr lang="ru-RU" sz="1400" dirty="0"/>
              <a:t> </a:t>
            </a:r>
            <a:r>
              <a:rPr lang="ru-RU" sz="1400" dirty="0" err="1"/>
              <a:t>аземи</a:t>
            </a:r>
            <a:r>
              <a:rPr lang="ru-RU" sz="1400" dirty="0"/>
              <a:t> </a:t>
            </a:r>
            <a:r>
              <a:rPr lang="ru-RU" sz="1400" dirty="0" err="1"/>
              <a:t>өткөрүлдү</a:t>
            </a:r>
            <a:r>
              <a:rPr lang="ru-RU" sz="1400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650" y="-139588"/>
            <a:ext cx="6534419" cy="948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80" y="3227914"/>
            <a:ext cx="2306079" cy="30747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659" y="3411806"/>
            <a:ext cx="3854506" cy="28908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166" y="3227914"/>
            <a:ext cx="3194452" cy="307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96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466" y="116482"/>
            <a:ext cx="4662292" cy="5875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7034" y="704007"/>
            <a:ext cx="93651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2026-жылдын 9-апрелинде </a:t>
            </a:r>
            <a:r>
              <a:rPr lang="ru-RU" dirty="0" smtClean="0"/>
              <a:t>И</a:t>
            </a:r>
            <a:r>
              <a:rPr lang="ru-RU" dirty="0"/>
              <a:t>. </a:t>
            </a:r>
            <a:r>
              <a:rPr lang="ru-RU" dirty="0" err="1"/>
              <a:t>Раззаков</a:t>
            </a:r>
            <a:r>
              <a:rPr lang="ru-RU" dirty="0"/>
              <a:t> </a:t>
            </a:r>
            <a:r>
              <a:rPr lang="ru-RU" dirty="0" err="1"/>
              <a:t>атындагы</a:t>
            </a:r>
            <a:r>
              <a:rPr lang="ru-RU" dirty="0"/>
              <a:t>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техникалык</a:t>
            </a:r>
            <a:r>
              <a:rPr lang="ru-RU" dirty="0"/>
              <a:t> </a:t>
            </a:r>
            <a:r>
              <a:rPr lang="ru-RU" dirty="0" err="1"/>
              <a:t>университетинде</a:t>
            </a:r>
            <a:r>
              <a:rPr lang="ru-RU" dirty="0"/>
              <a:t> «760300 – </a:t>
            </a:r>
            <a:r>
              <a:rPr lang="ru-RU" dirty="0" err="1"/>
              <a:t>Техносфералык</a:t>
            </a:r>
            <a:r>
              <a:rPr lang="ru-RU" dirty="0"/>
              <a:t> </a:t>
            </a:r>
            <a:r>
              <a:rPr lang="ru-RU" dirty="0" err="1"/>
              <a:t>коопсуздук</a:t>
            </a:r>
            <a:r>
              <a:rPr lang="ru-RU" dirty="0"/>
              <a:t>» </a:t>
            </a:r>
            <a:r>
              <a:rPr lang="ru-RU" dirty="0" err="1"/>
              <a:t>багыты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</a:t>
            </a:r>
            <a:r>
              <a:rPr lang="ru-RU" dirty="0" err="1"/>
              <a:t>адистерди</a:t>
            </a:r>
            <a:r>
              <a:rPr lang="ru-RU" dirty="0"/>
              <a:t> </a:t>
            </a:r>
            <a:r>
              <a:rPr lang="ru-RU" dirty="0" err="1"/>
              <a:t>даярдоонун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окутуунун</a:t>
            </a:r>
            <a:r>
              <a:rPr lang="ru-RU" dirty="0"/>
              <a:t> </a:t>
            </a:r>
            <a:r>
              <a:rPr lang="ru-RU" dirty="0" err="1"/>
              <a:t>натыйжаларын</a:t>
            </a:r>
            <a:r>
              <a:rPr lang="ru-RU" dirty="0"/>
              <a:t> </a:t>
            </a:r>
            <a:r>
              <a:rPr lang="ru-RU" dirty="0" err="1"/>
              <a:t>талкуулоо</a:t>
            </a:r>
            <a:r>
              <a:rPr lang="ru-RU" dirty="0"/>
              <a:t>» </a:t>
            </a:r>
            <a:r>
              <a:rPr lang="ru-RU" dirty="0" err="1"/>
              <a:t>темасында</a:t>
            </a:r>
            <a:r>
              <a:rPr lang="ru-RU" dirty="0"/>
              <a:t> </a:t>
            </a:r>
            <a:r>
              <a:rPr lang="ru-RU" dirty="0" err="1"/>
              <a:t>тегерек</a:t>
            </a:r>
            <a:r>
              <a:rPr lang="ru-RU" dirty="0"/>
              <a:t> стол </a:t>
            </a:r>
            <a:r>
              <a:rPr lang="ru-RU" dirty="0" err="1"/>
              <a:t>өткөрүлдү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6521"/>
            <a:ext cx="3577399" cy="35974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399" y="2026521"/>
            <a:ext cx="3485725" cy="35974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3124" y="2026521"/>
            <a:ext cx="3436080" cy="35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615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1051" y="62587"/>
            <a:ext cx="9640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14.11.2025. И. </a:t>
            </a:r>
            <a:r>
              <a:rPr lang="ru-RU" dirty="0" err="1"/>
              <a:t>Раззаков</a:t>
            </a:r>
            <a:r>
              <a:rPr lang="ru-RU" dirty="0"/>
              <a:t> </a:t>
            </a:r>
            <a:r>
              <a:rPr lang="ru-RU" dirty="0" err="1"/>
              <a:t>атындагы</a:t>
            </a:r>
            <a:r>
              <a:rPr lang="ru-RU" dirty="0"/>
              <a:t> </a:t>
            </a:r>
            <a:r>
              <a:rPr lang="ru-RU" dirty="0" err="1"/>
              <a:t>КМТУда</a:t>
            </a:r>
            <a:r>
              <a:rPr lang="ru-RU" dirty="0"/>
              <a:t> «</a:t>
            </a:r>
            <a:r>
              <a:rPr lang="ru-RU" dirty="0" err="1"/>
              <a:t>Туруктуу</a:t>
            </a:r>
            <a:r>
              <a:rPr lang="ru-RU" dirty="0"/>
              <a:t> </a:t>
            </a:r>
            <a:r>
              <a:rPr lang="ru-RU" dirty="0" err="1"/>
              <a:t>өнүгүүнүн</a:t>
            </a:r>
            <a:r>
              <a:rPr lang="ru-RU" dirty="0"/>
              <a:t> </a:t>
            </a:r>
            <a:r>
              <a:rPr lang="ru-RU" dirty="0" err="1"/>
              <a:t>контекстиндеги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коопсуздук</a:t>
            </a:r>
            <a:r>
              <a:rPr lang="ru-RU" dirty="0"/>
              <a:t>» </a:t>
            </a:r>
            <a:r>
              <a:rPr lang="ru-RU" dirty="0" err="1"/>
              <a:t>аттуу</a:t>
            </a:r>
            <a:r>
              <a:rPr lang="ru-RU" dirty="0"/>
              <a:t> </a:t>
            </a:r>
            <a:r>
              <a:rPr lang="ru-RU" dirty="0" err="1"/>
              <a:t>илимий-практикалык</a:t>
            </a:r>
            <a:r>
              <a:rPr lang="ru-RU" dirty="0"/>
              <a:t> конференция өттү2025-жылдын 14-ноябрында И. </a:t>
            </a:r>
            <a:r>
              <a:rPr lang="ru-RU" dirty="0" err="1"/>
              <a:t>Раззаков</a:t>
            </a:r>
            <a:r>
              <a:rPr lang="ru-RU" dirty="0"/>
              <a:t> </a:t>
            </a:r>
            <a:r>
              <a:rPr lang="ru-RU" dirty="0" err="1"/>
              <a:t>атындагы</a:t>
            </a:r>
            <a:r>
              <a:rPr lang="ru-RU" dirty="0"/>
              <a:t>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техникалык</a:t>
            </a:r>
            <a:r>
              <a:rPr lang="ru-RU" dirty="0"/>
              <a:t> </a:t>
            </a:r>
            <a:r>
              <a:rPr lang="ru-RU" dirty="0" err="1"/>
              <a:t>университетинин</a:t>
            </a:r>
            <a:r>
              <a:rPr lang="ru-RU" dirty="0"/>
              <a:t> конференц-</a:t>
            </a:r>
            <a:r>
              <a:rPr lang="ru-RU" dirty="0" err="1"/>
              <a:t>залында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коопсуздуктун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туруктуу</a:t>
            </a:r>
            <a:r>
              <a:rPr lang="ru-RU" dirty="0"/>
              <a:t> </a:t>
            </a:r>
            <a:r>
              <a:rPr lang="ru-RU" dirty="0" err="1"/>
              <a:t>өнүгүүнүн</a:t>
            </a:r>
            <a:r>
              <a:rPr lang="ru-RU" dirty="0"/>
              <a:t> </a:t>
            </a:r>
            <a:r>
              <a:rPr lang="ru-RU" dirty="0" err="1"/>
              <a:t>актуалдуу</a:t>
            </a:r>
            <a:r>
              <a:rPr lang="ru-RU" dirty="0"/>
              <a:t> </a:t>
            </a:r>
            <a:r>
              <a:rPr lang="ru-RU" dirty="0" err="1"/>
              <a:t>маселелерине</a:t>
            </a:r>
            <a:r>
              <a:rPr lang="ru-RU" dirty="0"/>
              <a:t> </a:t>
            </a:r>
            <a:r>
              <a:rPr lang="ru-RU" dirty="0" err="1"/>
              <a:t>арналган</a:t>
            </a:r>
            <a:r>
              <a:rPr lang="ru-RU" dirty="0"/>
              <a:t> </a:t>
            </a:r>
            <a:r>
              <a:rPr lang="ru-RU" dirty="0" err="1"/>
              <a:t>илимий-практикалык</a:t>
            </a:r>
            <a:r>
              <a:rPr lang="ru-RU" dirty="0"/>
              <a:t> конференция </a:t>
            </a:r>
            <a:r>
              <a:rPr lang="ru-RU" dirty="0" err="1"/>
              <a:t>болуп</a:t>
            </a:r>
            <a:r>
              <a:rPr lang="ru-RU" dirty="0"/>
              <a:t> </a:t>
            </a:r>
            <a:r>
              <a:rPr lang="ru-RU" dirty="0" err="1"/>
              <a:t>өттү.Иш-чарага</a:t>
            </a:r>
            <a:r>
              <a:rPr lang="ru-RU" dirty="0"/>
              <a:t> </a:t>
            </a:r>
            <a:r>
              <a:rPr lang="ru-RU" dirty="0" err="1"/>
              <a:t>студенттер</a:t>
            </a:r>
            <a:r>
              <a:rPr lang="ru-RU" dirty="0"/>
              <a:t>, </a:t>
            </a:r>
            <a:r>
              <a:rPr lang="ru-RU" dirty="0" err="1"/>
              <a:t>окутуучулар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органдардын</a:t>
            </a:r>
            <a:r>
              <a:rPr lang="ru-RU" dirty="0"/>
              <a:t> </a:t>
            </a:r>
            <a:r>
              <a:rPr lang="ru-RU" dirty="0" err="1"/>
              <a:t>өкүлдөрү</a:t>
            </a:r>
            <a:r>
              <a:rPr lang="ru-RU" dirty="0"/>
              <a:t> </a:t>
            </a:r>
            <a:r>
              <a:rPr lang="ru-RU" dirty="0" err="1"/>
              <a:t>катышышты</a:t>
            </a:r>
            <a:r>
              <a:rPr lang="ru-RU" dirty="0"/>
              <a:t>. </a:t>
            </a:r>
            <a:r>
              <a:rPr lang="ru-RU" dirty="0" err="1"/>
              <a:t>Алардын</a:t>
            </a:r>
            <a:r>
              <a:rPr lang="ru-RU" dirty="0"/>
              <a:t> </a:t>
            </a:r>
            <a:r>
              <a:rPr lang="ru-RU" dirty="0" err="1"/>
              <a:t>катарында</a:t>
            </a:r>
            <a:r>
              <a:rPr lang="ru-RU" dirty="0"/>
              <a:t>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Республикасынын</a:t>
            </a:r>
            <a:r>
              <a:rPr lang="ru-RU" dirty="0"/>
              <a:t> </a:t>
            </a:r>
            <a:r>
              <a:rPr lang="ru-RU" dirty="0" err="1"/>
              <a:t>Жаратылыш</a:t>
            </a:r>
            <a:r>
              <a:rPr lang="ru-RU" dirty="0"/>
              <a:t> </a:t>
            </a:r>
            <a:r>
              <a:rPr lang="ru-RU" dirty="0" err="1"/>
              <a:t>ресурстары</a:t>
            </a:r>
            <a:r>
              <a:rPr lang="ru-RU" dirty="0"/>
              <a:t>, экология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техникалык</a:t>
            </a:r>
            <a:r>
              <a:rPr lang="ru-RU" dirty="0"/>
              <a:t> </a:t>
            </a:r>
            <a:r>
              <a:rPr lang="ru-RU" dirty="0" err="1"/>
              <a:t>көзөмөл</a:t>
            </a:r>
            <a:r>
              <a:rPr lang="ru-RU" dirty="0"/>
              <a:t> </a:t>
            </a:r>
            <a:r>
              <a:rPr lang="ru-RU" dirty="0" err="1"/>
              <a:t>министрлигинин</a:t>
            </a:r>
            <a:r>
              <a:rPr lang="ru-RU" dirty="0"/>
              <a:t>,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Республикасынын</a:t>
            </a:r>
            <a:r>
              <a:rPr lang="ru-RU" dirty="0"/>
              <a:t> </a:t>
            </a:r>
            <a:r>
              <a:rPr lang="ru-RU" dirty="0" err="1"/>
              <a:t>Өзгөчө</a:t>
            </a:r>
            <a:r>
              <a:rPr lang="ru-RU" dirty="0"/>
              <a:t> </a:t>
            </a:r>
            <a:r>
              <a:rPr lang="ru-RU" dirty="0" err="1"/>
              <a:t>кырдаалдар</a:t>
            </a:r>
            <a:r>
              <a:rPr lang="ru-RU" dirty="0"/>
              <a:t> </a:t>
            </a:r>
            <a:r>
              <a:rPr lang="ru-RU" dirty="0" err="1"/>
              <a:t>министрлигинин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Бишкек </a:t>
            </a:r>
            <a:r>
              <a:rPr lang="ru-RU" dirty="0" err="1"/>
              <a:t>шаарынын</a:t>
            </a:r>
            <a:r>
              <a:rPr lang="ru-RU" dirty="0"/>
              <a:t> </a:t>
            </a:r>
            <a:r>
              <a:rPr lang="ru-RU" dirty="0" err="1"/>
              <a:t>мэриясынын</a:t>
            </a:r>
            <a:r>
              <a:rPr lang="ru-RU" dirty="0"/>
              <a:t> </a:t>
            </a:r>
            <a:r>
              <a:rPr lang="ru-RU" dirty="0" err="1"/>
              <a:t>өкүлдөрү</a:t>
            </a:r>
            <a:r>
              <a:rPr lang="ru-RU" dirty="0"/>
              <a:t> </a:t>
            </a:r>
            <a:r>
              <a:rPr lang="ru-RU" dirty="0" err="1"/>
              <a:t>болду.Конференциянын</a:t>
            </a:r>
            <a:r>
              <a:rPr lang="ru-RU" dirty="0"/>
              <a:t> </a:t>
            </a:r>
            <a:r>
              <a:rPr lang="ru-RU" dirty="0" err="1"/>
              <a:t>жүрүшүндө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коопсуздукту</a:t>
            </a:r>
            <a:r>
              <a:rPr lang="ru-RU" dirty="0"/>
              <a:t> </a:t>
            </a:r>
            <a:r>
              <a:rPr lang="ru-RU" dirty="0" err="1"/>
              <a:t>камсыз</a:t>
            </a:r>
            <a:r>
              <a:rPr lang="ru-RU" dirty="0"/>
              <a:t> </a:t>
            </a:r>
            <a:r>
              <a:rPr lang="ru-RU" dirty="0" err="1"/>
              <a:t>кылуу</a:t>
            </a:r>
            <a:r>
              <a:rPr lang="ru-RU" dirty="0"/>
              <a:t>, </a:t>
            </a:r>
            <a:r>
              <a:rPr lang="ru-RU" dirty="0" err="1"/>
              <a:t>айлана-чөйрөнү</a:t>
            </a:r>
            <a:r>
              <a:rPr lang="ru-RU" dirty="0"/>
              <a:t> </a:t>
            </a:r>
            <a:r>
              <a:rPr lang="ru-RU" dirty="0" err="1"/>
              <a:t>коргоо</a:t>
            </a:r>
            <a:r>
              <a:rPr lang="ru-RU" dirty="0"/>
              <a:t>, </a:t>
            </a:r>
            <a:r>
              <a:rPr lang="ru-RU" dirty="0" err="1"/>
              <a:t>табигый</a:t>
            </a:r>
            <a:r>
              <a:rPr lang="ru-RU" dirty="0"/>
              <a:t> </a:t>
            </a:r>
            <a:r>
              <a:rPr lang="ru-RU" dirty="0" err="1"/>
              <a:t>ресурстарды</a:t>
            </a:r>
            <a:r>
              <a:rPr lang="ru-RU" dirty="0"/>
              <a:t> </a:t>
            </a:r>
            <a:r>
              <a:rPr lang="ru-RU" dirty="0" err="1"/>
              <a:t>сарамжалдуу</a:t>
            </a:r>
            <a:r>
              <a:rPr lang="ru-RU" dirty="0"/>
              <a:t> </a:t>
            </a:r>
            <a:r>
              <a:rPr lang="ru-RU" dirty="0" err="1"/>
              <a:t>пайдалануу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туруктуу</a:t>
            </a:r>
            <a:r>
              <a:rPr lang="ru-RU" dirty="0"/>
              <a:t> </a:t>
            </a:r>
            <a:r>
              <a:rPr lang="ru-RU" dirty="0" err="1"/>
              <a:t>өнүгүү</a:t>
            </a:r>
            <a:r>
              <a:rPr lang="ru-RU" dirty="0"/>
              <a:t> </a:t>
            </a:r>
            <a:r>
              <a:rPr lang="ru-RU" dirty="0" err="1"/>
              <a:t>маселелери</a:t>
            </a:r>
            <a:r>
              <a:rPr lang="ru-RU" dirty="0"/>
              <a:t> </a:t>
            </a:r>
            <a:r>
              <a:rPr lang="ru-RU" dirty="0" err="1"/>
              <a:t>боюнча</a:t>
            </a:r>
            <a:r>
              <a:rPr lang="ru-RU" dirty="0"/>
              <a:t> </a:t>
            </a:r>
            <a:r>
              <a:rPr lang="ru-RU" dirty="0" err="1"/>
              <a:t>баяндамалар</a:t>
            </a:r>
            <a:r>
              <a:rPr lang="ru-RU" dirty="0"/>
              <a:t> </a:t>
            </a:r>
            <a:r>
              <a:rPr lang="ru-RU" dirty="0" err="1"/>
              <a:t>жасалып</a:t>
            </a:r>
            <a:r>
              <a:rPr lang="ru-RU" dirty="0"/>
              <a:t>, </a:t>
            </a:r>
            <a:r>
              <a:rPr lang="ru-RU" dirty="0" err="1"/>
              <a:t>пикир</a:t>
            </a:r>
            <a:r>
              <a:rPr lang="ru-RU" dirty="0"/>
              <a:t> </a:t>
            </a:r>
            <a:r>
              <a:rPr lang="ru-RU" dirty="0" err="1"/>
              <a:t>алмашуулар</a:t>
            </a:r>
            <a:r>
              <a:rPr lang="ru-RU" dirty="0"/>
              <a:t> </a:t>
            </a:r>
            <a:r>
              <a:rPr lang="ru-RU" dirty="0" err="1"/>
              <a:t>жүргүзүлдү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51" y="3478907"/>
            <a:ext cx="4170858" cy="23461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533" y="3441681"/>
            <a:ext cx="4349467" cy="34163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1910" y="3478907"/>
            <a:ext cx="3520624" cy="234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13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69" y="116417"/>
            <a:ext cx="97081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2025-2026-окуу </a:t>
            </a:r>
            <a:r>
              <a:rPr lang="ru-RU" dirty="0" err="1"/>
              <a:t>жылында</a:t>
            </a:r>
            <a:r>
              <a:rPr lang="ru-RU" dirty="0"/>
              <a:t> «</a:t>
            </a:r>
            <a:r>
              <a:rPr lang="ru-RU" dirty="0" err="1" smtClean="0"/>
              <a:t>Техносфералык</a:t>
            </a:r>
            <a:r>
              <a:rPr lang="ru-RU" dirty="0" smtClean="0"/>
              <a:t> </a:t>
            </a:r>
            <a:r>
              <a:rPr lang="ru-RU" dirty="0" err="1" smtClean="0"/>
              <a:t>коопсуздук</a:t>
            </a:r>
            <a:r>
              <a:rPr lang="ru-RU" dirty="0" smtClean="0"/>
              <a:t>» </a:t>
            </a:r>
            <a:r>
              <a:rPr lang="ru-RU" dirty="0" err="1" smtClean="0"/>
              <a:t>кафедрасынын</a:t>
            </a:r>
            <a:r>
              <a:rPr lang="ru-RU" dirty="0" smtClean="0"/>
              <a:t> </a:t>
            </a:r>
            <a:r>
              <a:rPr lang="ru-RU" dirty="0" err="1" smtClean="0"/>
              <a:t>доценти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Уманова</a:t>
            </a:r>
            <a:r>
              <a:rPr lang="ru-RU" dirty="0" smtClean="0"/>
              <a:t> Н.Д. </a:t>
            </a:r>
            <a:r>
              <a:rPr lang="ru-RU" dirty="0" err="1" smtClean="0"/>
              <a:t>жана</a:t>
            </a:r>
            <a:r>
              <a:rPr lang="ru-RU" dirty="0" smtClean="0"/>
              <a:t> </a:t>
            </a:r>
            <a:r>
              <a:rPr lang="ru-RU" dirty="0" err="1" smtClean="0"/>
              <a:t>улук</a:t>
            </a:r>
            <a:r>
              <a:rPr lang="ru-RU" dirty="0" smtClean="0"/>
              <a:t> </a:t>
            </a:r>
            <a:r>
              <a:rPr lang="ru-RU" dirty="0" err="1" smtClean="0"/>
              <a:t>окуутучусу</a:t>
            </a:r>
            <a:r>
              <a:rPr lang="ru-RU" dirty="0" smtClean="0"/>
              <a:t> </a:t>
            </a:r>
            <a:r>
              <a:rPr lang="ru-RU" dirty="0" err="1" smtClean="0"/>
              <a:t>Таштанбаева</a:t>
            </a:r>
            <a:r>
              <a:rPr lang="ru-RU" dirty="0" smtClean="0"/>
              <a:t> В.О. </a:t>
            </a:r>
            <a:r>
              <a:rPr lang="ky-KG" dirty="0" smtClean="0"/>
              <a:t>илимдин кандидаты дипломуна ээ болушту. 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84" y="1268676"/>
            <a:ext cx="3744590" cy="49927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674" y="1262356"/>
            <a:ext cx="6665476" cy="499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45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Тармактык</a:t>
            </a:r>
            <a:r>
              <a:rPr lang="ru-RU" dirty="0" smtClean="0"/>
              <a:t> </a:t>
            </a:r>
            <a:r>
              <a:rPr lang="ru-RU" dirty="0" err="1" smtClean="0"/>
              <a:t>кенеш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216" y="989777"/>
            <a:ext cx="3007863" cy="1676742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2025-жылдын 25-декабрында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өткөрүлгөн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Тармактык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кеңештин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жыйынында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эмгек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рыногунун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ылайыкташтыруу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дуалдык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окутууну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өнүктүрүү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өндүрүш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кызматташууну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чыңдоо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боюнча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маанилүү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чечимдер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кабыл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2026-жылдын 9-апрелиндеги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жыйында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алардын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ишке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ашырылышы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мындан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аркы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өнүктүрүү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багыттары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талкууланды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080" y="989777"/>
            <a:ext cx="2692236" cy="39326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217" y="2666519"/>
            <a:ext cx="3007862" cy="225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77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8415" y="590146"/>
            <a:ext cx="9098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Эл </a:t>
            </a:r>
            <a:r>
              <a:rPr lang="ru-RU" dirty="0" err="1"/>
              <a:t>аралык</a:t>
            </a:r>
            <a:r>
              <a:rPr lang="ru-RU" dirty="0"/>
              <a:t> </a:t>
            </a:r>
            <a:r>
              <a:rPr lang="ru-RU" dirty="0" err="1"/>
              <a:t>студенттик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конференция – </a:t>
            </a:r>
            <a:r>
              <a:rPr lang="en-US" dirty="0"/>
              <a:t>International Student Eco-Conference "Green Future Forum"2026-</a:t>
            </a:r>
            <a:r>
              <a:rPr lang="ru-RU" dirty="0" err="1"/>
              <a:t>жылдын</a:t>
            </a:r>
            <a:r>
              <a:rPr lang="ru-RU" dirty="0"/>
              <a:t> 22-апрелинде Энергетика </a:t>
            </a:r>
            <a:r>
              <a:rPr lang="ru-RU" dirty="0" err="1"/>
              <a:t>факультетинин</a:t>
            </a:r>
            <a:r>
              <a:rPr lang="ru-RU" dirty="0"/>
              <a:t> «</a:t>
            </a:r>
            <a:r>
              <a:rPr lang="ru-RU" dirty="0" err="1"/>
              <a:t>Техносфералык</a:t>
            </a:r>
            <a:r>
              <a:rPr lang="ru-RU" dirty="0"/>
              <a:t> </a:t>
            </a:r>
            <a:r>
              <a:rPr lang="ru-RU" dirty="0" err="1"/>
              <a:t>коопсуздук</a:t>
            </a:r>
            <a:r>
              <a:rPr lang="ru-RU" dirty="0"/>
              <a:t>» </a:t>
            </a:r>
            <a:r>
              <a:rPr lang="ru-RU" dirty="0" err="1"/>
              <a:t>кафедрасынын</a:t>
            </a:r>
            <a:r>
              <a:rPr lang="ru-RU" dirty="0"/>
              <a:t> 1-курсунун </a:t>
            </a:r>
            <a:r>
              <a:rPr lang="ru-RU" dirty="0" err="1"/>
              <a:t>студенти</a:t>
            </a:r>
            <a:r>
              <a:rPr lang="ru-RU" dirty="0"/>
              <a:t> Зайкова Алёна Эл </a:t>
            </a:r>
            <a:r>
              <a:rPr lang="ru-RU" dirty="0" err="1"/>
              <a:t>аралык</a:t>
            </a:r>
            <a:r>
              <a:rPr lang="ru-RU" dirty="0"/>
              <a:t> </a:t>
            </a:r>
            <a:r>
              <a:rPr lang="ru-RU" dirty="0" err="1"/>
              <a:t>студенттик</a:t>
            </a:r>
            <a:r>
              <a:rPr lang="ru-RU" dirty="0"/>
              <a:t>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конференцияга</a:t>
            </a:r>
            <a:r>
              <a:rPr lang="ru-RU" dirty="0"/>
              <a:t> – </a:t>
            </a:r>
            <a:r>
              <a:rPr lang="en-US" dirty="0"/>
              <a:t>International Student Eco-Conference "Green Future Forum" </a:t>
            </a:r>
            <a:r>
              <a:rPr lang="ru-RU" dirty="0" err="1"/>
              <a:t>катышты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20814"/>
            <a:ext cx="4445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/>
              <a:t>Студенттердин</a:t>
            </a:r>
            <a:r>
              <a:rPr lang="ru-RU" b="1" dirty="0" smtClean="0"/>
              <a:t> </a:t>
            </a:r>
            <a:r>
              <a:rPr lang="ru-RU" b="1" dirty="0" err="1"/>
              <a:t>илимий</a:t>
            </a:r>
            <a:r>
              <a:rPr lang="ru-RU" b="1" dirty="0"/>
              <a:t> </a:t>
            </a:r>
            <a:r>
              <a:rPr lang="ru-RU" b="1" dirty="0" err="1"/>
              <a:t>иш-чаралары</a:t>
            </a:r>
            <a:r>
              <a:rPr lang="ru-RU" b="1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99" y="2201032"/>
            <a:ext cx="3733366" cy="26663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465" y="2201031"/>
            <a:ext cx="3522527" cy="266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59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063" y="245606"/>
            <a:ext cx="8442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11.11.2025. </a:t>
            </a:r>
            <a:r>
              <a:rPr lang="ru-RU" dirty="0" err="1"/>
              <a:t>Борбордук</a:t>
            </a:r>
            <a:r>
              <a:rPr lang="ru-RU" dirty="0"/>
              <a:t> </a:t>
            </a:r>
            <a:r>
              <a:rPr lang="ru-RU" dirty="0" err="1"/>
              <a:t>Азиянын</a:t>
            </a:r>
            <a:r>
              <a:rPr lang="ru-RU" dirty="0"/>
              <a:t> Эл </a:t>
            </a:r>
            <a:r>
              <a:rPr lang="ru-RU" dirty="0" err="1"/>
              <a:t>аралык</a:t>
            </a:r>
            <a:r>
              <a:rPr lang="ru-RU" dirty="0"/>
              <a:t> </a:t>
            </a:r>
            <a:r>
              <a:rPr lang="ru-RU" dirty="0" err="1"/>
              <a:t>студенттик</a:t>
            </a:r>
            <a:r>
              <a:rPr lang="ru-RU" dirty="0"/>
              <a:t> Экофоруму2025-жылдын 11-ноябрында </a:t>
            </a:r>
            <a:r>
              <a:rPr lang="ru-RU" dirty="0" err="1"/>
              <a:t>Борбордук</a:t>
            </a:r>
            <a:r>
              <a:rPr lang="ru-RU" dirty="0"/>
              <a:t> </a:t>
            </a:r>
            <a:r>
              <a:rPr lang="ru-RU" dirty="0" err="1"/>
              <a:t>Азиянын</a:t>
            </a:r>
            <a:r>
              <a:rPr lang="ru-RU" dirty="0"/>
              <a:t> Эл </a:t>
            </a:r>
            <a:r>
              <a:rPr lang="ru-RU" dirty="0" err="1"/>
              <a:t>аралык</a:t>
            </a:r>
            <a:r>
              <a:rPr lang="ru-RU" dirty="0"/>
              <a:t> </a:t>
            </a:r>
            <a:r>
              <a:rPr lang="ru-RU" dirty="0" err="1"/>
              <a:t>студенттик</a:t>
            </a:r>
            <a:r>
              <a:rPr lang="ru-RU" dirty="0"/>
              <a:t> </a:t>
            </a:r>
            <a:r>
              <a:rPr lang="ru-RU" dirty="0" err="1"/>
              <a:t>Экофоруму</a:t>
            </a:r>
            <a:r>
              <a:rPr lang="ru-RU" dirty="0"/>
              <a:t> </a:t>
            </a:r>
            <a:r>
              <a:rPr lang="ru-RU" dirty="0" err="1"/>
              <a:t>болуп</a:t>
            </a:r>
            <a:r>
              <a:rPr lang="ru-RU" dirty="0"/>
              <a:t> </a:t>
            </a:r>
            <a:r>
              <a:rPr lang="ru-RU" dirty="0" err="1"/>
              <a:t>өттү</a:t>
            </a:r>
            <a:r>
              <a:rPr lang="ru-RU" dirty="0"/>
              <a:t>. </a:t>
            </a:r>
            <a:r>
              <a:rPr lang="ru-RU" dirty="0" err="1"/>
              <a:t>Иш</a:t>
            </a:r>
            <a:r>
              <a:rPr lang="ru-RU" dirty="0"/>
              <a:t>-чара </a:t>
            </a:r>
            <a:r>
              <a:rPr lang="ru-RU" dirty="0" err="1"/>
              <a:t>экологиялык</a:t>
            </a:r>
            <a:r>
              <a:rPr lang="ru-RU" dirty="0"/>
              <a:t> </a:t>
            </a:r>
            <a:r>
              <a:rPr lang="ru-RU" dirty="0" err="1"/>
              <a:t>коопсуздук</a:t>
            </a:r>
            <a:r>
              <a:rPr lang="ru-RU" dirty="0"/>
              <a:t>, </a:t>
            </a:r>
            <a:r>
              <a:rPr lang="ru-RU" dirty="0" err="1"/>
              <a:t>айлана-чөйрөнү</a:t>
            </a:r>
            <a:r>
              <a:rPr lang="ru-RU" dirty="0"/>
              <a:t> </a:t>
            </a:r>
            <a:r>
              <a:rPr lang="ru-RU" dirty="0" err="1"/>
              <a:t>коргоо</a:t>
            </a:r>
            <a:r>
              <a:rPr lang="ru-RU" dirty="0"/>
              <a:t>, </a:t>
            </a:r>
            <a:r>
              <a:rPr lang="ru-RU" dirty="0" err="1"/>
              <a:t>климаттын</a:t>
            </a:r>
            <a:r>
              <a:rPr lang="ru-RU" dirty="0"/>
              <a:t> </a:t>
            </a:r>
            <a:r>
              <a:rPr lang="ru-RU" dirty="0" err="1"/>
              <a:t>өзгөрүшү</a:t>
            </a:r>
            <a:r>
              <a:rPr lang="ru-RU" dirty="0"/>
              <a:t> </a:t>
            </a:r>
            <a:r>
              <a:rPr lang="ru-RU" dirty="0" err="1"/>
              <a:t>жана</a:t>
            </a:r>
            <a:r>
              <a:rPr lang="ru-RU" dirty="0"/>
              <a:t> </a:t>
            </a:r>
            <a:r>
              <a:rPr lang="ru-RU" dirty="0" err="1"/>
              <a:t>туруктуу</a:t>
            </a:r>
            <a:r>
              <a:rPr lang="ru-RU" dirty="0"/>
              <a:t> </a:t>
            </a:r>
            <a:r>
              <a:rPr lang="ru-RU" dirty="0" err="1"/>
              <a:t>өнүгүү</a:t>
            </a:r>
            <a:r>
              <a:rPr lang="ru-RU" dirty="0"/>
              <a:t> </a:t>
            </a:r>
            <a:r>
              <a:rPr lang="ru-RU" dirty="0" err="1"/>
              <a:t>маселелерине</a:t>
            </a:r>
            <a:r>
              <a:rPr lang="ru-RU" dirty="0"/>
              <a:t> </a:t>
            </a:r>
            <a:r>
              <a:rPr lang="ru-RU" dirty="0" err="1"/>
              <a:t>арналды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3" y="1505112"/>
            <a:ext cx="4373307" cy="245998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84" y="1796432"/>
            <a:ext cx="4854463" cy="21686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627" y="4024274"/>
            <a:ext cx="5505060" cy="224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17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879" y="161883"/>
            <a:ext cx="95674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20-апрелинде </a:t>
            </a:r>
            <a:r>
              <a:rPr lang="ru-RU" dirty="0"/>
              <a:t>И. </a:t>
            </a:r>
            <a:r>
              <a:rPr lang="ru-RU" dirty="0" err="1"/>
              <a:t>Раззаков</a:t>
            </a:r>
            <a:r>
              <a:rPr lang="ru-RU" dirty="0"/>
              <a:t> </a:t>
            </a:r>
            <a:r>
              <a:rPr lang="ru-RU" dirty="0" err="1"/>
              <a:t>атындагы</a:t>
            </a:r>
            <a:r>
              <a:rPr lang="ru-RU" dirty="0"/>
              <a:t> </a:t>
            </a:r>
            <a:r>
              <a:rPr lang="ru-RU" dirty="0" err="1"/>
              <a:t>Кыргыз</a:t>
            </a:r>
            <a:r>
              <a:rPr lang="ru-RU" dirty="0"/>
              <a:t>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техникалык</a:t>
            </a:r>
            <a:r>
              <a:rPr lang="ru-RU" dirty="0"/>
              <a:t> </a:t>
            </a:r>
            <a:r>
              <a:rPr lang="ru-RU" dirty="0" err="1"/>
              <a:t>университетинин</a:t>
            </a:r>
            <a:r>
              <a:rPr lang="ru-RU" dirty="0"/>
              <a:t> «</a:t>
            </a:r>
            <a:r>
              <a:rPr lang="ru-RU" dirty="0" err="1"/>
              <a:t>Техносфералык</a:t>
            </a:r>
            <a:r>
              <a:rPr lang="ru-RU" dirty="0"/>
              <a:t> </a:t>
            </a:r>
            <a:r>
              <a:rPr lang="ru-RU" dirty="0" err="1"/>
              <a:t>коопсуздук</a:t>
            </a:r>
            <a:r>
              <a:rPr lang="ru-RU" dirty="0"/>
              <a:t>» </a:t>
            </a:r>
            <a:r>
              <a:rPr lang="ru-RU" dirty="0" err="1"/>
              <a:t>кафедрасы</a:t>
            </a:r>
            <a:r>
              <a:rPr lang="ru-RU" dirty="0"/>
              <a:t> </a:t>
            </a:r>
            <a:r>
              <a:rPr lang="ru-RU" dirty="0" err="1"/>
              <a:t>тарабынан</a:t>
            </a:r>
            <a:r>
              <a:rPr lang="ru-RU" dirty="0"/>
              <a:t> футбол </a:t>
            </a:r>
            <a:r>
              <a:rPr lang="ru-RU" dirty="0" err="1"/>
              <a:t>боюнча</a:t>
            </a:r>
            <a:r>
              <a:rPr lang="ru-RU" dirty="0"/>
              <a:t> мини-турнир </a:t>
            </a:r>
            <a:r>
              <a:rPr lang="ru-RU" dirty="0" err="1"/>
              <a:t>уюштурулуп</a:t>
            </a:r>
            <a:r>
              <a:rPr lang="ru-RU" dirty="0"/>
              <a:t> </a:t>
            </a:r>
            <a:r>
              <a:rPr lang="ru-RU" dirty="0" err="1"/>
              <a:t>өткөрүлдү.Спорттук</a:t>
            </a:r>
            <a:r>
              <a:rPr lang="ru-RU" dirty="0"/>
              <a:t> </a:t>
            </a:r>
            <a:r>
              <a:rPr lang="ru-RU" dirty="0" err="1"/>
              <a:t>иш-чарага</a:t>
            </a:r>
            <a:r>
              <a:rPr lang="ru-RU" dirty="0"/>
              <a:t> </a:t>
            </a:r>
            <a:r>
              <a:rPr lang="ru-RU" dirty="0" err="1"/>
              <a:t>кафедранын</a:t>
            </a:r>
            <a:r>
              <a:rPr lang="ru-RU" dirty="0"/>
              <a:t> 1–4-курстарынын </a:t>
            </a:r>
            <a:r>
              <a:rPr lang="ru-RU" dirty="0" err="1"/>
              <a:t>студенттери</a:t>
            </a:r>
            <a:r>
              <a:rPr lang="ru-RU" dirty="0"/>
              <a:t>, </a:t>
            </a:r>
            <a:r>
              <a:rPr lang="ru-RU" dirty="0" err="1"/>
              <a:t>ошондой</a:t>
            </a:r>
            <a:r>
              <a:rPr lang="ru-RU" dirty="0"/>
              <a:t> эле </a:t>
            </a:r>
            <a:r>
              <a:rPr lang="ru-RU" dirty="0" err="1"/>
              <a:t>Өзбекстан</a:t>
            </a:r>
            <a:r>
              <a:rPr lang="ru-RU" dirty="0"/>
              <a:t> </a:t>
            </a:r>
            <a:r>
              <a:rPr lang="ru-RU" dirty="0" err="1"/>
              <a:t>Республикасынын</a:t>
            </a:r>
            <a:r>
              <a:rPr lang="ru-RU" dirty="0"/>
              <a:t> Наманган </a:t>
            </a:r>
            <a:r>
              <a:rPr lang="ru-RU" dirty="0" err="1"/>
              <a:t>мамлекеттик</a:t>
            </a:r>
            <a:r>
              <a:rPr lang="ru-RU" dirty="0"/>
              <a:t> </a:t>
            </a:r>
            <a:r>
              <a:rPr lang="ru-RU" dirty="0" err="1"/>
              <a:t>техникалык</a:t>
            </a:r>
            <a:r>
              <a:rPr lang="ru-RU" dirty="0"/>
              <a:t> </a:t>
            </a:r>
            <a:r>
              <a:rPr lang="ru-RU" dirty="0" err="1"/>
              <a:t>университетинин</a:t>
            </a:r>
            <a:r>
              <a:rPr lang="ru-RU" dirty="0"/>
              <a:t> </a:t>
            </a:r>
            <a:r>
              <a:rPr lang="ru-RU" dirty="0" err="1"/>
              <a:t>магистранттары</a:t>
            </a:r>
            <a:r>
              <a:rPr lang="ru-RU" dirty="0"/>
              <a:t> </a:t>
            </a:r>
            <a:r>
              <a:rPr lang="ru-RU" dirty="0" err="1"/>
              <a:t>катышышты</a:t>
            </a: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" y="1720131"/>
            <a:ext cx="3716354" cy="26738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235" y="1720131"/>
            <a:ext cx="3715788" cy="26738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023" y="1720131"/>
            <a:ext cx="4104400" cy="44506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1942" y="4393975"/>
            <a:ext cx="5034908" cy="211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02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Окуу-усулдук иштер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603504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2025-2026-окуу жылында кафедранын 11 отуруму өткөрүлдү</a:t>
            </a:r>
            <a:endParaRPr lang="en-US" sz="14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Окуу-методикалык комплекстердин саны — 147 даана</a:t>
            </a:r>
            <a:endParaRPr lang="en-US" sz="14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Окуу-методикалык куралдар — 19 даана басылып чыкты</a:t>
            </a:r>
            <a:endParaRPr lang="en-US" sz="14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Окутуучулардын 100%ы соңку 5 жылда квалификациясын жогорулатты</a:t>
            </a:r>
            <a:endParaRPr lang="en-US" sz="1400" dirty="0"/>
          </a:p>
          <a:p>
            <a:pPr marL="342900" indent="-342900">
              <a:spcAft>
                <a:spcPts val="1800"/>
              </a:spcAft>
              <a:buSzPct val="100000"/>
              <a:buChar char="•"/>
            </a:pPr>
            <a:r>
              <a:rPr lang="en-US" sz="14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AVN билим берүү порталындагы активдүүлүк — 68%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858000" y="1371600"/>
            <a:ext cx="4754880" cy="1143000"/>
          </a:xfrm>
          <a:prstGeom prst="roundRect">
            <a:avLst>
              <a:gd name="adj" fmla="val 6400"/>
            </a:avLst>
          </a:prstGeom>
          <a:solidFill>
            <a:srgbClr val="F5F7FA"/>
          </a:solidFill>
          <a:ln/>
        </p:spPr>
      </p:sp>
      <p:sp>
        <p:nvSpPr>
          <p:cNvPr id="5" name="Shape 3"/>
          <p:cNvSpPr/>
          <p:nvPr/>
        </p:nvSpPr>
        <p:spPr>
          <a:xfrm>
            <a:off x="7040880" y="1600200"/>
            <a:ext cx="685800" cy="68580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5185" y="1754505"/>
            <a:ext cx="377190" cy="3771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909560" y="15361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Кафедра отурумдары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909560" y="190195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 жыйын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858000" y="2743200"/>
            <a:ext cx="4754880" cy="1143000"/>
          </a:xfrm>
          <a:prstGeom prst="roundRect">
            <a:avLst>
              <a:gd name="adj" fmla="val 6400"/>
            </a:avLst>
          </a:prstGeom>
          <a:solidFill>
            <a:srgbClr val="F5F7FA"/>
          </a:solidFill>
          <a:ln/>
        </p:spPr>
      </p:sp>
      <p:sp>
        <p:nvSpPr>
          <p:cNvPr id="10" name="Shape 7"/>
          <p:cNvSpPr/>
          <p:nvPr/>
        </p:nvSpPr>
        <p:spPr>
          <a:xfrm>
            <a:off x="7040880" y="2971800"/>
            <a:ext cx="685800" cy="68580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185" y="3126105"/>
            <a:ext cx="377190" cy="3771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909560" y="29077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УМК саны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909560" y="327355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147 даана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858000" y="4114800"/>
            <a:ext cx="4754880" cy="1143000"/>
          </a:xfrm>
          <a:prstGeom prst="roundRect">
            <a:avLst>
              <a:gd name="adj" fmla="val 6400"/>
            </a:avLst>
          </a:prstGeom>
          <a:solidFill>
            <a:srgbClr val="F5F7FA"/>
          </a:solidFill>
          <a:ln/>
        </p:spPr>
      </p:sp>
      <p:sp>
        <p:nvSpPr>
          <p:cNvPr id="15" name="Shape 11"/>
          <p:cNvSpPr/>
          <p:nvPr/>
        </p:nvSpPr>
        <p:spPr>
          <a:xfrm>
            <a:off x="7040880" y="4343400"/>
            <a:ext cx="685800" cy="68580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5185" y="4497705"/>
            <a:ext cx="377190" cy="3771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909560" y="427939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Жаңы окуу куралдар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7909560" y="464515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 даана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466" y="682892"/>
            <a:ext cx="3523793" cy="17375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259" y="2479323"/>
            <a:ext cx="3523793" cy="1737511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052" y="4297755"/>
            <a:ext cx="3523793" cy="17375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444" y="533527"/>
            <a:ext cx="1158340" cy="10181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878" y="1410404"/>
            <a:ext cx="1103472" cy="3414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4011" y="3291505"/>
            <a:ext cx="902286" cy="341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5984" y="2485462"/>
            <a:ext cx="1158340" cy="10181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3389" y="5185363"/>
            <a:ext cx="1767993" cy="3414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9216" y="4274363"/>
            <a:ext cx="871804" cy="101812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055382" y="597304"/>
            <a:ext cx="60960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dirty="0" err="1" smtClean="0"/>
              <a:t>Бакалаврлардын</a:t>
            </a:r>
            <a:r>
              <a:rPr lang="ru-RU" dirty="0" smtClean="0"/>
              <a:t> </a:t>
            </a:r>
            <a:r>
              <a:rPr lang="ru-RU" dirty="0"/>
              <a:t>ВКР </a:t>
            </a:r>
            <a:r>
              <a:rPr lang="ru-RU" dirty="0" err="1" smtClean="0"/>
              <a:t>жана</a:t>
            </a:r>
            <a:r>
              <a:rPr lang="ru-RU" dirty="0" smtClean="0"/>
              <a:t> </a:t>
            </a:r>
            <a:r>
              <a:rPr lang="ru-RU" dirty="0" err="1" smtClean="0"/>
              <a:t>магистрлердин</a:t>
            </a:r>
            <a:r>
              <a:rPr lang="ru-RU" dirty="0" smtClean="0"/>
              <a:t> МД </a:t>
            </a:r>
            <a:r>
              <a:rPr lang="ru-RU" dirty="0" err="1" smtClean="0"/>
              <a:t>коргоолорунун</a:t>
            </a:r>
            <a:r>
              <a:rPr lang="ru-RU" dirty="0" smtClean="0"/>
              <a:t> </a:t>
            </a:r>
            <a:r>
              <a:rPr lang="ru-RU" dirty="0" err="1" smtClean="0"/>
              <a:t>жалпы</a:t>
            </a:r>
            <a:r>
              <a:rPr lang="ru-RU" dirty="0" smtClean="0"/>
              <a:t> </a:t>
            </a:r>
            <a:r>
              <a:rPr lang="ru-RU" dirty="0" err="1" smtClean="0"/>
              <a:t>баалары</a:t>
            </a:r>
            <a:r>
              <a:rPr lang="ru-RU" dirty="0" smtClean="0"/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1896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Бүтүрүүчүлөрдүн жумушка орношуусу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4023360" cy="4389120"/>
          </a:xfrm>
          <a:prstGeom prst="roundRect">
            <a:avLst>
              <a:gd name="adj" fmla="val 2273"/>
            </a:avLst>
          </a:prstGeom>
          <a:solidFill>
            <a:srgbClr val="1B2A4A"/>
          </a:solidFill>
          <a:ln/>
        </p:spPr>
      </p:sp>
      <p:sp>
        <p:nvSpPr>
          <p:cNvPr id="4" name="Shape 2"/>
          <p:cNvSpPr/>
          <p:nvPr/>
        </p:nvSpPr>
        <p:spPr>
          <a:xfrm>
            <a:off x="2103120" y="1783080"/>
            <a:ext cx="914400" cy="914400"/>
          </a:xfrm>
          <a:prstGeom prst="ellipse">
            <a:avLst/>
          </a:prstGeom>
          <a:solidFill>
            <a:srgbClr val="131F3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860" y="198882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834640"/>
            <a:ext cx="3840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80%+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777240" y="3794760"/>
            <a:ext cx="3566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бүтүрүүчүлөр окууну аяктагандан кийинки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алгачкы 3 айда адистиги боюнча жумушка орношот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77240" y="489204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алардын ичинен 8% эл аралык ири компанияларда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937760" y="1417320"/>
            <a:ext cx="594360" cy="59436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491" y="1551051"/>
            <a:ext cx="326898" cy="32689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715000" y="137160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БТПиП профили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5715000" y="1737360"/>
            <a:ext cx="5760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Кыргызстан боюнча жалгыз бүтүрүүчү кафедра; 50дөн ашык кызматкери бар бардык уюмдарда суроо-талапка ээ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937760" y="2834640"/>
            <a:ext cx="594360" cy="59436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1491" y="2968371"/>
            <a:ext cx="326898" cy="32689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715000" y="278892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ЗЧС профили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5715000" y="3154680"/>
            <a:ext cx="5760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Өзгөчө кырдаалдарды башкаруу бөлүмдөрү жана жарандык коргонуу органдарында талап кылынат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4937760" y="4251960"/>
            <a:ext cx="594360" cy="594360"/>
          </a:xfrm>
          <a:prstGeom prst="ellipse">
            <a:avLst/>
          </a:prstGeom>
          <a:solidFill>
            <a:srgbClr val="E9EDF5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491" y="4385691"/>
            <a:ext cx="326898" cy="32689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715000" y="4206240"/>
            <a:ext cx="5760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ООС жана РИПР профили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5715000" y="4572000"/>
            <a:ext cx="5760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Министрликтер, аймактык башкармалыктар, тоо-кен компанияларында жумушка орношот</a:t>
            </a:r>
            <a:endParaRPr lang="en-US" sz="1150" dirty="0"/>
          </a:p>
        </p:txBody>
      </p:sp>
      <p:sp>
        <p:nvSpPr>
          <p:cNvPr id="21" name="Text 15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Материалдык-техникалык база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86588" y="169164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131F38"/>
          </a:solidFill>
          <a:ln/>
        </p:spPr>
      </p:sp>
      <p:sp>
        <p:nvSpPr>
          <p:cNvPr id="4" name="Shape 2"/>
          <p:cNvSpPr/>
          <p:nvPr/>
        </p:nvSpPr>
        <p:spPr>
          <a:xfrm>
            <a:off x="860908" y="1965960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13" y="2120265"/>
            <a:ext cx="377190" cy="3771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0908" y="283464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Кафедра бөлмөсү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60908" y="329184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жумушчу орун, 13 компьютер, 5 принтер, 2 сканер, проектор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335628" y="169164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131F38"/>
          </a:solidFill>
          <a:ln/>
        </p:spPr>
      </p:sp>
      <p:sp>
        <p:nvSpPr>
          <p:cNvPr id="9" name="Shape 6"/>
          <p:cNvSpPr/>
          <p:nvPr/>
        </p:nvSpPr>
        <p:spPr>
          <a:xfrm>
            <a:off x="4609948" y="1965960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253" y="2120265"/>
            <a:ext cx="377190" cy="37719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609948" y="283464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Атайын аудиториялар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4609948" y="329184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лаборатория жана кабинет: куткаруу тактикасы, электр коопсуздугу, экология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8084668" y="1691640"/>
            <a:ext cx="3520440" cy="2743200"/>
          </a:xfrm>
          <a:prstGeom prst="roundRect">
            <a:avLst>
              <a:gd name="adj" fmla="val 2667"/>
            </a:avLst>
          </a:prstGeom>
          <a:solidFill>
            <a:srgbClr val="131F38"/>
          </a:solidFill>
          <a:ln/>
        </p:spPr>
      </p:sp>
      <p:sp>
        <p:nvSpPr>
          <p:cNvPr id="14" name="Shape 10"/>
          <p:cNvSpPr/>
          <p:nvPr/>
        </p:nvSpPr>
        <p:spPr>
          <a:xfrm>
            <a:off x="8358988" y="1965960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3293" y="2120265"/>
            <a:ext cx="377190" cy="37719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8988" y="283464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Скальный полигон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8358988" y="329184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9ED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Бийиктиги 21 метр, 3 чыгуу маршруту — куткаруучулук көндүмдөрү үчүн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45720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«Техносфералык коопсуздук» кафедрасы  •  2025–2026-окуу жылы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1013</Words>
  <Application>Microsoft Office PowerPoint</Application>
  <PresentationFormat>Широкоэкранный</PresentationFormat>
  <Paragraphs>137</Paragraphs>
  <Slides>20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Тармактык кенеш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Техносфералык коопсуздук кафедрасынын жылдык отчёту</dc:title>
  <dc:subject>PptxGenJS Presentation</dc:subject>
  <dc:creator>ТК кафедрасы</dc:creator>
  <cp:lastModifiedBy>Учетная запись Майкрософт</cp:lastModifiedBy>
  <cp:revision>18</cp:revision>
  <dcterms:created xsi:type="dcterms:W3CDTF">2026-06-21T15:25:10Z</dcterms:created>
  <dcterms:modified xsi:type="dcterms:W3CDTF">2026-07-01T05:24:19Z</dcterms:modified>
</cp:coreProperties>
</file>