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9" r:id="rId1"/>
  </p:sldMasterIdLst>
  <p:notesMasterIdLst>
    <p:notesMasterId r:id="rId25"/>
  </p:notesMasterIdLst>
  <p:sldIdLst>
    <p:sldId id="256" r:id="rId2"/>
    <p:sldId id="257" r:id="rId3"/>
    <p:sldId id="258" r:id="rId4"/>
    <p:sldId id="267" r:id="rId5"/>
    <p:sldId id="266" r:id="rId6"/>
    <p:sldId id="265" r:id="rId7"/>
    <p:sldId id="264" r:id="rId8"/>
    <p:sldId id="263" r:id="rId9"/>
    <p:sldId id="262" r:id="rId10"/>
    <p:sldId id="275" r:id="rId11"/>
    <p:sldId id="261" r:id="rId12"/>
    <p:sldId id="260" r:id="rId13"/>
    <p:sldId id="259" r:id="rId14"/>
    <p:sldId id="276" r:id="rId15"/>
    <p:sldId id="277" r:id="rId16"/>
    <p:sldId id="269" r:id="rId17"/>
    <p:sldId id="278" r:id="rId18"/>
    <p:sldId id="270" r:id="rId19"/>
    <p:sldId id="271" r:id="rId20"/>
    <p:sldId id="272" r:id="rId21"/>
    <p:sldId id="273" r:id="rId22"/>
    <p:sldId id="274"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8" autoAdjust="0"/>
  </p:normalViewPr>
  <p:slideViewPr>
    <p:cSldViewPr snapToGrid="0">
      <p:cViewPr varScale="1">
        <p:scale>
          <a:sx n="110" d="100"/>
          <a:sy n="110" d="100"/>
        </p:scale>
        <p:origin x="59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Лист1!$A$2:$A$6</c:f>
              <c:strCache>
                <c:ptCount val="5"/>
                <c:pt idx="0">
                  <c:v>ОКББ-54</c:v>
                </c:pt>
                <c:pt idx="1">
                  <c:v>Бакалавр</c:v>
                </c:pt>
                <c:pt idx="2">
                  <c:v>Адис</c:v>
                </c:pt>
                <c:pt idx="3">
                  <c:v>Магистр</c:v>
                </c:pt>
                <c:pt idx="4">
                  <c:v>PhD</c:v>
                </c:pt>
              </c:strCache>
            </c:strRef>
          </c:cat>
          <c:val>
            <c:numRef>
              <c:f>Лист1!$B$2:$B$6</c:f>
              <c:numCache>
                <c:formatCode>General</c:formatCode>
                <c:ptCount val="5"/>
                <c:pt idx="0">
                  <c:v>54</c:v>
                </c:pt>
                <c:pt idx="1">
                  <c:v>72</c:v>
                </c:pt>
                <c:pt idx="2">
                  <c:v>10</c:v>
                </c:pt>
                <c:pt idx="3">
                  <c:v>54</c:v>
                </c:pt>
                <c:pt idx="4">
                  <c:v>17</c:v>
                </c:pt>
              </c:numCache>
            </c:numRef>
          </c:val>
          <c:extLst xmlns:c16r2="http://schemas.microsoft.com/office/drawing/2015/06/chart">
            <c:ext xmlns:c16="http://schemas.microsoft.com/office/drawing/2014/chart" uri="{C3380CC4-5D6E-409C-BE32-E72D297353CC}">
              <c16:uniqueId val="{00000000-A001-4D20-BF33-579D6F69AE6D}"/>
            </c:ext>
          </c:extLst>
        </c:ser>
        <c:dLbls>
          <c:showLegendKey val="0"/>
          <c:showVal val="0"/>
          <c:showCatName val="0"/>
          <c:showSerName val="0"/>
          <c:showPercent val="0"/>
          <c:showBubbleSize val="0"/>
        </c:dLbls>
        <c:gapWidth val="164"/>
        <c:overlap val="-22"/>
        <c:axId val="228674952"/>
        <c:axId val="195613104"/>
      </c:barChart>
      <c:catAx>
        <c:axId val="2286749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5613104"/>
        <c:crosses val="autoZero"/>
        <c:auto val="1"/>
        <c:lblAlgn val="ctr"/>
        <c:lblOffset val="100"/>
        <c:noMultiLvlLbl val="0"/>
      </c:catAx>
      <c:valAx>
        <c:axId val="195613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8674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Лист1!$A$2:$A$5</c:f>
              <c:strCache>
                <c:ptCount val="4"/>
                <c:pt idx="0">
                  <c:v>PhD</c:v>
                </c:pt>
                <c:pt idx="1">
                  <c:v>магистердик</c:v>
                </c:pt>
                <c:pt idx="2">
                  <c:v>бакалавр</c:v>
                </c:pt>
                <c:pt idx="3">
                  <c:v>адистик</c:v>
                </c:pt>
              </c:strCache>
            </c:strRef>
          </c:cat>
          <c:val>
            <c:numRef>
              <c:f>Лист1!$B$2:$B$5</c:f>
              <c:numCache>
                <c:formatCode>General</c:formatCode>
                <c:ptCount val="4"/>
                <c:pt idx="0">
                  <c:v>5</c:v>
                </c:pt>
                <c:pt idx="1">
                  <c:v>1</c:v>
                </c:pt>
                <c:pt idx="2">
                  <c:v>2</c:v>
                </c:pt>
                <c:pt idx="3">
                  <c:v>2</c:v>
                </c:pt>
              </c:numCache>
            </c:numRef>
          </c:val>
          <c:extLst xmlns:c16r2="http://schemas.microsoft.com/office/drawing/2015/06/chart">
            <c:ext xmlns:c16="http://schemas.microsoft.com/office/drawing/2014/chart" uri="{C3380CC4-5D6E-409C-BE32-E72D297353CC}">
              <c16:uniqueId val="{00000000-1FE3-4061-9F1D-295015EBA13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Лист1!$A$2:$A$3</c:f>
              <c:strCache>
                <c:ptCount val="2"/>
                <c:pt idx="0">
                  <c:v>Жалпысынан</c:v>
                </c:pt>
                <c:pt idx="1">
                  <c:v>босого баллдан жогору жыйынтык көрсөттү</c:v>
                </c:pt>
              </c:strCache>
            </c:strRef>
          </c:cat>
          <c:val>
            <c:numRef>
              <c:f>Лист1!$B$2:$B$3</c:f>
              <c:numCache>
                <c:formatCode>General</c:formatCode>
                <c:ptCount val="2"/>
                <c:pt idx="0">
                  <c:v>563</c:v>
                </c:pt>
                <c:pt idx="1">
                  <c:v>195</c:v>
                </c:pt>
              </c:numCache>
            </c:numRef>
          </c:val>
          <c:extLst xmlns:c16r2="http://schemas.microsoft.com/office/drawing/2015/06/chart">
            <c:ext xmlns:c16="http://schemas.microsoft.com/office/drawing/2014/chart" uri="{C3380CC4-5D6E-409C-BE32-E72D297353CC}">
              <c16:uniqueId val="{00000000-DC97-4FB4-9EA1-84D189CFA07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Лист1!$A$2:$A$4</c:f>
              <c:strCache>
                <c:ptCount val="3"/>
                <c:pt idx="0">
                  <c:v>23.11.2024 - 16.12.2024-жж</c:v>
                </c:pt>
                <c:pt idx="1">
                  <c:v>17.02.2025-17.03.25-жж.</c:v>
                </c:pt>
                <c:pt idx="2">
                  <c:v>21.01.2025 - 21.02.2025-жж. </c:v>
                </c:pt>
              </c:strCache>
            </c:strRef>
          </c:cat>
          <c:val>
            <c:numRef>
              <c:f>Лист1!$B$2:$B$4</c:f>
              <c:numCache>
                <c:formatCode>General</c:formatCode>
                <c:ptCount val="3"/>
                <c:pt idx="0">
                  <c:v>98</c:v>
                </c:pt>
                <c:pt idx="1">
                  <c:v>53</c:v>
                </c:pt>
                <c:pt idx="2">
                  <c:v>47</c:v>
                </c:pt>
              </c:numCache>
            </c:numRef>
          </c:val>
          <c:extLst xmlns:c16r2="http://schemas.microsoft.com/office/drawing/2015/06/chart">
            <c:ext xmlns:c16="http://schemas.microsoft.com/office/drawing/2014/chart" uri="{C3380CC4-5D6E-409C-BE32-E72D297353CC}">
              <c16:uniqueId val="{00000000-0108-4A62-B23F-8CDF0B1D4BBF}"/>
            </c:ext>
          </c:extLst>
        </c:ser>
        <c:dLbls>
          <c:dLblPos val="ctr"/>
          <c:showLegendKey val="0"/>
          <c:showVal val="1"/>
          <c:showCatName val="0"/>
          <c:showSerName val="0"/>
          <c:showPercent val="0"/>
          <c:showBubbleSize val="0"/>
        </c:dLbls>
        <c:gapWidth val="79"/>
        <c:overlap val="100"/>
        <c:axId val="260912640"/>
        <c:axId val="260913424"/>
      </c:barChart>
      <c:catAx>
        <c:axId val="26091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Berlin Sans FB Demi" panose="020E0802020502020306" pitchFamily="34" charset="0"/>
                <a:ea typeface="+mn-ea"/>
                <a:cs typeface="+mn-cs"/>
              </a:defRPr>
            </a:pPr>
            <a:endParaRPr lang="ru-RU"/>
          </a:p>
        </c:txPr>
        <c:crossAx val="260913424"/>
        <c:crosses val="autoZero"/>
        <c:auto val="1"/>
        <c:lblAlgn val="ctr"/>
        <c:lblOffset val="100"/>
        <c:noMultiLvlLbl val="0"/>
      </c:catAx>
      <c:valAx>
        <c:axId val="260913424"/>
        <c:scaling>
          <c:orientation val="minMax"/>
        </c:scaling>
        <c:delete val="1"/>
        <c:axPos val="b"/>
        <c:numFmt formatCode="General" sourceLinked="1"/>
        <c:majorTickMark val="none"/>
        <c:minorTickMark val="none"/>
        <c:tickLblPos val="nextTo"/>
        <c:crossAx val="260912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8617-0B4F-46F6-BD2B-A02556B88EBE}" type="datetimeFigureOut">
              <a:rPr lang="ru-RU" smtClean="0"/>
              <a:t>10.02.2026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98E73-14EA-4C71-ADD2-62A6B1F66E6B}" type="slidenum">
              <a:rPr lang="ru-RU" smtClean="0"/>
              <a:t>‹#›</a:t>
            </a:fld>
            <a:endParaRPr lang="ru-RU"/>
          </a:p>
        </p:txBody>
      </p:sp>
    </p:spTree>
    <p:extLst>
      <p:ext uri="{BB962C8B-B14F-4D97-AF65-F5344CB8AC3E}">
        <p14:creationId xmlns:p14="http://schemas.microsoft.com/office/powerpoint/2010/main" val="205730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DC98E73-14EA-4C71-ADD2-62A6B1F66E6B}" type="slidenum">
              <a:rPr lang="ru-RU" smtClean="0"/>
              <a:t>2</a:t>
            </a:fld>
            <a:endParaRPr lang="ru-RU"/>
          </a:p>
        </p:txBody>
      </p:sp>
    </p:spTree>
    <p:extLst>
      <p:ext uri="{BB962C8B-B14F-4D97-AF65-F5344CB8AC3E}">
        <p14:creationId xmlns:p14="http://schemas.microsoft.com/office/powerpoint/2010/main" val="242405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4E95F8E-6BCC-431E-ADF7-F434880DD53A}" type="datetimeFigureOut">
              <a:rPr lang="ru-RU" smtClean="0"/>
              <a:t>10.02.2026</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9FE929-058F-46C0-BB84-5A2C2576198B}"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80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E95F8E-6BCC-431E-ADF7-F434880DD53A}" type="datetimeFigureOut">
              <a:rPr lang="ru-RU" smtClean="0"/>
              <a:t>10.02.2026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152599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E95F8E-6BCC-431E-ADF7-F434880DD53A}" type="datetimeFigureOut">
              <a:rPr lang="ru-RU" smtClean="0"/>
              <a:t>10.02.2026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8626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E95F8E-6BCC-431E-ADF7-F434880DD53A}" type="datetimeFigureOut">
              <a:rPr lang="ru-RU" smtClean="0"/>
              <a:t>10.02.2026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403381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E95F8E-6BCC-431E-ADF7-F434880DD53A}" type="datetimeFigureOut">
              <a:rPr lang="ru-RU" smtClean="0"/>
              <a:t>10.02.2026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9FE929-058F-46C0-BB84-5A2C2576198B}"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87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4E95F8E-6BCC-431E-ADF7-F434880DD53A}" type="datetimeFigureOut">
              <a:rPr lang="ru-RU" smtClean="0"/>
              <a:t>10.02.2026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11454364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4E95F8E-6BCC-431E-ADF7-F434880DD53A}" type="datetimeFigureOut">
              <a:rPr lang="ru-RU" smtClean="0"/>
              <a:t>10.02.2026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5735798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4E95F8E-6BCC-431E-ADF7-F434880DD53A}" type="datetimeFigureOut">
              <a:rPr lang="ru-RU" smtClean="0"/>
              <a:t>10.02.2026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248075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95F8E-6BCC-431E-ADF7-F434880DD53A}" type="datetimeFigureOut">
              <a:rPr lang="ru-RU" smtClean="0"/>
              <a:t>10.02.2026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169890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4E95F8E-6BCC-431E-ADF7-F434880DD53A}" type="datetimeFigureOut">
              <a:rPr lang="ru-RU" smtClean="0"/>
              <a:t>10.02.2026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14145599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4E95F8E-6BCC-431E-ADF7-F434880DD53A}" type="datetimeFigureOut">
              <a:rPr lang="ru-RU" smtClean="0"/>
              <a:t>10.02.2026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9FE929-058F-46C0-BB84-5A2C2576198B}" type="slidenum">
              <a:rPr lang="ru-RU" smtClean="0"/>
              <a:t>‹#›</a:t>
            </a:fld>
            <a:endParaRPr lang="ru-RU"/>
          </a:p>
        </p:txBody>
      </p:sp>
    </p:spTree>
    <p:extLst>
      <p:ext uri="{BB962C8B-B14F-4D97-AF65-F5344CB8AC3E}">
        <p14:creationId xmlns:p14="http://schemas.microsoft.com/office/powerpoint/2010/main" val="287402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4E95F8E-6BCC-431E-ADF7-F434880DD53A}" type="datetimeFigureOut">
              <a:rPr lang="ru-RU" smtClean="0"/>
              <a:t>10.02.2026</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9FE929-058F-46C0-BB84-5A2C2576198B}" type="slidenum">
              <a:rPr lang="ru-RU" smtClean="0"/>
              <a:t>‹#›</a:t>
            </a:fld>
            <a:endParaRPr lang="ru-RU"/>
          </a:p>
        </p:txBody>
      </p:sp>
    </p:spTree>
    <p:extLst>
      <p:ext uri="{BB962C8B-B14F-4D97-AF65-F5344CB8AC3E}">
        <p14:creationId xmlns:p14="http://schemas.microsoft.com/office/powerpoint/2010/main" val="37559292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6569C89-183A-84EB-A4EA-BA4AAEBD3486}"/>
              </a:ext>
            </a:extLst>
          </p:cNvPr>
          <p:cNvSpPr txBox="1"/>
          <p:nvPr/>
        </p:nvSpPr>
        <p:spPr>
          <a:xfrm>
            <a:off x="1164210" y="2439721"/>
            <a:ext cx="9485477" cy="941796"/>
          </a:xfrm>
          <a:prstGeom prst="rect">
            <a:avLst/>
          </a:prstGeom>
          <a:noFill/>
        </p:spPr>
        <p:txBody>
          <a:bodyPr wrap="square">
            <a:spAutoFit/>
          </a:bodyPr>
          <a:lstStyle/>
          <a:p>
            <a:pPr indent="270510" algn="ctr">
              <a:lnSpc>
                <a:spcPct val="115000"/>
              </a:lnSpc>
              <a:spcAft>
                <a:spcPts val="1000"/>
              </a:spcAft>
              <a:buNone/>
            </a:pPr>
            <a:r>
              <a:rPr lang="ky-KG" sz="2400" b="1" dirty="0">
                <a:solidFill>
                  <a:schemeClr val="bg1"/>
                </a:solidFill>
                <a:effectLst/>
                <a:latin typeface="Montserrat ExtraBold" panose="00000900000000000000" pitchFamily="2" charset="-52"/>
                <a:ea typeface="Times New Roman" panose="02020603050405020304" pitchFamily="18" charset="0"/>
                <a:cs typeface="Times New Roman" panose="02020603050405020304" pitchFamily="18" charset="0"/>
              </a:rPr>
              <a:t>«И. РАЗЗАКОВ АТЫНДАГЫ </a:t>
            </a:r>
            <a:r>
              <a:rPr lang="ky-KG" sz="2400" b="1" dirty="0" smtClean="0">
                <a:solidFill>
                  <a:schemeClr val="bg1"/>
                </a:solidFill>
                <a:effectLst/>
                <a:latin typeface="Montserrat ExtraBold" panose="00000900000000000000" pitchFamily="2" charset="-52"/>
                <a:ea typeface="Times New Roman" panose="02020603050405020304" pitchFamily="18" charset="0"/>
                <a:cs typeface="Times New Roman" panose="02020603050405020304" pitchFamily="18" charset="0"/>
              </a:rPr>
              <a:t>КМТУда БИЛИМДИН САПАТЫНЫН </a:t>
            </a:r>
            <a:r>
              <a:rPr lang="ky-KG" sz="2400" b="1" dirty="0">
                <a:solidFill>
                  <a:schemeClr val="bg1"/>
                </a:solidFill>
                <a:effectLst/>
                <a:latin typeface="Montserrat ExtraBold" panose="00000900000000000000" pitchFamily="2" charset="-52"/>
                <a:ea typeface="Times New Roman" panose="02020603050405020304" pitchFamily="18" charset="0"/>
                <a:cs typeface="Times New Roman" panose="02020603050405020304" pitchFamily="18" charset="0"/>
              </a:rPr>
              <a:t>МЕТОДДОРУН КАМСЫЗДООНУ ИШКЕ </a:t>
            </a:r>
            <a:r>
              <a:rPr lang="ky-KG" sz="2400" b="1" dirty="0" smtClean="0">
                <a:solidFill>
                  <a:schemeClr val="bg1"/>
                </a:solidFill>
                <a:effectLst/>
                <a:latin typeface="Montserrat ExtraBold" panose="00000900000000000000" pitchFamily="2" charset="-52"/>
                <a:ea typeface="Times New Roman" panose="02020603050405020304" pitchFamily="18" charset="0"/>
                <a:cs typeface="Times New Roman" panose="02020603050405020304" pitchFamily="18" charset="0"/>
              </a:rPr>
              <a:t>АШЫРУУ ТУУРАЛУУ»</a:t>
            </a:r>
            <a:endParaRPr lang="ru-RU" sz="2000" dirty="0">
              <a:solidFill>
                <a:schemeClr val="bg1"/>
              </a:solidFill>
              <a:effectLst/>
              <a:latin typeface="Montserrat ExtraBold" panose="00000900000000000000" pitchFamily="2" charset="-52"/>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F62E6EC-375A-4EE2-292F-EF19C748D4D8}"/>
              </a:ext>
            </a:extLst>
          </p:cNvPr>
          <p:cNvSpPr txBox="1"/>
          <p:nvPr/>
        </p:nvSpPr>
        <p:spPr>
          <a:xfrm>
            <a:off x="2707851" y="6000194"/>
            <a:ext cx="6094428" cy="410882"/>
          </a:xfrm>
          <a:prstGeom prst="rect">
            <a:avLst/>
          </a:prstGeom>
          <a:noFill/>
        </p:spPr>
        <p:txBody>
          <a:bodyPr wrap="square">
            <a:spAutoFit/>
          </a:bodyPr>
          <a:lstStyle/>
          <a:p>
            <a:pPr algn="ctr">
              <a:lnSpc>
                <a:spcPct val="115000"/>
              </a:lnSpc>
              <a:spcAft>
                <a:spcPts val="1000"/>
              </a:spcAft>
              <a:buNone/>
            </a:pPr>
            <a:r>
              <a:rPr lang="ky-KG"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Бишкек ш.  18.06.2025 - ж. </a:t>
            </a:r>
            <a:r>
              <a:rPr lang="ky-KG" sz="1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А.З.Эсенкулова</a:t>
            </a:r>
            <a:endParaRPr lang="ru-RU"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Рисунок 10" descr="Изображение выглядит как Графика, искусство, круг, символ&#10;&#10;Содержимое, созданное искусственным интеллектом, может быть неверным.">
            <a:extLst>
              <a:ext uri="{FF2B5EF4-FFF2-40B4-BE49-F238E27FC236}">
                <a16:creationId xmlns="" xmlns:a16="http://schemas.microsoft.com/office/drawing/2014/main" id="{A0541541-492E-E963-8219-B4DF49E0EBFC}"/>
              </a:ext>
            </a:extLst>
          </p:cNvPr>
          <p:cNvPicPr>
            <a:picLocks noChangeAspect="1"/>
          </p:cNvPicPr>
          <p:nvPr/>
        </p:nvPicPr>
        <p:blipFill>
          <a:blip r:embed="rId2" cstate="print">
            <a:extLst>
              <a:ext uri="{28A0092B-C50C-407E-A947-70E740481C1C}">
                <a14:useLocalDpi xmlns:a14="http://schemas.microsoft.com/office/drawing/2010/main" val="0"/>
              </a:ext>
            </a:extLst>
          </a:blip>
          <a:srcRect l="22715" t="30933" r="22966" b="30666"/>
          <a:stretch>
            <a:fillRect/>
          </a:stretch>
        </p:blipFill>
        <p:spPr>
          <a:xfrm>
            <a:off x="820132" y="490194"/>
            <a:ext cx="688156" cy="688156"/>
          </a:xfrm>
          <a:prstGeom prst="rect">
            <a:avLst/>
          </a:prstGeom>
        </p:spPr>
      </p:pic>
      <p:sp>
        <p:nvSpPr>
          <p:cNvPr id="13" name="TextBox 12">
            <a:extLst>
              <a:ext uri="{FF2B5EF4-FFF2-40B4-BE49-F238E27FC236}">
                <a16:creationId xmlns="" xmlns:a16="http://schemas.microsoft.com/office/drawing/2014/main" id="{D0A8C741-5C08-09AD-F622-122FE47F17CF}"/>
              </a:ext>
            </a:extLst>
          </p:cNvPr>
          <p:cNvSpPr txBox="1"/>
          <p:nvPr/>
        </p:nvSpPr>
        <p:spPr>
          <a:xfrm>
            <a:off x="1677675" y="603439"/>
            <a:ext cx="7004116" cy="461665"/>
          </a:xfrm>
          <a:prstGeom prst="rect">
            <a:avLst/>
          </a:prstGeom>
          <a:noFill/>
        </p:spPr>
        <p:txBody>
          <a:bodyPr wrap="square">
            <a:spAutoFit/>
          </a:bodyPr>
          <a:lstStyle/>
          <a:p>
            <a:r>
              <a:rPr lang="ru-RU" sz="1200" dirty="0">
                <a:solidFill>
                  <a:schemeClr val="bg1"/>
                </a:solidFill>
                <a:latin typeface="Montserrat ExtraBold" panose="00000900000000000000" pitchFamily="2" charset="-52"/>
              </a:rPr>
              <a:t>И.РАЗЗАКОВ АТЫНДАГЫ КЫРГЫЗ </a:t>
            </a:r>
          </a:p>
          <a:p>
            <a:r>
              <a:rPr lang="ru-RU" sz="1200" dirty="0">
                <a:solidFill>
                  <a:schemeClr val="bg1"/>
                </a:solidFill>
                <a:latin typeface="Montserrat ExtraBold" panose="00000900000000000000" pitchFamily="2" charset="-52"/>
              </a:rPr>
              <a:t>МАМЛЕКЕТТИК ТЕХНИКАЛЫК УНИВЕРСИТЕТИ</a:t>
            </a:r>
          </a:p>
        </p:txBody>
      </p:sp>
      <p:pic>
        <p:nvPicPr>
          <p:cNvPr id="6" name="Рисунок 5">
            <a:extLst>
              <a:ext uri="{FF2B5EF4-FFF2-40B4-BE49-F238E27FC236}">
                <a16:creationId xmlns="" xmlns:a16="http://schemas.microsoft.com/office/drawing/2014/main" id="{B8D9AF6F-51ED-4332-A17B-3D7DF0F6D300}"/>
              </a:ext>
            </a:extLst>
          </p:cNvPr>
          <p:cNvPicPr>
            <a:picLocks noChangeAspect="1"/>
          </p:cNvPicPr>
          <p:nvPr/>
        </p:nvPicPr>
        <p:blipFill>
          <a:blip r:embed="rId3"/>
          <a:stretch>
            <a:fillRect/>
          </a:stretch>
        </p:blipFill>
        <p:spPr>
          <a:xfrm>
            <a:off x="11214340" y="391022"/>
            <a:ext cx="636877" cy="576122"/>
          </a:xfrm>
          <a:prstGeom prst="ellipse">
            <a:avLst/>
          </a:prstGeom>
          <a:solidFill>
            <a:srgbClr val="FFC000"/>
          </a:solidFill>
          <a:ln w="28575">
            <a:solidFill>
              <a:srgbClr val="FFCC00"/>
            </a:solidFill>
          </a:ln>
          <a:effectLst>
            <a:glow rad="63500">
              <a:schemeClr val="accent2">
                <a:satMod val="175000"/>
                <a:alpha val="40000"/>
              </a:schemeClr>
            </a:glow>
          </a:effectLst>
        </p:spPr>
      </p:pic>
    </p:spTree>
    <p:extLst>
      <p:ext uri="{BB962C8B-B14F-4D97-AF65-F5344CB8AC3E}">
        <p14:creationId xmlns:p14="http://schemas.microsoft.com/office/powerpoint/2010/main" val="321832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971550" y="1161934"/>
            <a:ext cx="2552700" cy="1552690"/>
          </a:xfrm>
          <a:prstGeom prst="rect">
            <a:avLst/>
          </a:prstGeom>
        </p:spPr>
      </p:pic>
      <p:pic>
        <p:nvPicPr>
          <p:cNvPr id="8" name="Рисунок 7"/>
          <p:cNvPicPr>
            <a:picLocks noChangeAspect="1"/>
          </p:cNvPicPr>
          <p:nvPr/>
        </p:nvPicPr>
        <p:blipFill>
          <a:blip r:embed="rId3"/>
          <a:stretch>
            <a:fillRect/>
          </a:stretch>
        </p:blipFill>
        <p:spPr>
          <a:xfrm>
            <a:off x="4483905" y="1161934"/>
            <a:ext cx="2604724" cy="1552690"/>
          </a:xfrm>
          <a:prstGeom prst="rect">
            <a:avLst/>
          </a:prstGeom>
        </p:spPr>
      </p:pic>
      <p:pic>
        <p:nvPicPr>
          <p:cNvPr id="9" name="Рисунок 8"/>
          <p:cNvPicPr>
            <a:picLocks noChangeAspect="1"/>
          </p:cNvPicPr>
          <p:nvPr/>
        </p:nvPicPr>
        <p:blipFill>
          <a:blip r:embed="rId4"/>
          <a:stretch>
            <a:fillRect/>
          </a:stretch>
        </p:blipFill>
        <p:spPr>
          <a:xfrm>
            <a:off x="7698660" y="1161934"/>
            <a:ext cx="2702011" cy="1552690"/>
          </a:xfrm>
          <a:prstGeom prst="rect">
            <a:avLst/>
          </a:prstGeom>
        </p:spPr>
      </p:pic>
      <p:pic>
        <p:nvPicPr>
          <p:cNvPr id="10" name="Рисунок 9"/>
          <p:cNvPicPr>
            <a:picLocks noChangeAspect="1"/>
          </p:cNvPicPr>
          <p:nvPr/>
        </p:nvPicPr>
        <p:blipFill>
          <a:blip r:embed="rId5"/>
          <a:stretch>
            <a:fillRect/>
          </a:stretch>
        </p:blipFill>
        <p:spPr>
          <a:xfrm>
            <a:off x="522780" y="2920725"/>
            <a:ext cx="2478484" cy="1425471"/>
          </a:xfrm>
          <a:prstGeom prst="rect">
            <a:avLst/>
          </a:prstGeom>
        </p:spPr>
      </p:pic>
      <p:pic>
        <p:nvPicPr>
          <p:cNvPr id="11" name="Объект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1096" y="2985036"/>
            <a:ext cx="2604724" cy="1440950"/>
          </a:xfrm>
          <a:prstGeom prst="rect">
            <a:avLst/>
          </a:prstGeom>
        </p:spPr>
      </p:pic>
      <p:pic>
        <p:nvPicPr>
          <p:cNvPr id="12" name="Рисунок 11"/>
          <p:cNvPicPr>
            <a:picLocks noChangeAspect="1"/>
          </p:cNvPicPr>
          <p:nvPr/>
        </p:nvPicPr>
        <p:blipFill>
          <a:blip r:embed="rId7"/>
          <a:stretch>
            <a:fillRect/>
          </a:stretch>
        </p:blipFill>
        <p:spPr>
          <a:xfrm>
            <a:off x="6126176" y="2985036"/>
            <a:ext cx="2702011" cy="1458119"/>
          </a:xfrm>
          <a:prstGeom prst="rect">
            <a:avLst/>
          </a:prstGeom>
        </p:spPr>
      </p:pic>
      <p:pic>
        <p:nvPicPr>
          <p:cNvPr id="13" name="Рисунок 12"/>
          <p:cNvPicPr>
            <a:picLocks noChangeAspect="1"/>
          </p:cNvPicPr>
          <p:nvPr/>
        </p:nvPicPr>
        <p:blipFill>
          <a:blip r:embed="rId8"/>
          <a:stretch>
            <a:fillRect/>
          </a:stretch>
        </p:blipFill>
        <p:spPr>
          <a:xfrm>
            <a:off x="1480662" y="4591024"/>
            <a:ext cx="2478484" cy="1557100"/>
          </a:xfrm>
          <a:prstGeom prst="rect">
            <a:avLst/>
          </a:prstGeom>
        </p:spPr>
      </p:pic>
      <p:pic>
        <p:nvPicPr>
          <p:cNvPr id="14" name="Рисунок 13"/>
          <p:cNvPicPr>
            <a:picLocks noChangeAspect="1"/>
          </p:cNvPicPr>
          <p:nvPr/>
        </p:nvPicPr>
        <p:blipFill>
          <a:blip r:embed="rId9"/>
          <a:stretch>
            <a:fillRect/>
          </a:stretch>
        </p:blipFill>
        <p:spPr>
          <a:xfrm>
            <a:off x="4550580" y="4618498"/>
            <a:ext cx="2690480" cy="1595165"/>
          </a:xfrm>
          <a:prstGeom prst="rect">
            <a:avLst/>
          </a:prstGeom>
        </p:spPr>
      </p:pic>
      <p:pic>
        <p:nvPicPr>
          <p:cNvPr id="15" name="Рисунок 14"/>
          <p:cNvPicPr>
            <a:picLocks noChangeAspect="1"/>
          </p:cNvPicPr>
          <p:nvPr/>
        </p:nvPicPr>
        <p:blipFill>
          <a:blip r:embed="rId10"/>
          <a:stretch>
            <a:fillRect/>
          </a:stretch>
        </p:blipFill>
        <p:spPr>
          <a:xfrm>
            <a:off x="8942958" y="2985036"/>
            <a:ext cx="2915425" cy="1491374"/>
          </a:xfrm>
          <a:prstGeom prst="rect">
            <a:avLst/>
          </a:prstGeom>
        </p:spPr>
      </p:pic>
      <p:pic>
        <p:nvPicPr>
          <p:cNvPr id="16" name="Рисунок 15"/>
          <p:cNvPicPr>
            <a:picLocks noChangeAspect="1"/>
          </p:cNvPicPr>
          <p:nvPr/>
        </p:nvPicPr>
        <p:blipFill>
          <a:blip r:embed="rId11"/>
          <a:stretch>
            <a:fillRect/>
          </a:stretch>
        </p:blipFill>
        <p:spPr>
          <a:xfrm>
            <a:off x="7832494" y="4695835"/>
            <a:ext cx="2936074" cy="1521190"/>
          </a:xfrm>
          <a:prstGeom prst="rect">
            <a:avLst/>
          </a:prstGeom>
        </p:spPr>
      </p:pic>
    </p:spTree>
    <p:extLst>
      <p:ext uri="{BB962C8B-B14F-4D97-AF65-F5344CB8AC3E}">
        <p14:creationId xmlns:p14="http://schemas.microsoft.com/office/powerpoint/2010/main" val="303207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D56A594-EC39-1CB3-609D-EBF763176123}"/>
              </a:ext>
            </a:extLst>
          </p:cNvPr>
          <p:cNvSpPr txBox="1"/>
          <p:nvPr/>
        </p:nvSpPr>
        <p:spPr>
          <a:xfrm>
            <a:off x="1191837" y="403167"/>
            <a:ext cx="10587643" cy="1384995"/>
          </a:xfrm>
          <a:prstGeom prst="rect">
            <a:avLst/>
          </a:prstGeom>
          <a:noFill/>
        </p:spPr>
        <p:txBody>
          <a:bodyPr wrap="square">
            <a:spAutoFit/>
          </a:bodyPr>
          <a:lstStyle/>
          <a:p>
            <a:pPr marL="45720" indent="0">
              <a:buNone/>
            </a:pPr>
            <a:r>
              <a:rPr lang="ru-RU" sz="4200" b="1" dirty="0">
                <a:solidFill>
                  <a:schemeClr val="accent1"/>
                </a:solidFill>
              </a:rPr>
              <a:t>КМТУнун билим берүүнүн сапатын камсыз кылуунун ички системасы (ББСКК</a:t>
            </a:r>
            <a:r>
              <a:rPr lang="ru-RU" sz="4200" b="1" dirty="0" smtClean="0">
                <a:solidFill>
                  <a:schemeClr val="accent1"/>
                </a:solidFill>
              </a:rPr>
              <a:t>)</a:t>
            </a:r>
            <a:endParaRPr lang="ky-KG" sz="4200" b="1" dirty="0">
              <a:solidFill>
                <a:schemeClr val="accent1"/>
              </a:solidFill>
            </a:endParaRPr>
          </a:p>
        </p:txBody>
      </p:sp>
      <p:sp>
        <p:nvSpPr>
          <p:cNvPr id="5" name="Объект 2">
            <a:extLst>
              <a:ext uri="{FF2B5EF4-FFF2-40B4-BE49-F238E27FC236}">
                <a16:creationId xmlns="" xmlns:a16="http://schemas.microsoft.com/office/drawing/2014/main" id="{95CBE006-C495-D2D2-1F84-8F557FC1C1C0}"/>
              </a:ext>
            </a:extLst>
          </p:cNvPr>
          <p:cNvSpPr>
            <a:spLocks noGrp="1"/>
          </p:cNvSpPr>
          <p:nvPr>
            <p:ph idx="1"/>
          </p:nvPr>
        </p:nvSpPr>
        <p:spPr>
          <a:xfrm>
            <a:off x="368531" y="1788162"/>
            <a:ext cx="11454938" cy="4666671"/>
          </a:xfrm>
        </p:spPr>
        <p:txBody>
          <a:bodyPr>
            <a:noAutofit/>
          </a:bodyPr>
          <a:lstStyle/>
          <a:p>
            <a:pPr marL="45720" indent="0">
              <a:spcBef>
                <a:spcPts val="600"/>
              </a:spcBef>
              <a:buNone/>
            </a:pPr>
            <a:r>
              <a:rPr lang="ky-KG" dirty="0"/>
              <a:t>Билим берүүнүн сапаты КМТУда сапатты камсыз кылуудагы өзүнүн ички системасын түзүү жолу менен жетишилет. Ал сапат боюнча колдонмо менен жөнгө салынат.</a:t>
            </a:r>
            <a:endParaRPr lang="ru-RU" dirty="0"/>
          </a:p>
          <a:p>
            <a:pPr>
              <a:spcBef>
                <a:spcPts val="600"/>
              </a:spcBef>
            </a:pPr>
            <a:r>
              <a:rPr lang="ky-KG" dirty="0"/>
              <a:t>Ар жыл сайын окуу түзүмдөрүнүн ишмердүүлүгүнүн бардык багыттары боюнча мониторинг жана баалоо жүргүзүлөт. Бул иштер</a:t>
            </a:r>
            <a:r>
              <a:rPr lang="ky-KG" b="1" dirty="0"/>
              <a:t> </a:t>
            </a:r>
            <a:r>
              <a:rPr lang="ky-KG" dirty="0"/>
              <a:t>«КМТУда сапатты камсыздоо системасынын ички аудитинин тартиби жөнүндө Жобого»</a:t>
            </a:r>
            <a:r>
              <a:rPr lang="ky-KG" b="1" dirty="0"/>
              <a:t> </a:t>
            </a:r>
            <a:r>
              <a:rPr lang="ky-KG" dirty="0"/>
              <a:t>ылайык уюштурулат.</a:t>
            </a:r>
            <a:endParaRPr lang="ru-RU" dirty="0"/>
          </a:p>
          <a:p>
            <a:pPr>
              <a:spcBef>
                <a:spcPts val="600"/>
              </a:spcBef>
            </a:pPr>
            <a:r>
              <a:rPr lang="ky-KG" dirty="0"/>
              <a:t>КМТУнун сайтында (www.kstu.kg) билим берүү сапатын камсыздоо жана билим берүү программаларын аккредитациялоого даярдык көрүү үчүн зарыл болгон бардык укук-ченемдик жана уюштуруучулук документтер жайгаштырылган, алар төмөндөгүлөр: Стратегиялык пландоолордун документтери жана саппатты камсыз кылуунун системасынын документтери.</a:t>
            </a:r>
            <a:endParaRPr lang="ru-RU" dirty="0"/>
          </a:p>
          <a:p>
            <a:pPr>
              <a:spcBef>
                <a:spcPts val="600"/>
              </a:spcBef>
            </a:pPr>
            <a:r>
              <a:rPr lang="ky-KG" dirty="0" smtClean="0"/>
              <a:t>КМТУнун </a:t>
            </a:r>
            <a:r>
              <a:rPr lang="ky-KG" dirty="0"/>
              <a:t>оптимизацияланышына байланыштуу сапатты камсыздоо системасынын процесстери жана аларды документтештирүүгө жооптуу кызматкерлери кайрадан аныкталып, тиешелүү өзгөртүүлөр киргизилди. </a:t>
            </a:r>
            <a:r>
              <a:rPr lang="ru-RU" dirty="0"/>
              <a:t>Сапат боюнча колдонмо жаңыртылып, процесстерди документтештирүү иштери кайра каралып чыкты.</a:t>
            </a:r>
          </a:p>
        </p:txBody>
      </p:sp>
    </p:spTree>
    <p:extLst>
      <p:ext uri="{BB962C8B-B14F-4D97-AF65-F5344CB8AC3E}">
        <p14:creationId xmlns:p14="http://schemas.microsoft.com/office/powerpoint/2010/main" val="159099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4F86110-60A7-7C42-4756-9D9050C6F3EC}"/>
              </a:ext>
            </a:extLst>
          </p:cNvPr>
          <p:cNvSpPr>
            <a:spLocks noGrp="1"/>
          </p:cNvSpPr>
          <p:nvPr>
            <p:ph idx="1"/>
          </p:nvPr>
        </p:nvSpPr>
        <p:spPr>
          <a:xfrm>
            <a:off x="358139" y="561108"/>
            <a:ext cx="11475721" cy="3029989"/>
          </a:xfrm>
        </p:spPr>
        <p:txBody>
          <a:bodyPr>
            <a:normAutofit fontScale="92500"/>
          </a:bodyPr>
          <a:lstStyle/>
          <a:p>
            <a:pPr marL="45720" indent="0">
              <a:buNone/>
            </a:pPr>
            <a:r>
              <a:rPr lang="ky-KG" sz="2400" dirty="0" smtClean="0"/>
              <a:t>Мониторингдин жана оптимизациялоонун </a:t>
            </a:r>
            <a:r>
              <a:rPr lang="ky-KG" sz="2400" dirty="0"/>
              <a:t>алкагында университеттин бардык кампустарында жана  филиалдарда ички аудиттер жүргүзүлүп, билим берүү программаларын аккредитациялоого даярдык көрүү максатында текшерүүлөр, талдоолор жана консультативдик, түзөтүүчү иш-чаралары көрүлүп, атайы сапарлар </a:t>
            </a:r>
            <a:r>
              <a:rPr lang="ky-KG" sz="2400" dirty="0" smtClean="0"/>
              <a:t>уюштурулду</a:t>
            </a:r>
            <a:endParaRPr lang="ky-KG" sz="2400" dirty="0"/>
          </a:p>
          <a:p>
            <a:pPr marL="45720" indent="0">
              <a:buNone/>
            </a:pPr>
            <a:r>
              <a:rPr lang="ru-RU" sz="2400" dirty="0"/>
              <a:t>2025-жылдын ичинде КМТУнун жана анын Кара-Балта, Кызыл-Кыя, Токмок шаарларындагы филиалдарында </a:t>
            </a:r>
            <a:r>
              <a:rPr lang="ru-RU" sz="2400" dirty="0" err="1"/>
              <a:t>өзү</a:t>
            </a:r>
            <a:r>
              <a:rPr lang="ky-KG" sz="2400" dirty="0"/>
              <a:t>н</a:t>
            </a:r>
            <a:r>
              <a:rPr lang="ru-RU" sz="2400" dirty="0"/>
              <a:t>-</a:t>
            </a:r>
            <a:r>
              <a:rPr lang="ru-RU" sz="2400" dirty="0" err="1"/>
              <a:t>өзү</a:t>
            </a:r>
            <a:r>
              <a:rPr lang="ru-RU" sz="2400" dirty="0"/>
              <a:t> баалоо иш-чарасынын алкагында кеңири мониторинг жүргүзүлдү. Бул мониторинг билим берүү процессин уюштуруунун сапатын жогорулатууга, коопсуз жана ыңгайлуу билим берүү чөйрөсүн камсыздоого </a:t>
            </a:r>
            <a:r>
              <a:rPr lang="ru-RU" sz="2400" dirty="0" smtClean="0"/>
              <a:t>багытталды</a:t>
            </a:r>
          </a:p>
          <a:p>
            <a:pPr marL="45720" indent="0">
              <a:buNone/>
            </a:pPr>
            <a:endParaRPr lang="ru-RU" sz="2000" dirty="0"/>
          </a:p>
          <a:p>
            <a:pPr marL="45720" indent="0">
              <a:buNone/>
            </a:pPr>
            <a:endParaRPr lang="ru-RU" sz="2000" dirty="0"/>
          </a:p>
          <a:p>
            <a:endParaRPr lang="ru-RU" sz="2000" dirty="0"/>
          </a:p>
        </p:txBody>
      </p:sp>
      <p:sp>
        <p:nvSpPr>
          <p:cNvPr id="7" name="TextBox 6">
            <a:extLst>
              <a:ext uri="{FF2B5EF4-FFF2-40B4-BE49-F238E27FC236}">
                <a16:creationId xmlns="" xmlns:a16="http://schemas.microsoft.com/office/drawing/2014/main" id="{2102C67A-1ADA-1CD6-EF5D-15FCFED8C6F0}"/>
              </a:ext>
            </a:extLst>
          </p:cNvPr>
          <p:cNvSpPr txBox="1"/>
          <p:nvPr/>
        </p:nvSpPr>
        <p:spPr>
          <a:xfrm>
            <a:off x="358139" y="3226279"/>
            <a:ext cx="10306223" cy="517065"/>
          </a:xfrm>
          <a:prstGeom prst="rect">
            <a:avLst/>
          </a:prstGeom>
          <a:noFill/>
        </p:spPr>
        <p:txBody>
          <a:bodyPr wrap="square">
            <a:spAutoFit/>
          </a:bodyPr>
          <a:lstStyle/>
          <a:p>
            <a:pPr>
              <a:lnSpc>
                <a:spcPct val="115000"/>
              </a:lnSpc>
              <a:buNone/>
            </a:pPr>
            <a:r>
              <a:rPr lang="ky-KG" sz="2400" dirty="0">
                <a:solidFill>
                  <a:schemeClr val="accent1"/>
                </a:solidFill>
                <a:effectLst/>
                <a:latin typeface="+mj-lt"/>
                <a:ea typeface="Times New Roman" panose="02020603050405020304" pitchFamily="18" charset="0"/>
                <a:cs typeface="Times New Roman" panose="02020603050405020304" pitchFamily="18" charset="0"/>
              </a:rPr>
              <a:t>Мониторингдин алкагында төмөнкү иш-чаралар камтылды:</a:t>
            </a:r>
            <a:endParaRPr lang="ru-RU" sz="2400" dirty="0">
              <a:solidFill>
                <a:schemeClr val="accent1"/>
              </a:solidFill>
              <a:effectLst/>
              <a:latin typeface="+mj-l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E684034-185F-2211-E897-D888B6B02448}"/>
              </a:ext>
            </a:extLst>
          </p:cNvPr>
          <p:cNvSpPr txBox="1"/>
          <p:nvPr/>
        </p:nvSpPr>
        <p:spPr>
          <a:xfrm>
            <a:off x="358139" y="4132052"/>
            <a:ext cx="11213177" cy="264072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ky-KG" sz="2400" dirty="0">
                <a:solidFill>
                  <a:schemeClr val="accent1"/>
                </a:solidFill>
                <a:effectLst/>
                <a:latin typeface="+mj-lt"/>
                <a:ea typeface="Times New Roman" panose="02020603050405020304" pitchFamily="18" charset="0"/>
                <a:cs typeface="Times New Roman" panose="02020603050405020304" pitchFamily="18" charset="0"/>
              </a:rPr>
              <a:t>университеттин жана анын филиалдарынын окуу корпустарынын, жатаканаларынын жана коомдук жайларынын санитардык-гигиеналык нормаларына шайкештиги;</a:t>
            </a:r>
            <a:endParaRPr lang="ru-RU" sz="2400" dirty="0">
              <a:solidFill>
                <a:schemeClr val="accent1"/>
              </a:solidFill>
              <a:effectLst/>
              <a:latin typeface="+mj-lt"/>
              <a:ea typeface="Times New Roman" panose="02020603050405020304" pitchFamily="18" charset="0"/>
              <a:cs typeface="Times New Roman" panose="02020603050405020304" pitchFamily="18" charset="0"/>
            </a:endParaRPr>
          </a:p>
          <a:p>
            <a:pPr marL="342900" indent="-342900">
              <a:lnSpc>
                <a:spcPct val="115000"/>
              </a:lnSpc>
              <a:buFont typeface="Arial" panose="020B0604020202020204" pitchFamily="34" charset="0"/>
              <a:buChar char="•"/>
            </a:pPr>
            <a:r>
              <a:rPr lang="ky-KG" sz="2400" dirty="0" smtClean="0">
                <a:solidFill>
                  <a:schemeClr val="accent1"/>
                </a:solidFill>
                <a:effectLst/>
                <a:latin typeface="+mj-lt"/>
                <a:ea typeface="Times New Roman" panose="02020603050405020304" pitchFamily="18" charset="0"/>
                <a:cs typeface="Times New Roman" panose="02020603050405020304" pitchFamily="18" charset="0"/>
              </a:rPr>
              <a:t> </a:t>
            </a:r>
            <a:r>
              <a:rPr lang="ky-KG" sz="2400" dirty="0">
                <a:solidFill>
                  <a:schemeClr val="accent1"/>
                </a:solidFill>
                <a:effectLst/>
                <a:latin typeface="+mj-lt"/>
                <a:ea typeface="Times New Roman" panose="02020603050405020304" pitchFamily="18" charset="0"/>
                <a:cs typeface="Times New Roman" panose="02020603050405020304" pitchFamily="18" charset="0"/>
              </a:rPr>
              <a:t>өрт коопсуздугунун камсыздалышы жана тиешелүү эрежелердин сакталышы;</a:t>
            </a:r>
            <a:endParaRPr lang="ru-RU" sz="2400" dirty="0">
              <a:solidFill>
                <a:schemeClr val="accent1"/>
              </a:solidFill>
              <a:effectLst/>
              <a:latin typeface="+mj-lt"/>
              <a:ea typeface="Times New Roman" panose="02020603050405020304" pitchFamily="18" charset="0"/>
              <a:cs typeface="Times New Roman" panose="02020603050405020304" pitchFamily="18" charset="0"/>
            </a:endParaRPr>
          </a:p>
          <a:p>
            <a:pPr marL="342900" indent="-342900">
              <a:lnSpc>
                <a:spcPct val="115000"/>
              </a:lnSpc>
              <a:buFont typeface="Arial" panose="020B0604020202020204" pitchFamily="34" charset="0"/>
              <a:buChar char="•"/>
            </a:pPr>
            <a:r>
              <a:rPr lang="ky-KG" sz="2400" dirty="0" smtClean="0">
                <a:solidFill>
                  <a:schemeClr val="accent1"/>
                </a:solidFill>
                <a:effectLst/>
                <a:latin typeface="+mj-lt"/>
                <a:ea typeface="Times New Roman" panose="02020603050405020304" pitchFamily="18" charset="0"/>
                <a:cs typeface="Times New Roman" panose="02020603050405020304" pitchFamily="18" charset="0"/>
              </a:rPr>
              <a:t> </a:t>
            </a:r>
            <a:r>
              <a:rPr lang="ru-RU" sz="2400" dirty="0">
                <a:solidFill>
                  <a:schemeClr val="accent1"/>
                </a:solidFill>
                <a:effectLst/>
                <a:latin typeface="+mj-lt"/>
                <a:ea typeface="Times New Roman" panose="02020603050405020304" pitchFamily="18" charset="0"/>
                <a:cs typeface="Times New Roman" panose="02020603050405020304" pitchFamily="18" charset="0"/>
              </a:rPr>
              <a:t>материалдык-техникалык базанын жабдууларынын абалы жана шайкештиги;</a:t>
            </a:r>
          </a:p>
          <a:p>
            <a:pPr marL="342900" indent="-342900">
              <a:lnSpc>
                <a:spcPct val="115000"/>
              </a:lnSpc>
              <a:buFont typeface="Arial" panose="020B0604020202020204" pitchFamily="34" charset="0"/>
              <a:buChar char="•"/>
            </a:pPr>
            <a:r>
              <a:rPr lang="ru-RU" sz="2400" dirty="0" smtClean="0">
                <a:solidFill>
                  <a:schemeClr val="accent1"/>
                </a:solidFill>
                <a:effectLst/>
                <a:latin typeface="+mj-lt"/>
                <a:ea typeface="Times New Roman" panose="02020603050405020304" pitchFamily="18" charset="0"/>
                <a:cs typeface="Times New Roman" panose="02020603050405020304" pitchFamily="18" charset="0"/>
              </a:rPr>
              <a:t>студенттердин </a:t>
            </a:r>
            <a:r>
              <a:rPr lang="ky-KG" sz="2400" dirty="0">
                <a:solidFill>
                  <a:schemeClr val="accent1"/>
                </a:solidFill>
                <a:effectLst/>
                <a:latin typeface="+mj-lt"/>
                <a:ea typeface="Times New Roman" panose="02020603050405020304" pitchFamily="18" charset="0"/>
                <a:cs typeface="Times New Roman" panose="02020603050405020304" pitchFamily="18" charset="0"/>
              </a:rPr>
              <a:t>жатаканасындагы </a:t>
            </a:r>
            <a:r>
              <a:rPr lang="ru-RU" sz="2400" dirty="0">
                <a:solidFill>
                  <a:schemeClr val="accent1"/>
                </a:solidFill>
                <a:effectLst/>
                <a:latin typeface="+mj-lt"/>
                <a:ea typeface="Times New Roman" panose="02020603050405020304" pitchFamily="18" charset="0"/>
                <a:cs typeface="Times New Roman" panose="02020603050405020304" pitchFamily="18" charset="0"/>
              </a:rPr>
              <a:t>жашоо-тиричилик </a:t>
            </a:r>
            <a:r>
              <a:rPr lang="ru-RU" sz="2400" dirty="0" smtClean="0">
                <a:solidFill>
                  <a:schemeClr val="accent1"/>
                </a:solidFill>
                <a:effectLst/>
                <a:latin typeface="+mj-lt"/>
                <a:ea typeface="Times New Roman" panose="02020603050405020304" pitchFamily="18" charset="0"/>
                <a:cs typeface="Times New Roman" panose="02020603050405020304" pitchFamily="18" charset="0"/>
              </a:rPr>
              <a:t>шарттары</a:t>
            </a:r>
            <a:endParaRPr lang="ru-RU" sz="2400" dirty="0">
              <a:solidFill>
                <a:schemeClr val="accent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79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EC00524-2CAA-2F1B-8D14-5678202A0701}"/>
              </a:ext>
            </a:extLst>
          </p:cNvPr>
          <p:cNvSpPr>
            <a:spLocks noGrp="1"/>
          </p:cNvSpPr>
          <p:nvPr>
            <p:ph idx="1"/>
          </p:nvPr>
        </p:nvSpPr>
        <p:spPr>
          <a:xfrm>
            <a:off x="514350" y="2190750"/>
            <a:ext cx="11234304" cy="3978678"/>
          </a:xfrm>
        </p:spPr>
        <p:txBody>
          <a:bodyPr>
            <a:noAutofit/>
          </a:bodyPr>
          <a:lstStyle/>
          <a:p>
            <a:pPr marL="45720" indent="0">
              <a:buNone/>
            </a:pPr>
            <a:r>
              <a:rPr lang="ky-KG" sz="2000" dirty="0" smtClean="0"/>
              <a:t>Бул багытта төмөнкү </a:t>
            </a:r>
            <a:r>
              <a:rPr lang="ky-KG" sz="2000" dirty="0"/>
              <a:t>иш чаралар аткарылды:	</a:t>
            </a:r>
            <a:endParaRPr lang="ru-RU" sz="2000" dirty="0"/>
          </a:p>
          <a:p>
            <a:r>
              <a:rPr lang="ky-KG" sz="2000" dirty="0"/>
              <a:t>КМТУ Кыргыз Республикасынын жогорку окуу жайларынын арасында өткөрүлгөн I Улуттук рейтинги, жана ошону менен бирге «Билим берүү программаларынын рейтинги» иш-чарасына катышты. Бул рейтинг EdNet — билим берүү чөйрөсүндөгү сапаттын кепилдиги боюнча агенттик тарабынан уюштурулган.</a:t>
            </a:r>
            <a:endParaRPr lang="ru-RU" sz="2000" dirty="0"/>
          </a:p>
          <a:p>
            <a:r>
              <a:rPr lang="ky-KG" sz="2000" dirty="0" smtClean="0"/>
              <a:t>Рейтинге </a:t>
            </a:r>
            <a:r>
              <a:rPr lang="ky-KG" sz="2000" dirty="0"/>
              <a:t>керектүү бардык иш-чаралар жүргүзүлдү: катышуу үчүн бардык документештирилген иш кагаздары, университеттин көрсөткүчтөрүн жогорулатуу максатында маалыматтарды жыйноо, салыштыруу, талдоо, натыйжалуулукту аныктоо, түзөтүүчү чараларды кабыл алуу жана ички баалоо жүргүзүү,</a:t>
            </a:r>
            <a:r>
              <a:rPr lang="ky-KG" sz="2000" b="1" dirty="0"/>
              <a:t> </a:t>
            </a:r>
            <a:r>
              <a:rPr lang="ky-KG" sz="2000" dirty="0"/>
              <a:t>маалыматтарды структуралап, форматка келтирүү,</a:t>
            </a:r>
            <a:r>
              <a:rPr lang="ky-KG" sz="2000" b="1" dirty="0"/>
              <a:t> </a:t>
            </a:r>
            <a:r>
              <a:rPr lang="ky-KG" sz="2000" dirty="0"/>
              <a:t>ички текшерүү жана сапат көзөмөлү,</a:t>
            </a:r>
            <a:r>
              <a:rPr lang="ky-KG" sz="2000" b="1" dirty="0"/>
              <a:t> </a:t>
            </a:r>
            <a:r>
              <a:rPr lang="ky-KG" sz="2000" dirty="0"/>
              <a:t>рейтингдин маалымат платформасына бардык маалыматтарды өз убагында жүктөө, эксперттер менен байланыш түзүү жана суроолорго жооп берүү,</a:t>
            </a:r>
            <a:r>
              <a:rPr lang="ky-KG" sz="2000" b="1" dirty="0"/>
              <a:t> </a:t>
            </a:r>
            <a:r>
              <a:rPr lang="ky-KG" sz="2000" dirty="0"/>
              <a:t>катышуудан кийин – анализ жана пландаштыруу.</a:t>
            </a:r>
            <a:endParaRPr lang="ru-RU" sz="2000" dirty="0"/>
          </a:p>
          <a:p>
            <a:endParaRPr lang="ru-RU" sz="2000" dirty="0"/>
          </a:p>
        </p:txBody>
      </p:sp>
      <p:sp>
        <p:nvSpPr>
          <p:cNvPr id="4" name="TextBox 3">
            <a:extLst>
              <a:ext uri="{FF2B5EF4-FFF2-40B4-BE49-F238E27FC236}">
                <a16:creationId xmlns="" xmlns:a16="http://schemas.microsoft.com/office/drawing/2014/main" id="{BD56A594-EC39-1CB3-609D-EBF763176123}"/>
              </a:ext>
            </a:extLst>
          </p:cNvPr>
          <p:cNvSpPr txBox="1"/>
          <p:nvPr/>
        </p:nvSpPr>
        <p:spPr>
          <a:xfrm>
            <a:off x="1191837" y="403167"/>
            <a:ext cx="10587643" cy="1569660"/>
          </a:xfrm>
          <a:prstGeom prst="rect">
            <a:avLst/>
          </a:prstGeom>
          <a:noFill/>
        </p:spPr>
        <p:txBody>
          <a:bodyPr wrap="square">
            <a:spAutoFit/>
          </a:bodyPr>
          <a:lstStyle/>
          <a:p>
            <a:pPr marL="45720" indent="0">
              <a:buNone/>
            </a:pPr>
            <a:r>
              <a:rPr lang="ky-KG" sz="3200" b="1" dirty="0" smtClean="0">
                <a:solidFill>
                  <a:srgbClr val="0070C0"/>
                </a:solidFill>
              </a:rPr>
              <a:t>Инженердик </a:t>
            </a:r>
            <a:r>
              <a:rPr lang="ky-KG" sz="3200" b="1" dirty="0">
                <a:solidFill>
                  <a:srgbClr val="0070C0"/>
                </a:solidFill>
              </a:rPr>
              <a:t>билим берүү тармагында КМТУнун инновациялык билим берүү мекемеси катары анын улуттук жана эл аралык кадыр-баркын  калыптандыруу</a:t>
            </a:r>
          </a:p>
        </p:txBody>
      </p:sp>
    </p:spTree>
    <p:extLst>
      <p:ext uri="{BB962C8B-B14F-4D97-AF65-F5344CB8AC3E}">
        <p14:creationId xmlns:p14="http://schemas.microsoft.com/office/powerpoint/2010/main" val="190237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EC00524-2CAA-2F1B-8D14-5678202A0701}"/>
              </a:ext>
            </a:extLst>
          </p:cNvPr>
          <p:cNvSpPr>
            <a:spLocks noGrp="1"/>
          </p:cNvSpPr>
          <p:nvPr>
            <p:ph idx="1"/>
          </p:nvPr>
        </p:nvSpPr>
        <p:spPr>
          <a:xfrm>
            <a:off x="414068" y="987943"/>
            <a:ext cx="11334585" cy="5181486"/>
          </a:xfrm>
          <a:noFill/>
          <a:ln w="3175">
            <a:solidFill>
              <a:schemeClr val="accent1"/>
            </a:solidFill>
            <a:miter lim="800000"/>
          </a:ln>
        </p:spPr>
        <p:txBody>
          <a:bodyPr>
            <a:noAutofit/>
          </a:bodyPr>
          <a:lstStyle/>
          <a:p>
            <a:pPr indent="270510" algn="just">
              <a:lnSpc>
                <a:spcPct val="115000"/>
              </a:lnSpc>
              <a:spcAft>
                <a:spcPts val="600"/>
              </a:spcAft>
              <a:buNone/>
            </a:pPr>
            <a:r>
              <a:rPr lang="ky-KG" sz="2000" dirty="0">
                <a:ea typeface="Times New Roman" panose="02020603050405020304" pitchFamily="18" charset="0"/>
                <a:cs typeface="Times New Roman" panose="02020603050405020304" pitchFamily="18" charset="0"/>
              </a:rPr>
              <a:t>Кыргыз Республикасындагы </a:t>
            </a:r>
            <a:r>
              <a:rPr lang="ky-KG" sz="2000" dirty="0" smtClean="0">
                <a:ea typeface="Times New Roman" panose="02020603050405020304" pitchFamily="18" charset="0"/>
                <a:cs typeface="Times New Roman" panose="02020603050405020304" pitchFamily="18" charset="0"/>
              </a:rPr>
              <a:t>ЖОЖдун </a:t>
            </a:r>
            <a:r>
              <a:rPr lang="ky-KG" sz="2000" dirty="0">
                <a:ea typeface="Times New Roman" panose="02020603050405020304" pitchFamily="18" charset="0"/>
                <a:cs typeface="Times New Roman" panose="02020603050405020304" pitchFamily="18" charset="0"/>
              </a:rPr>
              <a:t>билим берүү программаларын рейтингдин критерийлеринин алты негизги тобунун тегерегинде топтолгон баалоодон </a:t>
            </a:r>
            <a:r>
              <a:rPr lang="ky-KG" sz="2000" dirty="0" smtClean="0">
                <a:ea typeface="Times New Roman" panose="02020603050405020304" pitchFamily="18" charset="0"/>
                <a:cs typeface="Times New Roman" panose="02020603050405020304" pitchFamily="18" charset="0"/>
              </a:rPr>
              <a:t>өттү:</a:t>
            </a:r>
          </a:p>
          <a:p>
            <a:pPr marL="571500" indent="-342900" algn="just">
              <a:lnSpc>
                <a:spcPct val="115000"/>
              </a:lnSpc>
              <a:spcAft>
                <a:spcPts val="600"/>
              </a:spcAft>
              <a:buFont typeface="Wingdings" panose="05000000000000000000" pitchFamily="2" charset="2"/>
              <a:buChar char="Ø"/>
            </a:pPr>
            <a:r>
              <a:rPr lang="ky-KG" sz="2000" dirty="0" smtClean="0">
                <a:ea typeface="Calibri" panose="020F0502020204030204" pitchFamily="34" charset="0"/>
                <a:cs typeface="Times New Roman" panose="02020603050405020304" pitchFamily="18" charset="0"/>
              </a:rPr>
              <a:t>Академиялык </a:t>
            </a:r>
            <a:r>
              <a:rPr lang="ky-KG" sz="2000" dirty="0">
                <a:ea typeface="Calibri" panose="020F0502020204030204" pitchFamily="34" charset="0"/>
                <a:cs typeface="Times New Roman" panose="02020603050405020304" pitchFamily="18" charset="0"/>
              </a:rPr>
              <a:t>репутация; </a:t>
            </a:r>
            <a:endParaRPr lang="ky-KG" sz="2000" dirty="0" smtClean="0">
              <a:ea typeface="Calibri" panose="020F0502020204030204" pitchFamily="34" charset="0"/>
              <a:cs typeface="Times New Roman" panose="02020603050405020304" pitchFamily="18" charset="0"/>
            </a:endParaRPr>
          </a:p>
          <a:p>
            <a:pPr marL="571500" indent="-342900" algn="just">
              <a:lnSpc>
                <a:spcPct val="115000"/>
              </a:lnSpc>
              <a:spcAft>
                <a:spcPts val="600"/>
              </a:spcAft>
              <a:buFont typeface="Wingdings" panose="05000000000000000000" pitchFamily="2" charset="2"/>
              <a:buChar char="Ø"/>
            </a:pPr>
            <a:r>
              <a:rPr lang="ky-KG" sz="2000" dirty="0" smtClean="0">
                <a:ea typeface="Calibri" panose="020F0502020204030204" pitchFamily="34" charset="0"/>
                <a:cs typeface="Times New Roman" panose="02020603050405020304" pitchFamily="18" charset="0"/>
              </a:rPr>
              <a:t>иш </a:t>
            </a:r>
            <a:r>
              <a:rPr lang="ky-KG" sz="2000" dirty="0">
                <a:ea typeface="Calibri" panose="020F0502020204030204" pitchFamily="34" charset="0"/>
                <a:cs typeface="Times New Roman" panose="02020603050405020304" pitchFamily="18" charset="0"/>
              </a:rPr>
              <a:t>берүүчүлөр, тарабынан репутацияга баа </a:t>
            </a:r>
            <a:r>
              <a:rPr lang="ky-KG" sz="2000" dirty="0" smtClean="0">
                <a:ea typeface="Calibri" panose="020F0502020204030204" pitchFamily="34" charset="0"/>
                <a:cs typeface="Times New Roman" panose="02020603050405020304" pitchFamily="18" charset="0"/>
              </a:rPr>
              <a:t>берүү,</a:t>
            </a:r>
          </a:p>
          <a:p>
            <a:pPr marL="571500" indent="-342900" algn="just">
              <a:lnSpc>
                <a:spcPct val="115000"/>
              </a:lnSpc>
              <a:spcAft>
                <a:spcPts val="600"/>
              </a:spcAft>
              <a:buFont typeface="Wingdings" panose="05000000000000000000" pitchFamily="2" charset="2"/>
              <a:buChar char="Ø"/>
            </a:pPr>
            <a:r>
              <a:rPr lang="ky-KG" sz="2000" dirty="0" smtClean="0">
                <a:ea typeface="Calibri" panose="020F0502020204030204" pitchFamily="34" charset="0"/>
                <a:cs typeface="Times New Roman" panose="02020603050405020304" pitchFamily="18" charset="0"/>
              </a:rPr>
              <a:t>Билим </a:t>
            </a:r>
            <a:r>
              <a:rPr lang="ky-KG" sz="2000" dirty="0">
                <a:ea typeface="Calibri" panose="020F0502020204030204" pitchFamily="34" charset="0"/>
                <a:cs typeface="Times New Roman" panose="02020603050405020304" pitchFamily="18" charset="0"/>
              </a:rPr>
              <a:t>берүү чөйрөсү, Scopus системасындагы макалалардын саны, </a:t>
            </a:r>
            <a:endParaRPr lang="ky-KG" sz="2000" dirty="0" smtClean="0">
              <a:ea typeface="Calibri" panose="020F0502020204030204" pitchFamily="34" charset="0"/>
              <a:cs typeface="Times New Roman" panose="02020603050405020304" pitchFamily="18" charset="0"/>
            </a:endParaRPr>
          </a:p>
          <a:p>
            <a:pPr marL="571500" indent="-342900" algn="just">
              <a:lnSpc>
                <a:spcPct val="115000"/>
              </a:lnSpc>
              <a:spcAft>
                <a:spcPts val="600"/>
              </a:spcAft>
              <a:buFont typeface="Wingdings" panose="05000000000000000000" pitchFamily="2" charset="2"/>
              <a:buChar char="Ø"/>
            </a:pPr>
            <a:r>
              <a:rPr lang="ky-KG" sz="2000" dirty="0" smtClean="0">
                <a:ea typeface="Calibri" panose="020F0502020204030204" pitchFamily="34" charset="0"/>
                <a:cs typeface="Times New Roman" panose="02020603050405020304" pitchFamily="18" charset="0"/>
              </a:rPr>
              <a:t>Хирш </a:t>
            </a:r>
            <a:r>
              <a:rPr lang="ky-KG" sz="2000" dirty="0">
                <a:ea typeface="Calibri" panose="020F0502020204030204" pitchFamily="34" charset="0"/>
                <a:cs typeface="Times New Roman" panose="02020603050405020304" pitchFamily="18" charset="0"/>
              </a:rPr>
              <a:t>индекси</a:t>
            </a:r>
            <a:endParaRPr lang="ru-RU" sz="2000" dirty="0">
              <a:ea typeface="Calibri" panose="020F0502020204030204" pitchFamily="34" charset="0"/>
              <a:cs typeface="Times New Roman" panose="02020603050405020304" pitchFamily="18" charset="0"/>
            </a:endParaRPr>
          </a:p>
          <a:p>
            <a:pPr marL="45720" indent="0">
              <a:buNone/>
            </a:pPr>
            <a:r>
              <a:rPr lang="ky-KG" sz="2000" dirty="0">
                <a:ea typeface="Times New Roman" panose="02020603050405020304" pitchFamily="18" charset="0"/>
                <a:cs typeface="Times New Roman" panose="02020603050405020304" pitchFamily="18" charset="0"/>
              </a:rPr>
              <a:t>Кыргыз Республикасынын </a:t>
            </a:r>
            <a:r>
              <a:rPr lang="ky-KG" sz="2000" dirty="0" smtClean="0">
                <a:ea typeface="Times New Roman" panose="02020603050405020304" pitchFamily="18" charset="0"/>
                <a:cs typeface="Times New Roman" panose="02020603050405020304" pitchFamily="18" charset="0"/>
              </a:rPr>
              <a:t> </a:t>
            </a:r>
            <a:r>
              <a:rPr lang="en-US" sz="2000" dirty="0">
                <a:ea typeface="Times New Roman" panose="02020603050405020304" pitchFamily="18" charset="0"/>
                <a:cs typeface="Times New Roman" panose="02020603050405020304" pitchFamily="18" charset="0"/>
              </a:rPr>
              <a:t>I </a:t>
            </a:r>
            <a:r>
              <a:rPr lang="ky-KG" sz="2000" dirty="0">
                <a:ea typeface="Times New Roman" panose="02020603050405020304" pitchFamily="18" charset="0"/>
                <a:cs typeface="Times New Roman" panose="02020603050405020304" pitchFamily="18" charset="0"/>
              </a:rPr>
              <a:t>Улуттук рейтингинин жыйынтыгында И. Раззаков атындагы КМТУ 3-орунду ээлеп, төмөнкү негизги көрсөткүчтөр боюнча мыкты жогорку окуу жайлардын катарына </a:t>
            </a:r>
            <a:r>
              <a:rPr lang="ky-KG" sz="2000" dirty="0" smtClean="0">
                <a:ea typeface="Times New Roman" panose="02020603050405020304" pitchFamily="18" charset="0"/>
                <a:cs typeface="Times New Roman" panose="02020603050405020304" pitchFamily="18" charset="0"/>
              </a:rPr>
              <a:t>кирди:</a:t>
            </a:r>
            <a:r>
              <a:rPr lang="ky-KG" sz="2000" dirty="0">
                <a:ea typeface="Times New Roman" panose="02020603050405020304" pitchFamily="18" charset="0"/>
                <a:cs typeface="Times New Roman" panose="02020603050405020304" pitchFamily="18" charset="0"/>
              </a:rPr>
              <a:t>окутуунун сапаты, илимий-изилдөө иштери, кадрларды кабыл алуу жана эмгек рыногу менен өз ара кызматташтык.</a:t>
            </a:r>
          </a:p>
          <a:p>
            <a:pPr marL="45720" indent="0">
              <a:buNone/>
            </a:pPr>
            <a:endParaRPr lang="ru-RU" sz="2000" dirty="0">
              <a:ea typeface="Times New Roman" panose="02020603050405020304" pitchFamily="18" charset="0"/>
              <a:cs typeface="Times New Roman" panose="02020603050405020304" pitchFamily="18" charset="0"/>
            </a:endParaRPr>
          </a:p>
          <a:p>
            <a:endParaRPr lang="ru-RU" sz="2000" dirty="0"/>
          </a:p>
        </p:txBody>
      </p:sp>
      <p:sp>
        <p:nvSpPr>
          <p:cNvPr id="6" name="TextBox 5">
            <a:extLst>
              <a:ext uri="{FF2B5EF4-FFF2-40B4-BE49-F238E27FC236}">
                <a16:creationId xmlns="" xmlns:a16="http://schemas.microsoft.com/office/drawing/2014/main" id="{BD56A594-EC39-1CB3-609D-EBF763176123}"/>
              </a:ext>
            </a:extLst>
          </p:cNvPr>
          <p:cNvSpPr txBox="1"/>
          <p:nvPr/>
        </p:nvSpPr>
        <p:spPr>
          <a:xfrm>
            <a:off x="1191837" y="403167"/>
            <a:ext cx="10587643" cy="584775"/>
          </a:xfrm>
          <a:prstGeom prst="rect">
            <a:avLst/>
          </a:prstGeom>
          <a:noFill/>
        </p:spPr>
        <p:txBody>
          <a:bodyPr wrap="square">
            <a:spAutoFit/>
          </a:bodyPr>
          <a:lstStyle/>
          <a:p>
            <a:pPr marL="45720" indent="0">
              <a:buNone/>
            </a:pPr>
            <a:r>
              <a:rPr lang="ky-KG" sz="3200" b="1" dirty="0" smtClean="0">
                <a:solidFill>
                  <a:srgbClr val="0070C0"/>
                </a:solidFill>
              </a:rPr>
              <a:t>Рейтингдин негизги критерийлери:</a:t>
            </a:r>
            <a:endParaRPr lang="ky-KG" sz="3200" b="1" dirty="0">
              <a:solidFill>
                <a:srgbClr val="0070C0"/>
              </a:solidFill>
            </a:endParaRPr>
          </a:p>
        </p:txBody>
      </p:sp>
    </p:spTree>
    <p:extLst>
      <p:ext uri="{BB962C8B-B14F-4D97-AF65-F5344CB8AC3E}">
        <p14:creationId xmlns:p14="http://schemas.microsoft.com/office/powerpoint/2010/main" val="238983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D56A594-EC39-1CB3-609D-EBF763176123}"/>
              </a:ext>
            </a:extLst>
          </p:cNvPr>
          <p:cNvSpPr txBox="1"/>
          <p:nvPr/>
        </p:nvSpPr>
        <p:spPr>
          <a:xfrm>
            <a:off x="764201" y="825861"/>
            <a:ext cx="10587643" cy="584775"/>
          </a:xfrm>
          <a:prstGeom prst="rect">
            <a:avLst/>
          </a:prstGeom>
          <a:noFill/>
        </p:spPr>
        <p:txBody>
          <a:bodyPr wrap="square">
            <a:spAutoFit/>
          </a:bodyPr>
          <a:lstStyle/>
          <a:p>
            <a:pPr marL="45720" indent="0" algn="ctr">
              <a:buNone/>
            </a:pPr>
            <a:r>
              <a:rPr lang="ky-KG" sz="3200" b="1" dirty="0" smtClean="0">
                <a:solidFill>
                  <a:srgbClr val="0070C0"/>
                </a:solidFill>
              </a:rPr>
              <a:t>Алынган сертификаттар</a:t>
            </a:r>
            <a:endParaRPr lang="ky-KG" sz="3200" b="1" dirty="0">
              <a:solidFill>
                <a:srgbClr val="0070C0"/>
              </a:solidFill>
            </a:endParaRPr>
          </a:p>
        </p:txBody>
      </p:sp>
      <p:pic>
        <p:nvPicPr>
          <p:cNvPr id="5" name="Рисунок 4"/>
          <p:cNvPicPr>
            <a:picLocks noChangeAspect="1"/>
          </p:cNvPicPr>
          <p:nvPr/>
        </p:nvPicPr>
        <p:blipFill>
          <a:blip r:embed="rId2"/>
          <a:stretch>
            <a:fillRect/>
          </a:stretch>
        </p:blipFill>
        <p:spPr>
          <a:xfrm>
            <a:off x="952390" y="2216989"/>
            <a:ext cx="2345684" cy="3265614"/>
          </a:xfrm>
          <a:prstGeom prst="rect">
            <a:avLst/>
          </a:prstGeom>
        </p:spPr>
      </p:pic>
      <p:pic>
        <p:nvPicPr>
          <p:cNvPr id="6" name="Рисунок 5"/>
          <p:cNvPicPr>
            <a:picLocks noChangeAspect="1"/>
          </p:cNvPicPr>
          <p:nvPr/>
        </p:nvPicPr>
        <p:blipFill>
          <a:blip r:embed="rId3"/>
          <a:stretch>
            <a:fillRect/>
          </a:stretch>
        </p:blipFill>
        <p:spPr>
          <a:xfrm>
            <a:off x="3631951" y="2216989"/>
            <a:ext cx="2316319" cy="3205229"/>
          </a:xfrm>
          <a:prstGeom prst="rect">
            <a:avLst/>
          </a:prstGeom>
        </p:spPr>
      </p:pic>
      <p:pic>
        <p:nvPicPr>
          <p:cNvPr id="7" name="Рисунок 6"/>
          <p:cNvPicPr>
            <a:picLocks noChangeAspect="1"/>
          </p:cNvPicPr>
          <p:nvPr/>
        </p:nvPicPr>
        <p:blipFill rotWithShape="1">
          <a:blip r:embed="rId4"/>
          <a:srcRect l="7188" t="10294" r="15426" b="8209"/>
          <a:stretch/>
        </p:blipFill>
        <p:spPr>
          <a:xfrm>
            <a:off x="6351307" y="2213194"/>
            <a:ext cx="2332090" cy="3209023"/>
          </a:xfrm>
          <a:prstGeom prst="rect">
            <a:avLst/>
          </a:prstGeom>
        </p:spPr>
      </p:pic>
      <p:pic>
        <p:nvPicPr>
          <p:cNvPr id="8" name="Рисунок 7"/>
          <p:cNvPicPr>
            <a:picLocks noChangeAspect="1"/>
          </p:cNvPicPr>
          <p:nvPr/>
        </p:nvPicPr>
        <p:blipFill rotWithShape="1">
          <a:blip r:embed="rId5"/>
          <a:srcRect l="7310" t="8781" r="10434" b="4696"/>
          <a:stretch/>
        </p:blipFill>
        <p:spPr>
          <a:xfrm>
            <a:off x="9086434" y="2213195"/>
            <a:ext cx="2265410" cy="3209023"/>
          </a:xfrm>
          <a:prstGeom prst="rect">
            <a:avLst/>
          </a:prstGeom>
        </p:spPr>
      </p:pic>
      <p:sp>
        <p:nvSpPr>
          <p:cNvPr id="9" name="Объект 8"/>
          <p:cNvSpPr>
            <a:spLocks noGrp="1"/>
          </p:cNvSpPr>
          <p:nvPr>
            <p:ph idx="1"/>
          </p:nvPr>
        </p:nvSpPr>
        <p:spPr>
          <a:xfrm>
            <a:off x="690114" y="1552755"/>
            <a:ext cx="10998678" cy="4543245"/>
          </a:xfrm>
        </p:spPr>
        <p:txBody>
          <a:bodyPr/>
          <a:lstStyle/>
          <a:p>
            <a:pPr marL="45720" indent="0">
              <a:buNone/>
            </a:pPr>
            <a:endParaRPr lang="ru-RU" dirty="0"/>
          </a:p>
        </p:txBody>
      </p:sp>
    </p:spTree>
    <p:extLst>
      <p:ext uri="{BB962C8B-B14F-4D97-AF65-F5344CB8AC3E}">
        <p14:creationId xmlns:p14="http://schemas.microsoft.com/office/powerpoint/2010/main" val="156736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63C76F8-0A1F-8AFB-2FFD-09AABD769FEB}"/>
              </a:ext>
            </a:extLst>
          </p:cNvPr>
          <p:cNvSpPr txBox="1"/>
          <p:nvPr/>
        </p:nvSpPr>
        <p:spPr>
          <a:xfrm>
            <a:off x="586596" y="586596"/>
            <a:ext cx="11274725" cy="5012141"/>
          </a:xfrm>
          <a:prstGeom prst="rect">
            <a:avLst/>
          </a:prstGeom>
          <a:noFill/>
        </p:spPr>
        <p:txBody>
          <a:bodyPr wrap="square">
            <a:spAutoFit/>
          </a:bodyPr>
          <a:lstStyle/>
          <a:p>
            <a:pPr indent="270510" algn="ctr">
              <a:lnSpc>
                <a:spcPct val="115000"/>
              </a:lnSpc>
              <a:buNone/>
            </a:pPr>
            <a:r>
              <a:rPr lang="ky-KG" sz="3600" b="1" dirty="0" smtClean="0">
                <a:solidFill>
                  <a:schemeClr val="accent1"/>
                </a:solidFill>
                <a:effectLst/>
                <a:latin typeface="+mj-lt"/>
                <a:ea typeface="Times New Roman" panose="02020603050405020304" pitchFamily="18" charset="0"/>
                <a:cs typeface="Times New Roman" panose="02020603050405020304" pitchFamily="18" charset="0"/>
              </a:rPr>
              <a:t>Университеттин </a:t>
            </a:r>
            <a:r>
              <a:rPr lang="ky-KG" sz="3600" b="1" dirty="0">
                <a:solidFill>
                  <a:schemeClr val="accent1"/>
                </a:solidFill>
                <a:effectLst/>
                <a:latin typeface="+mj-lt"/>
                <a:ea typeface="Times New Roman" panose="02020603050405020304" pitchFamily="18" charset="0"/>
                <a:cs typeface="Times New Roman" panose="02020603050405020304" pitchFamily="18" charset="0"/>
              </a:rPr>
              <a:t>түзүмүндөгү: </a:t>
            </a:r>
          </a:p>
          <a:p>
            <a:pPr marL="342900" indent="-342900" algn="just">
              <a:lnSpc>
                <a:spcPct val="115000"/>
              </a:lnSpc>
              <a:buFont typeface="Arial" panose="020B0604020202020204" pitchFamily="34" charset="0"/>
              <a:buChar char="•"/>
            </a:pPr>
            <a:r>
              <a:rPr lang="ky-KG" sz="2200" b="1" dirty="0">
                <a:solidFill>
                  <a:schemeClr val="accent1"/>
                </a:solidFill>
                <a:effectLst/>
                <a:latin typeface="+mj-lt"/>
                <a:ea typeface="Times New Roman" panose="02020603050405020304" pitchFamily="18" charset="0"/>
                <a:cs typeface="Times New Roman" panose="02020603050405020304" pitchFamily="18" charset="0"/>
              </a:rPr>
              <a:t>Политехникалык </a:t>
            </a:r>
            <a:r>
              <a:rPr lang="ky-KG" sz="2200" b="1" dirty="0" smtClean="0">
                <a:solidFill>
                  <a:schemeClr val="accent1"/>
                </a:solidFill>
                <a:effectLst/>
                <a:latin typeface="+mj-lt"/>
                <a:ea typeface="Times New Roman" panose="02020603050405020304" pitchFamily="18" charset="0"/>
                <a:cs typeface="Times New Roman" panose="02020603050405020304" pitchFamily="18" charset="0"/>
              </a:rPr>
              <a:t>колледжи; </a:t>
            </a:r>
            <a:endParaRPr lang="ky-KG" sz="2200" b="1" dirty="0">
              <a:solidFill>
                <a:schemeClr val="accent1"/>
              </a:solidFill>
              <a:effectLst/>
              <a:latin typeface="+mj-lt"/>
              <a:ea typeface="Times New Roman" panose="02020603050405020304" pitchFamily="18" charset="0"/>
              <a:cs typeface="Times New Roman" panose="02020603050405020304" pitchFamily="18" charset="0"/>
            </a:endParaRPr>
          </a:p>
          <a:p>
            <a:pPr marL="342900" indent="-342900" algn="just">
              <a:lnSpc>
                <a:spcPct val="115000"/>
              </a:lnSpc>
              <a:buFont typeface="Arial" panose="020B0604020202020204" pitchFamily="34" charset="0"/>
              <a:buChar char="•"/>
            </a:pPr>
            <a:r>
              <a:rPr lang="ky-KG" sz="2200" b="1" dirty="0">
                <a:solidFill>
                  <a:schemeClr val="accent1"/>
                </a:solidFill>
                <a:effectLst/>
                <a:latin typeface="+mj-lt"/>
                <a:ea typeface="Times New Roman" panose="02020603050405020304" pitchFamily="18" charset="0"/>
                <a:cs typeface="Times New Roman" panose="02020603050405020304" pitchFamily="18" charset="0"/>
              </a:rPr>
              <a:t>Орто кесиптик билим берүү (ОКББ) </a:t>
            </a:r>
            <a:r>
              <a:rPr lang="ky-KG" sz="2200" b="1" dirty="0" smtClean="0">
                <a:solidFill>
                  <a:schemeClr val="accent1"/>
                </a:solidFill>
                <a:effectLst/>
                <a:latin typeface="+mj-lt"/>
                <a:ea typeface="Times New Roman" panose="02020603050405020304" pitchFamily="18" charset="0"/>
                <a:cs typeface="Times New Roman" panose="02020603050405020304" pitchFamily="18" charset="0"/>
              </a:rPr>
              <a:t>колледжи; </a:t>
            </a:r>
            <a:endParaRPr lang="ky-KG" sz="2200" b="1" dirty="0">
              <a:solidFill>
                <a:schemeClr val="accent1"/>
              </a:solidFill>
              <a:effectLst/>
              <a:latin typeface="+mj-lt"/>
              <a:ea typeface="Times New Roman" panose="02020603050405020304" pitchFamily="18" charset="0"/>
              <a:cs typeface="Times New Roman" panose="02020603050405020304" pitchFamily="18" charset="0"/>
            </a:endParaRPr>
          </a:p>
          <a:p>
            <a:pPr marL="342900" indent="-342900" algn="just">
              <a:lnSpc>
                <a:spcPct val="115000"/>
              </a:lnSpc>
              <a:buFont typeface="Arial" panose="020B0604020202020204" pitchFamily="34" charset="0"/>
              <a:buChar char="•"/>
            </a:pPr>
            <a:r>
              <a:rPr lang="ky-KG" sz="2200" b="1" dirty="0">
                <a:solidFill>
                  <a:schemeClr val="accent1"/>
                </a:solidFill>
                <a:effectLst/>
                <a:latin typeface="+mj-lt"/>
                <a:ea typeface="Times New Roman" panose="02020603050405020304" pitchFamily="18" charset="0"/>
                <a:cs typeface="Times New Roman" panose="02020603050405020304" pitchFamily="18" charset="0"/>
              </a:rPr>
              <a:t>Бишкек техникалык </a:t>
            </a:r>
            <a:r>
              <a:rPr lang="ky-KG" sz="2200" b="1" dirty="0" smtClean="0">
                <a:solidFill>
                  <a:schemeClr val="accent1"/>
                </a:solidFill>
                <a:effectLst/>
                <a:latin typeface="+mj-lt"/>
                <a:ea typeface="Times New Roman" panose="02020603050405020304" pitchFamily="18" charset="0"/>
                <a:cs typeface="Times New Roman" panose="02020603050405020304" pitchFamily="18" charset="0"/>
              </a:rPr>
              <a:t>колледжи;</a:t>
            </a:r>
            <a:endParaRPr lang="ky-KG" sz="2200" b="1" dirty="0">
              <a:solidFill>
                <a:schemeClr val="accent1"/>
              </a:solidFill>
              <a:latin typeface="+mj-lt"/>
              <a:ea typeface="Times New Roman" panose="02020603050405020304" pitchFamily="18" charset="0"/>
              <a:cs typeface="Times New Roman" panose="02020603050405020304" pitchFamily="18" charset="0"/>
            </a:endParaRPr>
          </a:p>
          <a:p>
            <a:pPr marL="342900" indent="-342900" algn="just">
              <a:lnSpc>
                <a:spcPct val="115000"/>
              </a:lnSpc>
              <a:buFont typeface="Arial" panose="020B0604020202020204" pitchFamily="34" charset="0"/>
              <a:buChar char="•"/>
            </a:pPr>
            <a:r>
              <a:rPr lang="ky-KG" sz="2200" b="1" dirty="0" smtClean="0">
                <a:solidFill>
                  <a:schemeClr val="accent1"/>
                </a:solidFill>
                <a:effectLst/>
                <a:latin typeface="+mj-lt"/>
                <a:ea typeface="Times New Roman" panose="02020603050405020304" pitchFamily="18" charset="0"/>
                <a:cs typeface="Times New Roman" panose="02020603050405020304" pitchFamily="18" charset="0"/>
              </a:rPr>
              <a:t> </a:t>
            </a:r>
            <a:r>
              <a:rPr lang="ky-KG" sz="2200" b="1" dirty="0">
                <a:solidFill>
                  <a:schemeClr val="accent1"/>
                </a:solidFill>
                <a:effectLst/>
                <a:latin typeface="+mj-lt"/>
                <a:ea typeface="Times New Roman" panose="02020603050405020304" pitchFamily="18" charset="0"/>
                <a:cs typeface="Times New Roman" panose="02020603050405020304" pitchFamily="18" charset="0"/>
              </a:rPr>
              <a:t>Тоо-кен технологиялык </a:t>
            </a:r>
            <a:r>
              <a:rPr lang="ky-KG" sz="2200" b="1" dirty="0" smtClean="0">
                <a:solidFill>
                  <a:schemeClr val="accent1"/>
                </a:solidFill>
                <a:effectLst/>
                <a:latin typeface="+mj-lt"/>
                <a:ea typeface="Times New Roman" panose="02020603050405020304" pitchFamily="18" charset="0"/>
                <a:cs typeface="Times New Roman" panose="02020603050405020304" pitchFamily="18" charset="0"/>
              </a:rPr>
              <a:t>колледжи</a:t>
            </a:r>
          </a:p>
          <a:p>
            <a:pPr marL="342900" indent="-342900" algn="just">
              <a:lnSpc>
                <a:spcPct val="115000"/>
              </a:lnSpc>
              <a:buFont typeface="Arial" panose="020B0604020202020204" pitchFamily="34" charset="0"/>
              <a:buChar char="•"/>
            </a:pPr>
            <a:endParaRPr lang="ky-KG" sz="2200" b="1" dirty="0">
              <a:solidFill>
                <a:schemeClr val="accent1"/>
              </a:solidFill>
              <a:effectLst/>
              <a:latin typeface="+mj-lt"/>
              <a:ea typeface="Times New Roman" panose="02020603050405020304" pitchFamily="18" charset="0"/>
              <a:cs typeface="Times New Roman" panose="02020603050405020304" pitchFamily="18" charset="0"/>
            </a:endParaRPr>
          </a:p>
          <a:p>
            <a:pPr indent="270510" algn="just">
              <a:lnSpc>
                <a:spcPct val="115000"/>
              </a:lnSpc>
              <a:buNone/>
            </a:pPr>
            <a:r>
              <a:rPr lang="ky-KG" sz="2200" dirty="0" smtClean="0">
                <a:solidFill>
                  <a:schemeClr val="accent1"/>
                </a:solidFill>
                <a:effectLst/>
                <a:latin typeface="+mj-lt"/>
                <a:ea typeface="Times New Roman" panose="02020603050405020304" pitchFamily="18" charset="0"/>
                <a:cs typeface="Times New Roman" panose="02020603050405020304" pitchFamily="18" charset="0"/>
              </a:rPr>
              <a:t>2024-2025 о.ж. Аккредитация</a:t>
            </a:r>
            <a:r>
              <a:rPr lang="ky-KG" sz="2200" dirty="0">
                <a:solidFill>
                  <a:schemeClr val="accent1"/>
                </a:solidFill>
                <a:effectLst/>
                <a:latin typeface="+mj-lt"/>
                <a:ea typeface="Times New Roman" panose="02020603050405020304" pitchFamily="18" charset="0"/>
                <a:cs typeface="Times New Roman" panose="02020603050405020304" pitchFamily="18" charset="0"/>
              </a:rPr>
              <a:t>, рейтинг жана тастыктоочу көз карандысыз мекемеси (</a:t>
            </a:r>
            <a:r>
              <a:rPr lang="en-US" sz="2200" dirty="0">
                <a:solidFill>
                  <a:schemeClr val="accent1"/>
                </a:solidFill>
                <a:effectLst/>
                <a:latin typeface="+mj-lt"/>
                <a:ea typeface="Times New Roman" panose="02020603050405020304" pitchFamily="18" charset="0"/>
                <a:cs typeface="Times New Roman" panose="02020603050405020304" pitchFamily="18" charset="0"/>
              </a:rPr>
              <a:t>IARC) </a:t>
            </a:r>
            <a:r>
              <a:rPr lang="ky-KG" sz="2200" dirty="0">
                <a:solidFill>
                  <a:schemeClr val="accent1"/>
                </a:solidFill>
                <a:effectLst/>
                <a:latin typeface="+mj-lt"/>
                <a:ea typeface="Times New Roman" panose="02020603050405020304" pitchFamily="18" charset="0"/>
                <a:cs typeface="Times New Roman" panose="02020603050405020304" pitchFamily="18" charset="0"/>
              </a:rPr>
              <a:t>тарабынан өткөрүлгөн ОКББ рейтингге активдүү катышып, билим берүү, методикалык ишмердүүлүк жана студенттик жетишкендиктер жаатында жогорку көрсөткүчтөрдү көрсөтүштү. </a:t>
            </a:r>
          </a:p>
          <a:p>
            <a:pPr indent="270510" algn="just">
              <a:lnSpc>
                <a:spcPct val="115000"/>
              </a:lnSpc>
              <a:buNone/>
            </a:pPr>
            <a:r>
              <a:rPr lang="ky-KG" sz="2200" dirty="0">
                <a:solidFill>
                  <a:schemeClr val="accent1"/>
                </a:solidFill>
                <a:effectLst/>
                <a:latin typeface="+mj-lt"/>
                <a:ea typeface="Times New Roman" panose="02020603050405020304" pitchFamily="18" charset="0"/>
                <a:cs typeface="Times New Roman" panose="02020603050405020304" pitchFamily="18" charset="0"/>
              </a:rPr>
              <a:t>Бул аракеттер университетибиздин жалпы сапаттык көрсөткүчтөрүнө оң таасирин тийгизип, мекеменин билим берүү мейкиндигиндеги ордун дагы бекемдеди.</a:t>
            </a:r>
          </a:p>
        </p:txBody>
      </p:sp>
    </p:spTree>
    <p:extLst>
      <p:ext uri="{BB962C8B-B14F-4D97-AF65-F5344CB8AC3E}">
        <p14:creationId xmlns:p14="http://schemas.microsoft.com/office/powerpoint/2010/main" val="57277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1"/>
          <p:cNvPicPr>
            <a:picLocks noGrp="1" noChangeAspect="1"/>
          </p:cNvPicPr>
          <p:nvPr>
            <p:ph idx="1"/>
          </p:nvPr>
        </p:nvPicPr>
        <p:blipFill>
          <a:blip r:embed="rId2"/>
          <a:stretch>
            <a:fillRect/>
          </a:stretch>
        </p:blipFill>
        <p:spPr>
          <a:xfrm>
            <a:off x="1890250" y="848508"/>
            <a:ext cx="2742135" cy="4137557"/>
          </a:xfrm>
          <a:prstGeom prst="rect">
            <a:avLst/>
          </a:prstGeom>
        </p:spPr>
      </p:pic>
      <p:pic>
        <p:nvPicPr>
          <p:cNvPr id="7" name="Рисунок 6"/>
          <p:cNvPicPr>
            <a:picLocks noChangeAspect="1"/>
          </p:cNvPicPr>
          <p:nvPr/>
        </p:nvPicPr>
        <p:blipFill>
          <a:blip r:embed="rId3"/>
          <a:stretch>
            <a:fillRect/>
          </a:stretch>
        </p:blipFill>
        <p:spPr>
          <a:xfrm>
            <a:off x="5161517" y="848508"/>
            <a:ext cx="2909885" cy="4137557"/>
          </a:xfrm>
          <a:prstGeom prst="rect">
            <a:avLst/>
          </a:prstGeom>
        </p:spPr>
      </p:pic>
      <p:pic>
        <p:nvPicPr>
          <p:cNvPr id="8" name="Рисунок 7"/>
          <p:cNvPicPr>
            <a:picLocks noChangeAspect="1"/>
          </p:cNvPicPr>
          <p:nvPr/>
        </p:nvPicPr>
        <p:blipFill>
          <a:blip r:embed="rId4"/>
          <a:stretch>
            <a:fillRect/>
          </a:stretch>
        </p:blipFill>
        <p:spPr>
          <a:xfrm>
            <a:off x="8600534" y="848508"/>
            <a:ext cx="2788996" cy="3969372"/>
          </a:xfrm>
          <a:prstGeom prst="rect">
            <a:avLst/>
          </a:prstGeom>
        </p:spPr>
      </p:pic>
    </p:spTree>
    <p:extLst>
      <p:ext uri="{BB962C8B-B14F-4D97-AF65-F5344CB8AC3E}">
        <p14:creationId xmlns:p14="http://schemas.microsoft.com/office/powerpoint/2010/main" val="91452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B2A1DF7-7FF6-19ED-AB5E-87D5CC207B33}"/>
              </a:ext>
            </a:extLst>
          </p:cNvPr>
          <p:cNvSpPr>
            <a:spLocks noGrp="1"/>
          </p:cNvSpPr>
          <p:nvPr>
            <p:ph type="title"/>
          </p:nvPr>
        </p:nvSpPr>
        <p:spPr>
          <a:xfrm>
            <a:off x="847898" y="609599"/>
            <a:ext cx="10170622" cy="2166851"/>
          </a:xfrm>
        </p:spPr>
        <p:txBody>
          <a:bodyPr>
            <a:normAutofit/>
          </a:bodyPr>
          <a:lstStyle/>
          <a:p>
            <a:pPr algn="ctr"/>
            <a:r>
              <a:rPr lang="ky-KG" sz="3600" b="1" dirty="0" smtClean="0"/>
              <a:t>Педагогикалык курамдын </a:t>
            </a:r>
            <a:r>
              <a:rPr lang="ky-KG" sz="3600" b="1" dirty="0"/>
              <a:t>ишмердигин материалдык жана моралдык жактан кызыктыруу системасын жакшыртуу боюча </a:t>
            </a:r>
            <a:r>
              <a:rPr lang="ky-KG" sz="3600" b="1" dirty="0" smtClean="0"/>
              <a:t>иш-чаралар </a:t>
            </a:r>
            <a:endParaRPr lang="ru-RU" sz="3600" dirty="0"/>
          </a:p>
        </p:txBody>
      </p:sp>
      <p:sp>
        <p:nvSpPr>
          <p:cNvPr id="5" name="TextBox 4">
            <a:extLst>
              <a:ext uri="{FF2B5EF4-FFF2-40B4-BE49-F238E27FC236}">
                <a16:creationId xmlns="" xmlns:a16="http://schemas.microsoft.com/office/drawing/2014/main" id="{6B63C37B-8D50-7D5E-7701-EB1C30D2BFC4}"/>
              </a:ext>
            </a:extLst>
          </p:cNvPr>
          <p:cNvSpPr txBox="1"/>
          <p:nvPr/>
        </p:nvSpPr>
        <p:spPr>
          <a:xfrm>
            <a:off x="702426" y="3158836"/>
            <a:ext cx="10841874" cy="2039020"/>
          </a:xfrm>
          <a:prstGeom prst="rect">
            <a:avLst/>
          </a:prstGeom>
          <a:noFill/>
        </p:spPr>
        <p:txBody>
          <a:bodyPr wrap="square">
            <a:spAutoFit/>
          </a:bodyPr>
          <a:lstStyle/>
          <a:p>
            <a:pPr indent="270510" algn="just">
              <a:lnSpc>
                <a:spcPct val="115000"/>
              </a:lnSpc>
              <a:spcAft>
                <a:spcPts val="1000"/>
              </a:spcAft>
              <a:buNone/>
            </a:pPr>
            <a:r>
              <a:rPr lang="ky-KG" sz="2200" dirty="0">
                <a:solidFill>
                  <a:schemeClr val="accent1"/>
                </a:solidFill>
                <a:effectLst/>
                <a:latin typeface="+mj-lt"/>
                <a:ea typeface="Times New Roman" panose="02020603050405020304" pitchFamily="18" charset="0"/>
                <a:cs typeface="Times New Roman" panose="02020603050405020304" pitchFamily="18" charset="0"/>
              </a:rPr>
              <a:t>2024-жылы КМТУнун стратегиялык өнүгүү багытына ылайык, педагогикалык кадрлардын ишмердүүлүгүнө материалдык жана  моралдык жактан кызыктыруу системасын жакшыртуу максатында “И. Раззаков атындагы Кыргыз техникалык университетинин </a:t>
            </a:r>
            <a:r>
              <a:rPr lang="ky-KG" sz="2200" dirty="0" smtClean="0">
                <a:solidFill>
                  <a:schemeClr val="accent1"/>
                </a:solidFill>
                <a:effectLst/>
                <a:latin typeface="+mj-lt"/>
                <a:ea typeface="Times New Roman" panose="02020603050405020304" pitchFamily="18" charset="0"/>
                <a:cs typeface="Times New Roman" panose="02020603050405020304" pitchFamily="18" charset="0"/>
              </a:rPr>
              <a:t>Педагогикалык курамдын </a:t>
            </a:r>
            <a:r>
              <a:rPr lang="ky-KG" sz="2200" dirty="0">
                <a:solidFill>
                  <a:schemeClr val="accent1"/>
                </a:solidFill>
                <a:effectLst/>
                <a:latin typeface="+mj-lt"/>
                <a:ea typeface="Times New Roman" panose="02020603050405020304" pitchFamily="18" charset="0"/>
                <a:cs typeface="Times New Roman" panose="02020603050405020304" pitchFamily="18" charset="0"/>
              </a:rPr>
              <a:t>ишинин негизги көрсөткүчтөрүнүн системасы” (</a:t>
            </a:r>
            <a:r>
              <a:rPr lang="en-US" sz="2200" dirty="0">
                <a:solidFill>
                  <a:schemeClr val="accent1"/>
                </a:solidFill>
                <a:effectLst/>
                <a:latin typeface="+mj-lt"/>
                <a:ea typeface="Times New Roman" panose="02020603050405020304" pitchFamily="18" charset="0"/>
                <a:cs typeface="Times New Roman" panose="02020603050405020304" pitchFamily="18" charset="0"/>
              </a:rPr>
              <a:t>Key Performance Indicator- KPI) </a:t>
            </a:r>
            <a:r>
              <a:rPr lang="ky-KG" sz="2200" dirty="0">
                <a:solidFill>
                  <a:schemeClr val="accent1"/>
                </a:solidFill>
                <a:effectLst/>
                <a:latin typeface="+mj-lt"/>
                <a:ea typeface="Times New Roman" panose="02020603050405020304" pitchFamily="18" charset="0"/>
                <a:cs typeface="Times New Roman" panose="02020603050405020304" pitchFamily="18" charset="0"/>
              </a:rPr>
              <a:t>боюнча жобо иштелип чыккан.</a:t>
            </a:r>
          </a:p>
        </p:txBody>
      </p:sp>
    </p:spTree>
    <p:extLst>
      <p:ext uri="{BB962C8B-B14F-4D97-AF65-F5344CB8AC3E}">
        <p14:creationId xmlns:p14="http://schemas.microsoft.com/office/powerpoint/2010/main" val="182770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8B65AF2-B8B2-7FDA-5E0D-68DC8113920C}"/>
              </a:ext>
            </a:extLst>
          </p:cNvPr>
          <p:cNvSpPr txBox="1"/>
          <p:nvPr/>
        </p:nvSpPr>
        <p:spPr>
          <a:xfrm>
            <a:off x="419793" y="698454"/>
            <a:ext cx="7492307" cy="5130892"/>
          </a:xfrm>
          <a:prstGeom prst="rect">
            <a:avLst/>
          </a:prstGeom>
          <a:noFill/>
        </p:spPr>
        <p:txBody>
          <a:bodyPr wrap="square">
            <a:spAutoFit/>
          </a:bodyPr>
          <a:lstStyle/>
          <a:p>
            <a:pPr indent="270510" algn="just">
              <a:lnSpc>
                <a:spcPct val="115000"/>
              </a:lnSpc>
              <a:spcAft>
                <a:spcPts val="1000"/>
              </a:spcAft>
              <a:buNone/>
            </a:pPr>
            <a:r>
              <a:rPr lang="ky-KG" sz="2200" dirty="0">
                <a:solidFill>
                  <a:schemeClr val="accent1"/>
                </a:solidFill>
                <a:effectLst/>
                <a:latin typeface="+mj-lt"/>
                <a:ea typeface="Times New Roman" panose="02020603050405020304" pitchFamily="18" charset="0"/>
                <a:cs typeface="Times New Roman" panose="02020603050405020304" pitchFamily="18" charset="0"/>
              </a:rPr>
              <a:t>Аталган жобонун негизинде университетте ректордун буйругу менен атайын комиссия түзүлүп, педагогикалык кызматкерлердин ишмердүүлүгүн </a:t>
            </a:r>
            <a:r>
              <a:rPr lang="en-US" sz="2200" dirty="0">
                <a:solidFill>
                  <a:schemeClr val="accent1"/>
                </a:solidFill>
                <a:effectLst/>
                <a:latin typeface="+mj-lt"/>
                <a:ea typeface="Times New Roman" panose="02020603050405020304" pitchFamily="18" charset="0"/>
                <a:cs typeface="Times New Roman" panose="02020603050405020304" pitchFamily="18" charset="0"/>
              </a:rPr>
              <a:t>KPI </a:t>
            </a:r>
            <a:r>
              <a:rPr lang="ky-KG" sz="2200" dirty="0">
                <a:solidFill>
                  <a:schemeClr val="accent1"/>
                </a:solidFill>
                <a:effectLst/>
                <a:latin typeface="+mj-lt"/>
                <a:ea typeface="Times New Roman" panose="02020603050405020304" pitchFamily="18" charset="0"/>
                <a:cs typeface="Times New Roman" panose="02020603050405020304" pitchFamily="18" charset="0"/>
              </a:rPr>
              <a:t>көрсөткүчтөрүнүн негизинде баалоо иштери жүргүзүлдү. Баалоонун жыйынтыгында жалпысынан 563 педагогикалык кызматкер </a:t>
            </a:r>
            <a:r>
              <a:rPr lang="en-US" sz="2200" u="sng" dirty="0">
                <a:solidFill>
                  <a:schemeClr val="accent1"/>
                </a:solidFill>
                <a:effectLst/>
                <a:latin typeface="+mj-lt"/>
                <a:ea typeface="Times New Roman" panose="02020603050405020304" pitchFamily="18" charset="0"/>
                <a:cs typeface="Times New Roman" panose="02020603050405020304" pitchFamily="18" charset="0"/>
              </a:rPr>
              <a:t>https://unet.kstu.kg/home/ </a:t>
            </a:r>
            <a:r>
              <a:rPr lang="ky-KG" sz="2200" dirty="0">
                <a:solidFill>
                  <a:schemeClr val="accent1"/>
                </a:solidFill>
                <a:effectLst/>
                <a:latin typeface="+mj-lt"/>
                <a:ea typeface="Times New Roman" panose="02020603050405020304" pitchFamily="18" charset="0"/>
                <a:cs typeface="Times New Roman" panose="02020603050405020304" pitchFamily="18" charset="0"/>
              </a:rPr>
              <a:t>электрондук системасы аркылуу маалыматтарды киргизишти. Катышкан кызматкерлердин ишмердүүлүгү комплекстүү түрдө тастыкталып, кийинки этапта маалыматтарды талдоо жана анализдөө иштери жүргүзүлдү. Комиссия бардык категорияларды камтып, иш алып барып, чечим кабыл алуу үчүн керектүү босого орточо балл белгиледи. Жалпысынан 195 адам бул босого баллдан жогору жыйынтык көрсөтө алды.</a:t>
            </a:r>
          </a:p>
        </p:txBody>
      </p:sp>
      <p:graphicFrame>
        <p:nvGraphicFramePr>
          <p:cNvPr id="7" name="Диаграмма 6">
            <a:extLst>
              <a:ext uri="{FF2B5EF4-FFF2-40B4-BE49-F238E27FC236}">
                <a16:creationId xmlns="" xmlns:a16="http://schemas.microsoft.com/office/drawing/2014/main" id="{E9F505EA-D9AF-028D-DECA-6207671FB966}"/>
              </a:ext>
            </a:extLst>
          </p:cNvPr>
          <p:cNvGraphicFramePr/>
          <p:nvPr>
            <p:extLst>
              <p:ext uri="{D42A27DB-BD31-4B8C-83A1-F6EECF244321}">
                <p14:modId xmlns:p14="http://schemas.microsoft.com/office/powerpoint/2010/main" val="1606810457"/>
              </p:ext>
            </p:extLst>
          </p:nvPr>
        </p:nvGraphicFramePr>
        <p:xfrm>
          <a:off x="8051107" y="939800"/>
          <a:ext cx="37211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824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45929F9-9274-C886-F8DB-2B98ED13DE78}"/>
              </a:ext>
            </a:extLst>
          </p:cNvPr>
          <p:cNvSpPr>
            <a:spLocks noGrp="1"/>
          </p:cNvSpPr>
          <p:nvPr>
            <p:ph idx="1"/>
          </p:nvPr>
        </p:nvSpPr>
        <p:spPr>
          <a:xfrm>
            <a:off x="508959" y="1677124"/>
            <a:ext cx="11014988" cy="4628785"/>
          </a:xfrm>
        </p:spPr>
        <p:txBody>
          <a:bodyPr>
            <a:noAutofit/>
          </a:bodyPr>
          <a:lstStyle/>
          <a:p>
            <a:pPr lvl="0"/>
            <a:r>
              <a:rPr lang="ky-KG" sz="2400" dirty="0" smtClean="0"/>
              <a:t>КМТУда </a:t>
            </a:r>
            <a:r>
              <a:rPr lang="ky-KG" sz="2400" dirty="0"/>
              <a:t>жаңы ачыла турган билим берүү программаларынын документтерин  талапка ылайык бекитүү, алынган лицензиялардын талаптарын сактоо; </a:t>
            </a:r>
            <a:endParaRPr lang="ru-RU" sz="2400" dirty="0"/>
          </a:p>
          <a:p>
            <a:pPr lvl="0"/>
            <a:r>
              <a:rPr lang="ky-KG" sz="2400" dirty="0"/>
              <a:t>аккредитациялоо иштерине мониторинг жүргүзүү, даярдык көрүү жана уюштуруу (билим </a:t>
            </a:r>
            <a:r>
              <a:rPr lang="ky-KG" sz="2400" dirty="0" smtClean="0"/>
              <a:t>берүүнүн </a:t>
            </a:r>
            <a:r>
              <a:rPr lang="ky-KG" sz="2400" dirty="0"/>
              <a:t>сапатын камсыз кылуунун сырткы системасы);</a:t>
            </a:r>
          </a:p>
          <a:p>
            <a:r>
              <a:rPr lang="ky-KG" sz="2400" dirty="0"/>
              <a:t>КМТУнун иштелип чыккан билим берүүнүн сапатын (мындан ары - ББС) камсыз кылуунун ички системасын  өркүндөтүү жана ишке ашыруу (билим берүү сапатынын камсыз кылуунун ички системасы</a:t>
            </a:r>
            <a:r>
              <a:rPr lang="ky-KG" sz="2400" dirty="0" smtClean="0"/>
              <a:t>);</a:t>
            </a:r>
          </a:p>
          <a:p>
            <a:pPr lvl="0"/>
            <a:r>
              <a:rPr lang="ky-KG" sz="2400" dirty="0"/>
              <a:t>инстиуттардын, жогорку мектептердин, филиалдардын, колледждердин, окуу түзүмдөрдүн, педагогикалык курамдын (мындан ары – ПК) жана студенттердин чөйрөсүнүн жана моралдык психологиялык климатынын абалына ишмердик кылуусунун сапатына баа берүү (билим берүү сапатынын камсыз кылуунун ички системасы) (социалдык сурамжылоо</a:t>
            </a:r>
            <a:r>
              <a:rPr lang="ky-KG" sz="2400" dirty="0" smtClean="0"/>
              <a:t>);</a:t>
            </a:r>
          </a:p>
          <a:p>
            <a:pPr marL="45720" lvl="0" indent="0">
              <a:buNone/>
            </a:pPr>
            <a:endParaRPr lang="ru-RU" sz="2000" dirty="0" smtClean="0"/>
          </a:p>
          <a:p>
            <a:endParaRPr lang="ru-RU" sz="2000" dirty="0"/>
          </a:p>
          <a:p>
            <a:pPr lvl="0"/>
            <a:endParaRPr lang="ru-RU" dirty="0"/>
          </a:p>
        </p:txBody>
      </p:sp>
      <p:sp>
        <p:nvSpPr>
          <p:cNvPr id="4" name="TextBox 3">
            <a:extLst>
              <a:ext uri="{FF2B5EF4-FFF2-40B4-BE49-F238E27FC236}">
                <a16:creationId xmlns="" xmlns:a16="http://schemas.microsoft.com/office/drawing/2014/main" id="{3473D546-CBD8-8CAC-0FDB-1542AB311514}"/>
              </a:ext>
            </a:extLst>
          </p:cNvPr>
          <p:cNvSpPr txBox="1"/>
          <p:nvPr/>
        </p:nvSpPr>
        <p:spPr>
          <a:xfrm>
            <a:off x="508958" y="353685"/>
            <a:ext cx="11568742" cy="1323439"/>
          </a:xfrm>
          <a:prstGeom prst="rect">
            <a:avLst/>
          </a:prstGeom>
          <a:noFill/>
        </p:spPr>
        <p:txBody>
          <a:bodyPr wrap="square">
            <a:spAutoFit/>
          </a:bodyPr>
          <a:lstStyle/>
          <a:p>
            <a:pPr marL="45720" indent="0">
              <a:buNone/>
            </a:pPr>
            <a:r>
              <a:rPr lang="ky-KG" sz="4000" b="1" dirty="0">
                <a:solidFill>
                  <a:srgbClr val="0070C0"/>
                </a:solidFill>
              </a:rPr>
              <a:t>Билим берүүнүн сапатынын камсыз </a:t>
            </a:r>
            <a:r>
              <a:rPr lang="ky-KG" sz="4000" b="1" dirty="0" smtClean="0">
                <a:solidFill>
                  <a:srgbClr val="0070C0"/>
                </a:solidFill>
              </a:rPr>
              <a:t>кылуунун негизги багыттары</a:t>
            </a:r>
            <a:endParaRPr lang="ky-KG" sz="4000" b="1" dirty="0">
              <a:solidFill>
                <a:srgbClr val="0070C0"/>
              </a:solidFill>
            </a:endParaRPr>
          </a:p>
        </p:txBody>
      </p:sp>
    </p:spTree>
    <p:extLst>
      <p:ext uri="{BB962C8B-B14F-4D97-AF65-F5344CB8AC3E}">
        <p14:creationId xmlns:p14="http://schemas.microsoft.com/office/powerpoint/2010/main" val="116293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785CC6E-D1FF-849D-1E13-B500B9269086}"/>
              </a:ext>
            </a:extLst>
          </p:cNvPr>
          <p:cNvSpPr txBox="1"/>
          <p:nvPr/>
        </p:nvSpPr>
        <p:spPr>
          <a:xfrm>
            <a:off x="536171" y="588417"/>
            <a:ext cx="10104120" cy="1323439"/>
          </a:xfrm>
          <a:prstGeom prst="rect">
            <a:avLst/>
          </a:prstGeom>
          <a:noFill/>
        </p:spPr>
        <p:txBody>
          <a:bodyPr wrap="square">
            <a:spAutoFit/>
          </a:bodyPr>
          <a:lstStyle/>
          <a:p>
            <a:pPr algn="ctr"/>
            <a:r>
              <a:rPr lang="ky-KG" sz="4000" b="1" dirty="0">
                <a:solidFill>
                  <a:schemeClr val="accent1"/>
                </a:solidFill>
                <a:effectLst/>
                <a:ea typeface="Times New Roman" panose="02020603050405020304" pitchFamily="18" charset="0"/>
              </a:rPr>
              <a:t>Социалдык сурамжылоону уюштуруу жана өткөрүү</a:t>
            </a:r>
            <a:endParaRPr lang="ru-RU" sz="4000" dirty="0">
              <a:solidFill>
                <a:schemeClr val="accent1"/>
              </a:solidFill>
            </a:endParaRPr>
          </a:p>
        </p:txBody>
      </p:sp>
      <p:sp>
        <p:nvSpPr>
          <p:cNvPr id="6" name="TextBox 5">
            <a:extLst>
              <a:ext uri="{FF2B5EF4-FFF2-40B4-BE49-F238E27FC236}">
                <a16:creationId xmlns="" xmlns:a16="http://schemas.microsoft.com/office/drawing/2014/main" id="{81C1C59E-613D-3CBD-9E4A-30A420DA72EB}"/>
              </a:ext>
            </a:extLst>
          </p:cNvPr>
          <p:cNvSpPr txBox="1"/>
          <p:nvPr/>
        </p:nvSpPr>
        <p:spPr>
          <a:xfrm>
            <a:off x="302029" y="2040816"/>
            <a:ext cx="11587942" cy="4478149"/>
          </a:xfrm>
          <a:prstGeom prst="rect">
            <a:avLst/>
          </a:prstGeom>
          <a:noFill/>
        </p:spPr>
        <p:txBody>
          <a:bodyPr wrap="square">
            <a:spAutoFit/>
          </a:bodyPr>
          <a:lstStyle/>
          <a:p>
            <a:r>
              <a:rPr lang="ky-KG" sz="1900" dirty="0">
                <a:solidFill>
                  <a:schemeClr val="accent1"/>
                </a:solidFill>
                <a:latin typeface="+mj-lt"/>
              </a:rPr>
              <a:t>Билим берүү процессинин сапатын камсыздоонун дагы бир багыты болуп  социологиялык сурамжылоону уюштуруу жана өткөрүү болуп саналат. </a:t>
            </a:r>
            <a:endParaRPr lang="ru-RU" sz="1900" dirty="0">
              <a:solidFill>
                <a:schemeClr val="accent1"/>
              </a:solidFill>
              <a:latin typeface="+mj-lt"/>
            </a:endParaRPr>
          </a:p>
          <a:p>
            <a:r>
              <a:rPr lang="ky-KG" sz="1900" dirty="0">
                <a:solidFill>
                  <a:schemeClr val="accent1"/>
                </a:solidFill>
                <a:latin typeface="+mj-lt"/>
              </a:rPr>
              <a:t>2024-2025-окуу жылында “И. Раззаков атындагы КМТУнун кызыктар тараптарынын канааттануусун баалоо жана мониторинги жөнүндө Жобосу” иштелип чыкты. </a:t>
            </a:r>
            <a:endParaRPr lang="ru-RU" sz="1900" dirty="0">
              <a:solidFill>
                <a:schemeClr val="accent1"/>
              </a:solidFill>
              <a:latin typeface="+mj-lt"/>
            </a:endParaRPr>
          </a:p>
          <a:p>
            <a:r>
              <a:rPr lang="ky-KG" sz="1900" dirty="0">
                <a:solidFill>
                  <a:schemeClr val="accent1"/>
                </a:solidFill>
                <a:latin typeface="+mj-lt"/>
              </a:rPr>
              <a:t>Инстиуттардын, жогорку мектептердин, филиалдардын, колледждердин, окуу түзүмдөрдүн, ПКдын жана студенттердин чөйрөсүн жана моралдык психологиялык климатынын абалына, ишмердик кылуусунун сапатына баа берүү (билим берүү сапатынын камсыз кылуунун ички системасы) ББСД жана түзүмдүк бөлүктөр тарабынан жүргүзүлө турган төмөнкүдөй бир катар сурамжылоонун түрлөрү аныкталды:</a:t>
            </a:r>
            <a:endParaRPr lang="ru-RU" sz="1900" dirty="0">
              <a:solidFill>
                <a:schemeClr val="accent1"/>
              </a:solidFill>
              <a:latin typeface="+mj-lt"/>
            </a:endParaRPr>
          </a:p>
          <a:p>
            <a:r>
              <a:rPr lang="ky-KG" sz="1900" dirty="0">
                <a:solidFill>
                  <a:schemeClr val="accent1"/>
                </a:solidFill>
                <a:latin typeface="+mj-lt"/>
              </a:rPr>
              <a:t>КМТУда туруктуу негизде социалдык сурамжылоо жүргүзүү үчүн бир катар анкеталар иштелип чыккан жана жыл сайын жаңыртылууда. </a:t>
            </a:r>
            <a:endParaRPr lang="ru-RU" sz="1900" dirty="0">
              <a:solidFill>
                <a:schemeClr val="accent1"/>
              </a:solidFill>
              <a:latin typeface="+mj-lt"/>
            </a:endParaRPr>
          </a:p>
          <a:p>
            <a:r>
              <a:rPr lang="ky-KG" sz="1900" dirty="0">
                <a:solidFill>
                  <a:schemeClr val="accent1"/>
                </a:solidFill>
                <a:latin typeface="+mj-lt"/>
              </a:rPr>
              <a:t>2024-2025-окуу жылында төмөнкү анкеталар мурунку көрсөтмөлөр аркылуу эскертүүлөрдү эске алуу менен  иштелип жана жаңыртылып чыкты: "Институттардын иштеринин сапаты жөнүндө социалдык сурамжылоо", "Студентттерди тейлөө борборунун (СТБ) ишинин сапаты жөнүндө социалдык сурамжылоо", "Студенттер үчүн практиканын сапаты жөнүндө”, "Студенттик жатаканада жашоо шарттарынын сапаты жөнүндө сурамжылоо", "Студенттердин окуу иштеринин уюштуруунун сапатына канааттануусу".</a:t>
            </a:r>
            <a:endParaRPr lang="ru-RU" sz="1900" dirty="0">
              <a:solidFill>
                <a:schemeClr val="accent1"/>
              </a:solidFill>
              <a:latin typeface="+mj-lt"/>
            </a:endParaRPr>
          </a:p>
        </p:txBody>
      </p:sp>
    </p:spTree>
    <p:extLst>
      <p:ext uri="{BB962C8B-B14F-4D97-AF65-F5344CB8AC3E}">
        <p14:creationId xmlns:p14="http://schemas.microsoft.com/office/powerpoint/2010/main" val="283534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F68EB3-6BC6-E967-E70F-841FA6EDF030}"/>
              </a:ext>
            </a:extLst>
          </p:cNvPr>
          <p:cNvSpPr txBox="1"/>
          <p:nvPr/>
        </p:nvSpPr>
        <p:spPr>
          <a:xfrm>
            <a:off x="302029" y="328394"/>
            <a:ext cx="11587942" cy="5170646"/>
          </a:xfrm>
          <a:prstGeom prst="rect">
            <a:avLst/>
          </a:prstGeom>
          <a:noFill/>
        </p:spPr>
        <p:txBody>
          <a:bodyPr wrap="square">
            <a:spAutoFit/>
          </a:bodyPr>
          <a:lstStyle/>
          <a:p>
            <a:r>
              <a:rPr lang="ky-KG" sz="2200" dirty="0">
                <a:solidFill>
                  <a:schemeClr val="accent1"/>
                </a:solidFill>
                <a:latin typeface="+mj-lt"/>
              </a:rPr>
              <a:t>Бардык сурамжылоолор </a:t>
            </a:r>
            <a:r>
              <a:rPr lang="en-US" sz="2200" dirty="0">
                <a:solidFill>
                  <a:schemeClr val="accent1"/>
                </a:solidFill>
                <a:latin typeface="+mj-lt"/>
              </a:rPr>
              <a:t>Google Forms </a:t>
            </a:r>
            <a:r>
              <a:rPr lang="ky-KG" sz="2200" dirty="0">
                <a:solidFill>
                  <a:schemeClr val="accent1"/>
                </a:solidFill>
                <a:latin typeface="+mj-lt"/>
              </a:rPr>
              <a:t>толтуруу менен онлайн формасында  жүргүзүлүп, иштин натыйжалуулугу жана маалыматтарды талдоо үчүн ар бир анкетага </a:t>
            </a:r>
            <a:r>
              <a:rPr lang="en-US" sz="2200" dirty="0">
                <a:solidFill>
                  <a:schemeClr val="accent1"/>
                </a:solidFill>
                <a:latin typeface="+mj-lt"/>
              </a:rPr>
              <a:t>QR- </a:t>
            </a:r>
            <a:r>
              <a:rPr lang="ky-KG" sz="2200" dirty="0">
                <a:solidFill>
                  <a:schemeClr val="accent1"/>
                </a:solidFill>
                <a:latin typeface="+mj-lt"/>
              </a:rPr>
              <a:t>коддор  колдонулган. </a:t>
            </a:r>
          </a:p>
          <a:p>
            <a:r>
              <a:rPr lang="ky-KG" sz="2200" b="1" dirty="0">
                <a:solidFill>
                  <a:schemeClr val="accent1"/>
                </a:solidFill>
              </a:rPr>
              <a:t>23.11.2024 - 16.12.2024-жж. - "Эмне үчүн И. Раззаков КМТУну жогорку окуу жайы катары тандалып (98%)</a:t>
            </a:r>
            <a:r>
              <a:rPr lang="ky-KG" sz="2200" dirty="0">
                <a:solidFill>
                  <a:schemeClr val="accent1"/>
                </a:solidFill>
              </a:rPr>
              <a:t>. Бул сурамжылоонун максаты – окуу жайын тандоого таасир эткен факторлорду аныктоо жана эң популярдуу жарнамалык коммуникацияларды, ошондой эле студенттердин университетке калыптанышын аныктоо. Маалымат чогултуу ыкмасы Google сурамжылоо форматында маалымат чогултуу аркылуу ишке ашырылган.</a:t>
            </a:r>
            <a:endParaRPr lang="ru-RU" sz="2200" dirty="0">
              <a:solidFill>
                <a:schemeClr val="accent1"/>
              </a:solidFill>
            </a:endParaRPr>
          </a:p>
          <a:p>
            <a:r>
              <a:rPr lang="ky-KG" sz="2200" b="1" dirty="0">
                <a:solidFill>
                  <a:schemeClr val="accent1"/>
                </a:solidFill>
              </a:rPr>
              <a:t>17.02.2025-17.03.25-жж. КМТУда "Окутуучу - студенттердин көзү менен" </a:t>
            </a:r>
            <a:r>
              <a:rPr lang="ky-KG" sz="2200" dirty="0">
                <a:solidFill>
                  <a:schemeClr val="accent1"/>
                </a:solidFill>
              </a:rPr>
              <a:t>аттуу сурамжылоодо 2-4-курстардын студенттери арасында жазгы семестрдин жыйынтыгы боюнча өткөрүлүп, 3476 студент сурамжыланган (53%).</a:t>
            </a:r>
            <a:endParaRPr lang="ru-RU" sz="2200" dirty="0">
              <a:solidFill>
                <a:schemeClr val="accent1"/>
              </a:solidFill>
            </a:endParaRPr>
          </a:p>
          <a:p>
            <a:r>
              <a:rPr lang="ky-KG" sz="2200" b="1" dirty="0">
                <a:solidFill>
                  <a:schemeClr val="accent1"/>
                </a:solidFill>
              </a:rPr>
              <a:t>21.01.2025 - 21.02.2025-жж. "И. Раззаков атындагы КМТУнун профессордук-окутуучулук курамынын ишмердүүлүгүнө канааттануу”</a:t>
            </a:r>
            <a:r>
              <a:rPr lang="ky-KG" sz="2200" dirty="0">
                <a:solidFill>
                  <a:schemeClr val="accent1"/>
                </a:solidFill>
              </a:rPr>
              <a:t> аттуу социологиялык сурамжылоонун жүрүшүндө -319 (881) ПОК сурамжыланган. </a:t>
            </a:r>
            <a:endParaRPr lang="ru-RU" sz="2200" dirty="0">
              <a:solidFill>
                <a:schemeClr val="accent1"/>
              </a:solidFill>
            </a:endParaRPr>
          </a:p>
          <a:p>
            <a:endParaRPr lang="ru-RU" sz="2200" dirty="0">
              <a:solidFill>
                <a:schemeClr val="accent1"/>
              </a:solidFill>
              <a:latin typeface="+mj-lt"/>
            </a:endParaRPr>
          </a:p>
        </p:txBody>
      </p:sp>
      <p:graphicFrame>
        <p:nvGraphicFramePr>
          <p:cNvPr id="7" name="Диаграмма 6">
            <a:extLst>
              <a:ext uri="{FF2B5EF4-FFF2-40B4-BE49-F238E27FC236}">
                <a16:creationId xmlns="" xmlns:a16="http://schemas.microsoft.com/office/drawing/2014/main" id="{446BD85F-16E9-876D-E076-04EBF2F17671}"/>
              </a:ext>
            </a:extLst>
          </p:cNvPr>
          <p:cNvGraphicFramePr/>
          <p:nvPr>
            <p:extLst>
              <p:ext uri="{D42A27DB-BD31-4B8C-83A1-F6EECF244321}">
                <p14:modId xmlns:p14="http://schemas.microsoft.com/office/powerpoint/2010/main" val="2873059259"/>
              </p:ext>
            </p:extLst>
          </p:nvPr>
        </p:nvGraphicFramePr>
        <p:xfrm>
          <a:off x="302029" y="5236234"/>
          <a:ext cx="11136284" cy="1354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496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58A44E0-B4E0-FD3E-664E-65F94B944A99}"/>
              </a:ext>
            </a:extLst>
          </p:cNvPr>
          <p:cNvSpPr txBox="1"/>
          <p:nvPr/>
        </p:nvSpPr>
        <p:spPr>
          <a:xfrm>
            <a:off x="569343" y="629728"/>
            <a:ext cx="11320628" cy="3785652"/>
          </a:xfrm>
          <a:prstGeom prst="rect">
            <a:avLst/>
          </a:prstGeom>
          <a:noFill/>
        </p:spPr>
        <p:txBody>
          <a:bodyPr wrap="square">
            <a:spAutoFit/>
          </a:bodyPr>
          <a:lstStyle/>
          <a:p>
            <a:r>
              <a:rPr lang="ky-KG" sz="2400" dirty="0">
                <a:solidFill>
                  <a:schemeClr val="accent1"/>
                </a:solidFill>
              </a:rPr>
              <a:t>КМТУнун ишмердүүлүгүн комплекстүү баалоонун алкагында студенттердин коомдук жайлар тууралуу сурамжылоо </a:t>
            </a:r>
            <a:r>
              <a:rPr lang="ky-KG" sz="2400" b="1" dirty="0">
                <a:solidFill>
                  <a:schemeClr val="accent1"/>
                </a:solidFill>
              </a:rPr>
              <a:t>жүргүзүлдү ("Институттардын ишинин сапатын баалоо," Архивдин ишинин сапатын баалоо"," Ашканалардын ишинин сапатын баалоо", Медициналык пункттун ишинин сапатын баалоо", "СТБнын ишинин сапатын баалоо", “Жеке колдонуу үчүн жерлерди баалоо", "Китепкананын ишинин сапатын баалоо", "Студенттик жатаканада жашоо шарттарынын сапатын баалоо"). </a:t>
            </a:r>
            <a:r>
              <a:rPr lang="ky-KG" sz="2400" dirty="0">
                <a:solidFill>
                  <a:schemeClr val="accent1"/>
                </a:solidFill>
              </a:rPr>
              <a:t>Сапат боюнча колдонмого ылайык, студенттеринин арасында көрсөтүлгөн сурамжылоолор Google форматында QR коду коомдук пайдалануучу жерлерге жайгаштырып өткөрүлдүүдө. Социалдык сурамжылоолордун бул түрлөрү үзгүлтүксүз жүргүзүлүп турат.</a:t>
            </a:r>
            <a:endParaRPr lang="ru-RU" sz="2400" dirty="0">
              <a:solidFill>
                <a:schemeClr val="accent1"/>
              </a:solidFill>
            </a:endParaRPr>
          </a:p>
        </p:txBody>
      </p:sp>
    </p:spTree>
    <p:extLst>
      <p:ext uri="{BB962C8B-B14F-4D97-AF65-F5344CB8AC3E}">
        <p14:creationId xmlns:p14="http://schemas.microsoft.com/office/powerpoint/2010/main" val="121560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58A44E0-B4E0-FD3E-664E-65F94B944A99}"/>
              </a:ext>
            </a:extLst>
          </p:cNvPr>
          <p:cNvSpPr txBox="1"/>
          <p:nvPr/>
        </p:nvSpPr>
        <p:spPr>
          <a:xfrm>
            <a:off x="491705" y="2587924"/>
            <a:ext cx="11320628" cy="769441"/>
          </a:xfrm>
          <a:prstGeom prst="rect">
            <a:avLst/>
          </a:prstGeom>
          <a:noFill/>
        </p:spPr>
        <p:txBody>
          <a:bodyPr wrap="square">
            <a:spAutoFit/>
          </a:bodyPr>
          <a:lstStyle/>
          <a:p>
            <a:pPr algn="ctr"/>
            <a:r>
              <a:rPr lang="ky-KG" sz="4400" smtClean="0">
                <a:solidFill>
                  <a:schemeClr val="accent1"/>
                </a:solidFill>
              </a:rPr>
              <a:t>Көңүл бургандарыңызга </a:t>
            </a:r>
            <a:r>
              <a:rPr lang="ky-KG" sz="4400" dirty="0" smtClean="0">
                <a:solidFill>
                  <a:schemeClr val="accent1"/>
                </a:solidFill>
              </a:rPr>
              <a:t>рахмат!!!</a:t>
            </a:r>
            <a:endParaRPr lang="ru-RU" sz="4400" dirty="0">
              <a:solidFill>
                <a:schemeClr val="accent1"/>
              </a:solidFill>
            </a:endParaRPr>
          </a:p>
        </p:txBody>
      </p:sp>
    </p:spTree>
    <p:extLst>
      <p:ext uri="{BB962C8B-B14F-4D97-AF65-F5344CB8AC3E}">
        <p14:creationId xmlns:p14="http://schemas.microsoft.com/office/powerpoint/2010/main" val="307144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A0AB4F6-F652-DBD2-6652-67FA3AC4E639}"/>
              </a:ext>
            </a:extLst>
          </p:cNvPr>
          <p:cNvSpPr>
            <a:spLocks noGrp="1"/>
          </p:cNvSpPr>
          <p:nvPr>
            <p:ph idx="1"/>
          </p:nvPr>
        </p:nvSpPr>
        <p:spPr>
          <a:xfrm>
            <a:off x="482138" y="1080655"/>
            <a:ext cx="11238807" cy="5015345"/>
          </a:xfrm>
        </p:spPr>
        <p:txBody>
          <a:bodyPr>
            <a:normAutofit/>
          </a:bodyPr>
          <a:lstStyle/>
          <a:p>
            <a:pPr lvl="0"/>
            <a:r>
              <a:rPr lang="ky-KG" sz="2400" dirty="0" smtClean="0"/>
              <a:t>ПКдын ишмердигин материалдык жана моралдык жактан кызыктыруу системасын жакшыртуу (KPI);</a:t>
            </a:r>
            <a:endParaRPr lang="ru-RU" sz="2400" dirty="0" smtClean="0"/>
          </a:p>
          <a:p>
            <a:pPr lvl="0"/>
            <a:r>
              <a:rPr lang="ky-KG" sz="2400" dirty="0" smtClean="0"/>
              <a:t>инженердик билим берүү тармагында КМТУнун инновациялык билим берүү мекемеси катары анын улуттук жана эл аралык кадыр-баркын  калыптандыруу (НAAР, КРI, КР Улуттук рейтинги);</a:t>
            </a:r>
            <a:endParaRPr lang="ru-RU" sz="2400" dirty="0" smtClean="0"/>
          </a:p>
          <a:p>
            <a:pPr lvl="0"/>
            <a:r>
              <a:rPr lang="ky-KG" sz="2400" dirty="0" smtClean="0"/>
              <a:t>КМТУда башкаруу системасынын процесстерин жакшыртуу; </a:t>
            </a:r>
            <a:endParaRPr lang="ru-RU" sz="2400" dirty="0" smtClean="0"/>
          </a:p>
          <a:p>
            <a:pPr lvl="0"/>
            <a:r>
              <a:rPr lang="ky-KG" sz="2400" dirty="0" smtClean="0"/>
              <a:t>билим берүү семинарларын, тренингдерди уюштуруу.</a:t>
            </a:r>
            <a:endParaRPr lang="ru-RU" sz="2400" dirty="0" smtClean="0"/>
          </a:p>
          <a:p>
            <a:endParaRPr lang="ru-RU" dirty="0"/>
          </a:p>
        </p:txBody>
      </p:sp>
    </p:spTree>
    <p:extLst>
      <p:ext uri="{BB962C8B-B14F-4D97-AF65-F5344CB8AC3E}">
        <p14:creationId xmlns:p14="http://schemas.microsoft.com/office/powerpoint/2010/main" val="271163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 xmlns:a16="http://schemas.microsoft.com/office/drawing/2014/main" id="{F67A7166-1D04-1D2B-5F13-11D88F1CBBA3}"/>
              </a:ext>
            </a:extLst>
          </p:cNvPr>
          <p:cNvSpPr>
            <a:spLocks noGrp="1"/>
          </p:cNvSpPr>
          <p:nvPr>
            <p:ph idx="1"/>
          </p:nvPr>
        </p:nvSpPr>
        <p:spPr>
          <a:xfrm>
            <a:off x="633857" y="1738679"/>
            <a:ext cx="10529455" cy="2893813"/>
          </a:xfrm>
        </p:spPr>
        <p:txBody>
          <a:bodyPr>
            <a:normAutofit/>
          </a:bodyPr>
          <a:lstStyle/>
          <a:p>
            <a:pPr marL="45720" indent="0">
              <a:buNone/>
            </a:pPr>
            <a:r>
              <a:rPr lang="ky-KG" sz="2400" dirty="0"/>
              <a:t>КМТУда билим берүү Кыргыз Республикасынын Билим берүү жана илим министрлиги тарабынан берилген мөөнөтсүз лицензиялардын негизинде,  ошону менен бирге жаңы ачылган билим берүү программалары университеттин Окумуштуулар кеңешинин сунушу боюнча ректордун буйругу менен бекитилген </a:t>
            </a:r>
            <a:r>
              <a:rPr lang="ky-KG" sz="2400" dirty="0" smtClean="0"/>
              <a:t> «И. Раззаков </a:t>
            </a:r>
            <a:r>
              <a:rPr lang="ky-KG" sz="2400" dirty="0"/>
              <a:t>атындагы КМТУда жогорку, дипломдон кийинки жана кошумча кесиптик билим берүүнүн жаңы билим берүү программаларын даярдоо жана бекитүү» тартибинин негизинде ишке ашырылат.</a:t>
            </a:r>
            <a:endParaRPr lang="ru-RU" sz="2400" dirty="0"/>
          </a:p>
        </p:txBody>
      </p:sp>
      <p:sp>
        <p:nvSpPr>
          <p:cNvPr id="6" name="TextBox 5">
            <a:extLst>
              <a:ext uri="{FF2B5EF4-FFF2-40B4-BE49-F238E27FC236}">
                <a16:creationId xmlns="" xmlns:a16="http://schemas.microsoft.com/office/drawing/2014/main" id="{3473D546-CBD8-8CAC-0FDB-1542AB311514}"/>
              </a:ext>
            </a:extLst>
          </p:cNvPr>
          <p:cNvSpPr txBox="1"/>
          <p:nvPr/>
        </p:nvSpPr>
        <p:spPr>
          <a:xfrm>
            <a:off x="592974" y="353684"/>
            <a:ext cx="11484726" cy="1384995"/>
          </a:xfrm>
          <a:prstGeom prst="rect">
            <a:avLst/>
          </a:prstGeom>
          <a:noFill/>
        </p:spPr>
        <p:txBody>
          <a:bodyPr wrap="square">
            <a:spAutoFit/>
          </a:bodyPr>
          <a:lstStyle/>
          <a:p>
            <a:pPr marL="45720" indent="0" algn="ctr">
              <a:buNone/>
            </a:pPr>
            <a:r>
              <a:rPr lang="ky-KG" sz="4200" b="1" dirty="0">
                <a:solidFill>
                  <a:schemeClr val="accent1"/>
                </a:solidFill>
              </a:rPr>
              <a:t>Билим берүү программаларын </a:t>
            </a:r>
            <a:r>
              <a:rPr lang="ky-KG" sz="4200" b="1" dirty="0" smtClean="0">
                <a:solidFill>
                  <a:schemeClr val="accent1"/>
                </a:solidFill>
              </a:rPr>
              <a:t>ачуу,</a:t>
            </a:r>
            <a:endParaRPr lang="ky-KG" sz="4200" b="1" dirty="0">
              <a:solidFill>
                <a:schemeClr val="accent1"/>
              </a:solidFill>
            </a:endParaRPr>
          </a:p>
          <a:p>
            <a:pPr marL="45720" indent="0" algn="ctr">
              <a:buNone/>
            </a:pPr>
            <a:r>
              <a:rPr lang="ky-KG" sz="4200" b="1" dirty="0">
                <a:solidFill>
                  <a:schemeClr val="accent1"/>
                </a:solidFill>
              </a:rPr>
              <a:t>лицензиялоо: </a:t>
            </a:r>
          </a:p>
        </p:txBody>
      </p:sp>
    </p:spTree>
    <p:extLst>
      <p:ext uri="{BB962C8B-B14F-4D97-AF65-F5344CB8AC3E}">
        <p14:creationId xmlns:p14="http://schemas.microsoft.com/office/powerpoint/2010/main" val="300539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 xmlns:a16="http://schemas.microsoft.com/office/drawing/2014/main" id="{63D47324-05C8-0BC7-B493-5EA5A454F53B}"/>
              </a:ext>
            </a:extLst>
          </p:cNvPr>
          <p:cNvGraphicFramePr>
            <a:graphicFrameLocks noGrp="1"/>
          </p:cNvGraphicFramePr>
          <p:nvPr>
            <p:extLst>
              <p:ext uri="{D42A27DB-BD31-4B8C-83A1-F6EECF244321}">
                <p14:modId xmlns:p14="http://schemas.microsoft.com/office/powerpoint/2010/main" val="1866688814"/>
              </p:ext>
            </p:extLst>
          </p:nvPr>
        </p:nvGraphicFramePr>
        <p:xfrm>
          <a:off x="696472" y="603885"/>
          <a:ext cx="10799056" cy="5958840"/>
        </p:xfrm>
        <a:graphic>
          <a:graphicData uri="http://schemas.openxmlformats.org/drawingml/2006/table">
            <a:tbl>
              <a:tblPr firstRow="1" firstCol="1" bandRow="1">
                <a:tableStyleId>{5C22544A-7EE6-4342-B048-85BDC9FD1C3A}</a:tableStyleId>
              </a:tblPr>
              <a:tblGrid>
                <a:gridCol w="5019173">
                  <a:extLst>
                    <a:ext uri="{9D8B030D-6E8A-4147-A177-3AD203B41FA5}">
                      <a16:colId xmlns="" xmlns:a16="http://schemas.microsoft.com/office/drawing/2014/main" val="835877619"/>
                    </a:ext>
                  </a:extLst>
                </a:gridCol>
                <a:gridCol w="1064348">
                  <a:extLst>
                    <a:ext uri="{9D8B030D-6E8A-4147-A177-3AD203B41FA5}">
                      <a16:colId xmlns="" xmlns:a16="http://schemas.microsoft.com/office/drawing/2014/main" val="3396638716"/>
                    </a:ext>
                  </a:extLst>
                </a:gridCol>
                <a:gridCol w="1521417">
                  <a:extLst>
                    <a:ext uri="{9D8B030D-6E8A-4147-A177-3AD203B41FA5}">
                      <a16:colId xmlns="" xmlns:a16="http://schemas.microsoft.com/office/drawing/2014/main" val="1525922925"/>
                    </a:ext>
                  </a:extLst>
                </a:gridCol>
                <a:gridCol w="911992">
                  <a:extLst>
                    <a:ext uri="{9D8B030D-6E8A-4147-A177-3AD203B41FA5}">
                      <a16:colId xmlns="" xmlns:a16="http://schemas.microsoft.com/office/drawing/2014/main" val="4202391521"/>
                    </a:ext>
                  </a:extLst>
                </a:gridCol>
                <a:gridCol w="1369061">
                  <a:extLst>
                    <a:ext uri="{9D8B030D-6E8A-4147-A177-3AD203B41FA5}">
                      <a16:colId xmlns="" xmlns:a16="http://schemas.microsoft.com/office/drawing/2014/main" val="1536301109"/>
                    </a:ext>
                  </a:extLst>
                </a:gridCol>
                <a:gridCol w="913065">
                  <a:extLst>
                    <a:ext uri="{9D8B030D-6E8A-4147-A177-3AD203B41FA5}">
                      <a16:colId xmlns="" xmlns:a16="http://schemas.microsoft.com/office/drawing/2014/main" val="1988028750"/>
                    </a:ext>
                  </a:extLst>
                </a:gridCol>
              </a:tblGrid>
              <a:tr h="292817">
                <a:tc>
                  <a:txBody>
                    <a:bodyPr/>
                    <a:lstStyle/>
                    <a:p>
                      <a:pPr algn="ctr">
                        <a:lnSpc>
                          <a:spcPct val="115000"/>
                        </a:lnSpc>
                        <a:spcAft>
                          <a:spcPts val="1000"/>
                        </a:spcAft>
                        <a:buNone/>
                      </a:pPr>
                      <a:r>
                        <a:rPr lang="ky-KG" sz="2000" dirty="0">
                          <a:effectLst/>
                        </a:rPr>
                        <a:t>Окуу түзүмдөрү</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ОКББ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Бакалавр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Адис</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Магистр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2000">
                          <a:effectLst/>
                        </a:rPr>
                        <a:t>PhD</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790957317"/>
                  </a:ext>
                </a:extLst>
              </a:tr>
              <a:tr h="603853">
                <a:tc gridSpan="6">
                  <a:txBody>
                    <a:bodyPr/>
                    <a:lstStyle/>
                    <a:p>
                      <a:pPr algn="ctr">
                        <a:lnSpc>
                          <a:spcPct val="115000"/>
                        </a:lnSpc>
                        <a:spcAft>
                          <a:spcPts val="1000"/>
                        </a:spcAft>
                        <a:buNone/>
                      </a:pPr>
                      <a:r>
                        <a:rPr lang="ky-KG" sz="2000">
                          <a:effectLst/>
                        </a:rPr>
                        <a:t>КР БжИМнин чечиминин негизинде ишке ашырылган билим берүү багыттардын/адистиктердин саны</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216703959"/>
                  </a:ext>
                </a:extLst>
              </a:tr>
              <a:tr h="292817">
                <a:tc>
                  <a:txBody>
                    <a:bodyPr/>
                    <a:lstStyle/>
                    <a:p>
                      <a:pPr algn="just">
                        <a:lnSpc>
                          <a:spcPct val="115000"/>
                        </a:lnSpc>
                        <a:spcAft>
                          <a:spcPts val="1000"/>
                        </a:spcAft>
                        <a:buNone/>
                      </a:pPr>
                      <a:r>
                        <a:rPr lang="ky-KG" sz="2000">
                          <a:effectLst/>
                        </a:rPr>
                        <a:t>Бардыгы:</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48</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67</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10</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51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13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214485595"/>
                  </a:ext>
                </a:extLst>
              </a:tr>
              <a:tr h="292817">
                <a:tc>
                  <a:txBody>
                    <a:bodyPr/>
                    <a:lstStyle/>
                    <a:p>
                      <a:pPr algn="just">
                        <a:lnSpc>
                          <a:spcPct val="115000"/>
                        </a:lnSpc>
                        <a:spcAft>
                          <a:spcPts val="1000"/>
                        </a:spcAft>
                        <a:buNone/>
                      </a:pPr>
                      <a:r>
                        <a:rPr lang="ky-KG" sz="2000" dirty="0">
                          <a:effectLst/>
                        </a:rPr>
                        <a:t>Алардын ичинде филиалдар боюнча: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highlight>
                            <a:srgbClr val="00FF00"/>
                          </a:highligh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206105908"/>
                  </a:ext>
                </a:extLst>
              </a:tr>
              <a:tr h="292817">
                <a:tc>
                  <a:txBody>
                    <a:bodyPr/>
                    <a:lstStyle/>
                    <a:p>
                      <a:pPr algn="just">
                        <a:lnSpc>
                          <a:spcPct val="115000"/>
                        </a:lnSpc>
                        <a:spcAft>
                          <a:spcPts val="1000"/>
                        </a:spcAft>
                        <a:buNone/>
                      </a:pPr>
                      <a:r>
                        <a:rPr lang="ky-KG" sz="2000">
                          <a:effectLst/>
                        </a:rPr>
                        <a:t>Токмок ш.</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5</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8</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2</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22580426"/>
                  </a:ext>
                </a:extLst>
              </a:tr>
              <a:tr h="292817">
                <a:tc>
                  <a:txBody>
                    <a:bodyPr/>
                    <a:lstStyle/>
                    <a:p>
                      <a:pPr algn="just">
                        <a:lnSpc>
                          <a:spcPct val="115000"/>
                        </a:lnSpc>
                        <a:spcAft>
                          <a:spcPts val="1000"/>
                        </a:spcAft>
                        <a:buNone/>
                      </a:pPr>
                      <a:r>
                        <a:rPr lang="ky-KG" sz="2000">
                          <a:effectLst/>
                        </a:rPr>
                        <a:t>Кара-Балта ш.</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6</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ru-RU"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highlight>
                            <a:srgbClr val="00FF00"/>
                          </a:highligh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74263984"/>
                  </a:ext>
                </a:extLst>
              </a:tr>
              <a:tr h="292817">
                <a:tc>
                  <a:txBody>
                    <a:bodyPr/>
                    <a:lstStyle/>
                    <a:p>
                      <a:pPr algn="just">
                        <a:lnSpc>
                          <a:spcPct val="115000"/>
                        </a:lnSpc>
                        <a:spcAft>
                          <a:spcPts val="1000"/>
                        </a:spcAft>
                        <a:buNone/>
                      </a:pPr>
                      <a:r>
                        <a:rPr lang="ky-KG" sz="2000">
                          <a:effectLst/>
                        </a:rPr>
                        <a:t>Кызыл-Кыя ш.</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2</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9</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2</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ru-RU"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highlight>
                            <a:srgbClr val="00FF00"/>
                          </a:highligh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26501051"/>
                  </a:ext>
                </a:extLst>
              </a:tr>
              <a:tr h="292817">
                <a:tc>
                  <a:txBody>
                    <a:bodyPr/>
                    <a:lstStyle/>
                    <a:p>
                      <a:pPr algn="just">
                        <a:lnSpc>
                          <a:spcPct val="115000"/>
                        </a:lnSpc>
                        <a:spcAft>
                          <a:spcPts val="1000"/>
                        </a:spcAft>
                        <a:buNone/>
                      </a:pPr>
                      <a:r>
                        <a:rPr lang="ky-KG" sz="2000">
                          <a:effectLst/>
                        </a:rPr>
                        <a:t>Кара-Көл ш.</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10</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4</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ru-RU"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14485662"/>
                  </a:ext>
                </a:extLst>
              </a:tr>
              <a:tr h="292817">
                <a:tc>
                  <a:txBody>
                    <a:bodyPr/>
                    <a:lstStyle/>
                    <a:p>
                      <a:pPr algn="just">
                        <a:lnSpc>
                          <a:spcPct val="115000"/>
                        </a:lnSpc>
                        <a:spcAft>
                          <a:spcPts val="1000"/>
                        </a:spcAft>
                        <a:buNone/>
                      </a:pPr>
                      <a:r>
                        <a:rPr lang="ky-KG" sz="2000" dirty="0">
                          <a:effectLst/>
                        </a:rPr>
                        <a:t>Политехникалык </a:t>
                      </a:r>
                      <a:r>
                        <a:rPr lang="ky-KG" sz="2000" dirty="0" smtClean="0">
                          <a:effectLst/>
                        </a:rPr>
                        <a:t>колледжи</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11</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ru-RU"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ru-RU"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highlight>
                            <a:srgbClr val="00FF00"/>
                          </a:highligh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988965757"/>
                  </a:ext>
                </a:extLst>
              </a:tr>
              <a:tr h="603853">
                <a:tc gridSpan="6">
                  <a:txBody>
                    <a:bodyPr/>
                    <a:lstStyle/>
                    <a:p>
                      <a:pPr algn="ctr">
                        <a:lnSpc>
                          <a:spcPct val="115000"/>
                        </a:lnSpc>
                        <a:spcAft>
                          <a:spcPts val="1000"/>
                        </a:spcAft>
                        <a:buNone/>
                      </a:pPr>
                      <a:r>
                        <a:rPr lang="ky-KG" sz="2000">
                          <a:effectLst/>
                        </a:rPr>
                        <a:t>Окумуштуулар отурумунун  чечиминин негизинде ишке ашырылган билим берүү багыттардын/адистиктердин саны</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383749528"/>
                  </a:ext>
                </a:extLst>
              </a:tr>
              <a:tr h="292817">
                <a:tc>
                  <a:txBody>
                    <a:bodyPr/>
                    <a:lstStyle/>
                    <a:p>
                      <a:pPr algn="just">
                        <a:lnSpc>
                          <a:spcPct val="115000"/>
                        </a:lnSpc>
                        <a:spcAft>
                          <a:spcPts val="1000"/>
                        </a:spcAft>
                        <a:buNone/>
                      </a:pPr>
                      <a:r>
                        <a:rPr lang="ky-KG" sz="2000">
                          <a:effectLst/>
                        </a:rPr>
                        <a:t>Окуу түзүмдөрү</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ОКББ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Бакалавр</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Адис</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Магистр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2000">
                          <a:effectLst/>
                        </a:rPr>
                        <a:t>PhD</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88213421"/>
                  </a:ext>
                </a:extLst>
              </a:tr>
              <a:tr h="292817">
                <a:tc>
                  <a:txBody>
                    <a:bodyPr/>
                    <a:lstStyle/>
                    <a:p>
                      <a:pPr algn="just">
                        <a:lnSpc>
                          <a:spcPct val="115000"/>
                        </a:lnSpc>
                        <a:spcAft>
                          <a:spcPts val="1000"/>
                        </a:spcAft>
                        <a:buNone/>
                      </a:pPr>
                      <a:r>
                        <a:rPr lang="ky-KG" sz="2000">
                          <a:effectLst/>
                        </a:rPr>
                        <a:t>КМТУ</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6</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5</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dirty="0">
                          <a:effectLst/>
                        </a:rPr>
                        <a:t> </a:t>
                      </a:r>
                      <a:r>
                        <a:rPr lang="ky-KG" sz="2000" dirty="0" smtClean="0">
                          <a:effectLst/>
                        </a:rPr>
                        <a:t>1</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4</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77888948"/>
                  </a:ext>
                </a:extLst>
              </a:tr>
              <a:tr h="292817">
                <a:tc>
                  <a:txBody>
                    <a:bodyPr/>
                    <a:lstStyle/>
                    <a:p>
                      <a:pPr algn="just">
                        <a:lnSpc>
                          <a:spcPct val="115000"/>
                        </a:lnSpc>
                        <a:spcAft>
                          <a:spcPts val="1000"/>
                        </a:spcAft>
                        <a:buNone/>
                      </a:pPr>
                      <a:r>
                        <a:rPr lang="ky-KG" sz="2000">
                          <a:effectLst/>
                        </a:rPr>
                        <a:t>Алардын ичинде филиалдар боюнча:</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413366598"/>
                  </a:ext>
                </a:extLst>
              </a:tr>
              <a:tr h="292817">
                <a:tc>
                  <a:txBody>
                    <a:bodyPr/>
                    <a:lstStyle/>
                    <a:p>
                      <a:pPr algn="just">
                        <a:lnSpc>
                          <a:spcPct val="115000"/>
                        </a:lnSpc>
                        <a:spcAft>
                          <a:spcPts val="1000"/>
                        </a:spcAft>
                        <a:buNone/>
                      </a:pPr>
                      <a:r>
                        <a:rPr lang="ky-KG" sz="2000">
                          <a:effectLst/>
                        </a:rPr>
                        <a:t>Кара-Балта ш.</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2</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06994392"/>
                  </a:ext>
                </a:extLst>
              </a:tr>
              <a:tr h="292817">
                <a:tc>
                  <a:txBody>
                    <a:bodyPr/>
                    <a:lstStyle/>
                    <a:p>
                      <a:pPr algn="just">
                        <a:lnSpc>
                          <a:spcPct val="115000"/>
                        </a:lnSpc>
                        <a:spcAft>
                          <a:spcPts val="1000"/>
                        </a:spcAft>
                        <a:buNone/>
                      </a:pPr>
                      <a:r>
                        <a:rPr lang="ru-RU" sz="2000">
                          <a:effectLst/>
                        </a:rPr>
                        <a:t>Бишкек техникалык колледжи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dirty="0">
                          <a:effectLst/>
                        </a:rPr>
                        <a:t>4</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a:effectLst/>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buNone/>
                      </a:pPr>
                      <a:r>
                        <a:rPr lang="ky-KG" sz="2000" dirty="0">
                          <a:effectLst/>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81588277"/>
                  </a:ext>
                </a:extLst>
              </a:tr>
            </a:tbl>
          </a:graphicData>
        </a:graphic>
      </p:graphicFrame>
    </p:spTree>
    <p:extLst>
      <p:ext uri="{BB962C8B-B14F-4D97-AF65-F5344CB8AC3E}">
        <p14:creationId xmlns:p14="http://schemas.microsoft.com/office/powerpoint/2010/main" val="132745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7BCF628-BC09-A361-F437-1377079A2658}"/>
              </a:ext>
            </a:extLst>
          </p:cNvPr>
          <p:cNvSpPr>
            <a:spLocks noGrp="1"/>
          </p:cNvSpPr>
          <p:nvPr>
            <p:ph idx="1"/>
          </p:nvPr>
        </p:nvSpPr>
        <p:spPr>
          <a:xfrm>
            <a:off x="432954" y="4347556"/>
            <a:ext cx="11326091" cy="2510443"/>
          </a:xfrm>
        </p:spPr>
        <p:txBody>
          <a:bodyPr>
            <a:noAutofit/>
          </a:bodyPr>
          <a:lstStyle/>
          <a:p>
            <a:pPr marL="45720" indent="0">
              <a:spcBef>
                <a:spcPts val="600"/>
              </a:spcBef>
              <a:buNone/>
            </a:pPr>
            <a:r>
              <a:rPr lang="ky-KG" sz="2400" b="1" dirty="0"/>
              <a:t>Бардыгы: ОКББ-54, Бакалавр – 72, Адис – </a:t>
            </a:r>
            <a:r>
              <a:rPr lang="ky-KG" sz="2400" b="1" dirty="0" smtClean="0"/>
              <a:t>11, </a:t>
            </a:r>
            <a:r>
              <a:rPr lang="ky-KG" sz="2400" b="1" dirty="0"/>
              <a:t>Магистр – 54, </a:t>
            </a:r>
            <a:r>
              <a:rPr lang="en-US" sz="2400" b="1" dirty="0"/>
              <a:t>PhD</a:t>
            </a:r>
            <a:r>
              <a:rPr lang="ky-KG" sz="2400" b="1" dirty="0"/>
              <a:t> - 17.</a:t>
            </a:r>
            <a:endParaRPr lang="ru-RU" sz="2400" dirty="0"/>
          </a:p>
          <a:p>
            <a:pPr marL="45720" indent="0">
              <a:spcBef>
                <a:spcPts val="600"/>
              </a:spcBef>
              <a:buNone/>
            </a:pPr>
            <a:r>
              <a:rPr lang="ky-KG" sz="2400" dirty="0"/>
              <a:t>Бул багыт боюнча 2024-2025-окуу жылында төмөндөгү иштер жүргүзүлдү :</a:t>
            </a:r>
            <a:endParaRPr lang="ru-RU" sz="2400" dirty="0"/>
          </a:p>
          <a:p>
            <a:pPr marL="45720" indent="0">
              <a:spcBef>
                <a:spcPts val="600"/>
              </a:spcBef>
              <a:buNone/>
            </a:pPr>
            <a:r>
              <a:rPr lang="ky-KG" sz="2400" dirty="0"/>
              <a:t>- </a:t>
            </a:r>
            <a:r>
              <a:rPr lang="ky-KG" sz="2400" dirty="0" smtClean="0"/>
              <a:t>ЖОЖнын, </a:t>
            </a:r>
            <a:r>
              <a:rPr lang="ky-KG" sz="2400" dirty="0"/>
              <a:t>филиалдарында: Кызыл-Кыя, Токмок, Кара-Балта жана окуу түзүмдөрүндө: кампус 1, кампус 2, кампус 3, Политехникалык колледж, СПО колледж укуктук ченемдик актыларына (мындан ары УЧА) каралган текшерүүчү ченемдердин сакталышын көзөмөл жүргүзүлдү;</a:t>
            </a:r>
            <a:endParaRPr lang="ru-RU" sz="2400" dirty="0"/>
          </a:p>
        </p:txBody>
      </p:sp>
      <p:graphicFrame>
        <p:nvGraphicFramePr>
          <p:cNvPr id="8" name="Диаграмма 7">
            <a:extLst>
              <a:ext uri="{FF2B5EF4-FFF2-40B4-BE49-F238E27FC236}">
                <a16:creationId xmlns="" xmlns:a16="http://schemas.microsoft.com/office/drawing/2014/main" id="{5773B184-5410-0376-695B-AADB65790BE2}"/>
              </a:ext>
            </a:extLst>
          </p:cNvPr>
          <p:cNvGraphicFramePr/>
          <p:nvPr>
            <p:extLst>
              <p:ext uri="{D42A27DB-BD31-4B8C-83A1-F6EECF244321}">
                <p14:modId xmlns:p14="http://schemas.microsoft.com/office/powerpoint/2010/main" val="1681862694"/>
              </p:ext>
            </p:extLst>
          </p:nvPr>
        </p:nvGraphicFramePr>
        <p:xfrm>
          <a:off x="581890" y="465513"/>
          <a:ext cx="11177155" cy="3541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224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1C02AD2-EF82-2CEB-E660-37A0C64BC769}"/>
              </a:ext>
            </a:extLst>
          </p:cNvPr>
          <p:cNvSpPr>
            <a:spLocks noGrp="1"/>
          </p:cNvSpPr>
          <p:nvPr>
            <p:ph idx="1"/>
          </p:nvPr>
        </p:nvSpPr>
        <p:spPr>
          <a:xfrm>
            <a:off x="764945" y="946266"/>
            <a:ext cx="10956174" cy="4965468"/>
          </a:xfrm>
        </p:spPr>
        <p:txBody>
          <a:bodyPr>
            <a:normAutofit fontScale="92500"/>
          </a:bodyPr>
          <a:lstStyle/>
          <a:p>
            <a:pPr marL="45720" indent="0">
              <a:spcBef>
                <a:spcPts val="600"/>
              </a:spcBef>
              <a:buNone/>
            </a:pPr>
            <a:r>
              <a:rPr lang="ky-KG" dirty="0"/>
              <a:t>- </a:t>
            </a:r>
            <a:r>
              <a:rPr lang="ky-KG" sz="2400" dirty="0"/>
              <a:t>жаңы ачылган  </a:t>
            </a:r>
            <a:r>
              <a:rPr lang="ky-KG" sz="2400" dirty="0" smtClean="0"/>
              <a:t>ЖОЖдон </a:t>
            </a:r>
            <a:r>
              <a:rPr lang="ky-KG" sz="2400" dirty="0"/>
              <a:t>кийинки билим берүү программалырынын PhD, ЖОЖ, ОКББ, КББ, УЧА документттердин шайкештигин талдоо жана экспертизиалоо;</a:t>
            </a:r>
            <a:endParaRPr lang="ru-RU" sz="2400" dirty="0"/>
          </a:p>
          <a:p>
            <a:pPr marL="45720" indent="0">
              <a:spcBef>
                <a:spcPts val="600"/>
              </a:spcBef>
              <a:buNone/>
            </a:pPr>
            <a:r>
              <a:rPr lang="ky-KG" sz="2400" dirty="0"/>
              <a:t>- жаңы ачылуучу жогорку окуу жайдан кийинки кесиптик билим берүү (PhD), ЖОЖ, ОКББ, КББ, университеттин Окумуштуулар кеңешине документтерин даярдоосун көзөмөлдөө;</a:t>
            </a:r>
            <a:endParaRPr lang="ru-RU" sz="2400" dirty="0"/>
          </a:p>
          <a:p>
            <a:pPr marL="45720" indent="0">
              <a:spcBef>
                <a:spcPts val="600"/>
              </a:spcBef>
              <a:buNone/>
            </a:pPr>
            <a:r>
              <a:rPr lang="ky-KG" sz="2400" dirty="0"/>
              <a:t>- университетинин багыттарынын жана адистиктеринин тизмесине өзгөртүүлөр киргизилди жана </a:t>
            </a:r>
            <a:r>
              <a:rPr lang="ky-KG" sz="2400" dirty="0" smtClean="0"/>
              <a:t>анализденди.</a:t>
            </a:r>
          </a:p>
          <a:p>
            <a:pPr marL="45720" indent="0">
              <a:spcBef>
                <a:spcPts val="600"/>
              </a:spcBef>
              <a:buNone/>
            </a:pPr>
            <a:r>
              <a:rPr lang="ky-KG" sz="2400" dirty="0" smtClean="0"/>
              <a:t>- </a:t>
            </a:r>
            <a:r>
              <a:rPr lang="ky-KG" sz="2400" dirty="0"/>
              <a:t>жаңы ачылган билим берүү программаларын ачуу үчүн документтерди тапшыруу процессин автоматташтыруу боюнча техникалык шарттары </a:t>
            </a:r>
            <a:r>
              <a:rPr lang="ky-KG" sz="2400" dirty="0" smtClean="0"/>
              <a:t>иштелүүдө(июнь 2025 ж.) </a:t>
            </a:r>
          </a:p>
          <a:p>
            <a:pPr marL="45720" indent="0">
              <a:buNone/>
            </a:pPr>
            <a:r>
              <a:rPr lang="ky-KG" sz="2400" dirty="0" smtClean="0"/>
              <a:t> -2025-жылынын </a:t>
            </a:r>
            <a:r>
              <a:rPr lang="ky-KG" sz="2400" dirty="0"/>
              <a:t>июнь айынын ичинде ББСБ тарабынан ишке ашырылып жаткан билим берүү программалары боюнча лицензиялык </a:t>
            </a:r>
            <a:r>
              <a:rPr lang="ky-KG" sz="2400" dirty="0" smtClean="0"/>
              <a:t>жана университеттин атайы бектитилген тартибиби боюнча ченемдерди </a:t>
            </a:r>
            <a:r>
              <a:rPr lang="ky-KG" sz="2400" dirty="0"/>
              <a:t>аткаруунун ички мониторинги жүргүзүүлүдө. </a:t>
            </a:r>
            <a:endParaRPr lang="ru-RU" sz="2400" dirty="0"/>
          </a:p>
          <a:p>
            <a:pPr marL="45720" indent="0">
              <a:buNone/>
            </a:pPr>
            <a:r>
              <a:rPr lang="ky-KG" sz="2400" dirty="0" smtClean="0"/>
              <a:t>-университеттин </a:t>
            </a:r>
            <a:r>
              <a:rPr lang="ky-KG" sz="2400" dirty="0"/>
              <a:t>колдонуудагы лицензияларын жана жаңы ачылган билим берүү программаларынын реестрин туралоо жана талдоо, түзүтүүчү чараларды көрүлүүдө. </a:t>
            </a:r>
            <a:endParaRPr lang="ru-RU" sz="2400" dirty="0"/>
          </a:p>
          <a:p>
            <a:pPr marL="45720" indent="0">
              <a:buNone/>
            </a:pPr>
            <a:endParaRPr lang="ru-RU" dirty="0"/>
          </a:p>
        </p:txBody>
      </p:sp>
    </p:spTree>
    <p:extLst>
      <p:ext uri="{BB962C8B-B14F-4D97-AF65-F5344CB8AC3E}">
        <p14:creationId xmlns:p14="http://schemas.microsoft.com/office/powerpoint/2010/main" val="71860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9D98D19-9DCB-063D-15AE-702951AE4B85}"/>
              </a:ext>
            </a:extLst>
          </p:cNvPr>
          <p:cNvSpPr txBox="1"/>
          <p:nvPr/>
        </p:nvSpPr>
        <p:spPr>
          <a:xfrm>
            <a:off x="541714" y="854516"/>
            <a:ext cx="10812086" cy="1384995"/>
          </a:xfrm>
          <a:prstGeom prst="rect">
            <a:avLst/>
          </a:prstGeom>
          <a:noFill/>
        </p:spPr>
        <p:txBody>
          <a:bodyPr wrap="square">
            <a:spAutoFit/>
          </a:bodyPr>
          <a:lstStyle/>
          <a:p>
            <a:pPr marL="45720" indent="0">
              <a:buNone/>
            </a:pPr>
            <a:r>
              <a:rPr lang="ru-RU" sz="4200" b="1" dirty="0">
                <a:solidFill>
                  <a:schemeClr val="accent1"/>
                </a:solidFill>
              </a:rPr>
              <a:t>Университеттин билим берүү программаларын </a:t>
            </a:r>
            <a:r>
              <a:rPr lang="ru-RU" sz="4200" b="1" dirty="0" smtClean="0">
                <a:solidFill>
                  <a:schemeClr val="accent1"/>
                </a:solidFill>
              </a:rPr>
              <a:t>аккредитациялоо</a:t>
            </a:r>
            <a:endParaRPr lang="ky-KG" sz="4200" b="1" dirty="0">
              <a:solidFill>
                <a:schemeClr val="accent1"/>
              </a:solidFill>
            </a:endParaRPr>
          </a:p>
        </p:txBody>
      </p:sp>
      <p:sp>
        <p:nvSpPr>
          <p:cNvPr id="7" name="Объект 2">
            <a:extLst>
              <a:ext uri="{FF2B5EF4-FFF2-40B4-BE49-F238E27FC236}">
                <a16:creationId xmlns="" xmlns:a16="http://schemas.microsoft.com/office/drawing/2014/main" id="{461C07B6-FEA5-9E66-41CF-99DBF387D7E0}"/>
              </a:ext>
            </a:extLst>
          </p:cNvPr>
          <p:cNvSpPr>
            <a:spLocks noGrp="1"/>
          </p:cNvSpPr>
          <p:nvPr>
            <p:ph idx="1"/>
          </p:nvPr>
        </p:nvSpPr>
        <p:spPr>
          <a:xfrm>
            <a:off x="541714" y="2597899"/>
            <a:ext cx="6592512" cy="3574473"/>
          </a:xfrm>
        </p:spPr>
        <p:txBody>
          <a:bodyPr>
            <a:noAutofit/>
          </a:bodyPr>
          <a:lstStyle/>
          <a:p>
            <a:pPr lvl="0"/>
            <a:r>
              <a:rPr lang="ky-KG" sz="1800" b="1" dirty="0"/>
              <a:t>10 ББП (5 - PhD, 1 - магистердик, 2 - бакалавр, 2 - адистик)</a:t>
            </a:r>
            <a:r>
              <a:rPr lang="ky-KG" sz="1800" dirty="0"/>
              <a:t> НААР эл аралык агенттиги тарабынан аккредитациядан 5 жылдык мөнөткө өтүштү; </a:t>
            </a:r>
            <a:endParaRPr lang="ru-RU" sz="1800" dirty="0"/>
          </a:p>
          <a:p>
            <a:pPr lvl="0"/>
            <a:r>
              <a:rPr lang="ky-KG" sz="1800" dirty="0"/>
              <a:t> 580500 — Бизнес-информатика (бакалавриат)</a:t>
            </a:r>
            <a:r>
              <a:rPr lang="ky-KG" sz="1800" b="1" dirty="0"/>
              <a:t> о</a:t>
            </a:r>
            <a:r>
              <a:rPr lang="ky-KG" sz="1800" dirty="0"/>
              <a:t>куу программасы инженердик билим берүүнү аккредитациялоо боюнча Европалык тармактын (ENAEE) стандарттарынын негизинде, Билим берүү программаларын жана уюмдарын аккредитациялоо агенттиги (ААОПО) тарабынан пилоттук режимде аккредитациядан ийгиликтүү өтүштү. </a:t>
            </a:r>
            <a:endParaRPr lang="ru-RU" sz="1800" dirty="0"/>
          </a:p>
          <a:p>
            <a:pPr marL="45720" indent="0">
              <a:buNone/>
            </a:pPr>
            <a:r>
              <a:rPr lang="ky-KG" sz="1800" dirty="0"/>
              <a:t>Ошону менен бирге, Улуттук аккредитациядан 28 билим берүү программалары ААОПО агентиги тарабынан 5 жылдык мөнөт менен өтүштү: 2 – PhD; 2 - магистрдик, 12 - бакалавр, 2 - адистик багыт жана 10 - ОКББ.</a:t>
            </a:r>
            <a:endParaRPr lang="ru-RU" sz="1800" dirty="0"/>
          </a:p>
        </p:txBody>
      </p:sp>
      <p:graphicFrame>
        <p:nvGraphicFramePr>
          <p:cNvPr id="10" name="Диаграмма 9">
            <a:extLst>
              <a:ext uri="{FF2B5EF4-FFF2-40B4-BE49-F238E27FC236}">
                <a16:creationId xmlns="" xmlns:a16="http://schemas.microsoft.com/office/drawing/2014/main" id="{AA27FB97-83B4-EA38-7235-2B854EA8D3FA}"/>
              </a:ext>
            </a:extLst>
          </p:cNvPr>
          <p:cNvGraphicFramePr/>
          <p:nvPr>
            <p:extLst>
              <p:ext uri="{D42A27DB-BD31-4B8C-83A1-F6EECF244321}">
                <p14:modId xmlns:p14="http://schemas.microsoft.com/office/powerpoint/2010/main" val="626388957"/>
              </p:ext>
            </p:extLst>
          </p:nvPr>
        </p:nvGraphicFramePr>
        <p:xfrm>
          <a:off x="7496175" y="2303551"/>
          <a:ext cx="4154111" cy="369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0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 xmlns:a16="http://schemas.microsoft.com/office/drawing/2014/main" id="{DFEC56C1-249B-3060-428C-0829861E27C6}"/>
              </a:ext>
            </a:extLst>
          </p:cNvPr>
          <p:cNvSpPr>
            <a:spLocks noGrp="1"/>
          </p:cNvSpPr>
          <p:nvPr>
            <p:ph idx="1"/>
          </p:nvPr>
        </p:nvSpPr>
        <p:spPr>
          <a:xfrm>
            <a:off x="698270" y="1047403"/>
            <a:ext cx="10956174" cy="5048595"/>
          </a:xfrm>
        </p:spPr>
        <p:txBody>
          <a:bodyPr>
            <a:normAutofit lnSpcReduction="10000"/>
          </a:bodyPr>
          <a:lstStyle/>
          <a:p>
            <a:pPr>
              <a:spcBef>
                <a:spcPts val="600"/>
              </a:spcBef>
            </a:pPr>
            <a:r>
              <a:rPr lang="ky-KG" sz="2400" dirty="0"/>
              <a:t>2025-жылдын 10-январындагы КМТУнун №06 буйругунун  негизинде, ички баалоо жүргүзүү  боюнча атайын комиссия түзүлдү. Ички баалоо жүргүүзүүнүн алкагында төмөнкү окуу түзүмдөрүндө: Н. Исанов атындагы КИКИ, Академик У. Асаналиев атындагы КТМИ, МТИ, ЭТИ, АДИ, Академик Рахматулин атындагы Токмок ш. филиалында, Кызыл-Кыя ш. филиалында,  Кара-Балта ш. филиалында, Политехникалык колледжинде, ОКББ колледжинде мониторинг өткөрүлүп  комиссия  төмөндөгү жыйынтыка келди: </a:t>
            </a:r>
            <a:endParaRPr lang="ky-KG" sz="2400" dirty="0" smtClean="0"/>
          </a:p>
          <a:p>
            <a:pPr>
              <a:spcBef>
                <a:spcPts val="600"/>
              </a:spcBef>
            </a:pPr>
            <a:r>
              <a:rPr lang="ky-KG" sz="2400" dirty="0" smtClean="0"/>
              <a:t>билим </a:t>
            </a:r>
            <a:r>
              <a:rPr lang="ky-KG" sz="2400" dirty="0"/>
              <a:t>берүү программаларын (ББП) даярдоодо аймактардагы окуу түзүмдөрүнө  өзгөчө көңүл буруу жана билим берүүнүн сапатын жакшыртуу максатында, материалдык техникалык базаларды жакшыртуу, </a:t>
            </a:r>
            <a:r>
              <a:rPr lang="en-US" sz="2400" dirty="0"/>
              <a:t>kstu.kg </a:t>
            </a:r>
            <a:r>
              <a:rPr lang="ky-KG" sz="2400" dirty="0"/>
              <a:t>сайтында так маалыматтарды кыргыз, англис, немис тилдеринде берүү менен жаңыртуу. 	</a:t>
            </a:r>
          </a:p>
          <a:p>
            <a:pPr>
              <a:spcBef>
                <a:spcPts val="600"/>
              </a:spcBef>
            </a:pPr>
            <a:r>
              <a:rPr lang="ky-KG" sz="2400" dirty="0"/>
              <a:t>2025–2026-окуу жылында мөөнөттөрү бүткөн сертификаттарга байланыштуу 100дөн ашык билим берүү программалары программалык жана университет институционалдык аккредитациядан өтүүгө зарыл. Азыркы учурда бардык зарыл болгон иш-чаралар жүргүзүлүүдө.</a:t>
            </a:r>
          </a:p>
          <a:p>
            <a:pPr>
              <a:spcBef>
                <a:spcPts val="600"/>
              </a:spcBef>
            </a:pPr>
            <a:endParaRPr lang="ru-RU" dirty="0"/>
          </a:p>
        </p:txBody>
      </p:sp>
    </p:spTree>
    <p:extLst>
      <p:ext uri="{BB962C8B-B14F-4D97-AF65-F5344CB8AC3E}">
        <p14:creationId xmlns:p14="http://schemas.microsoft.com/office/powerpoint/2010/main" val="4154507766"/>
      </p:ext>
    </p:extLst>
  </p:cSld>
  <p:clrMapOvr>
    <a:masterClrMapping/>
  </p:clrMapOvr>
</p:sld>
</file>

<file path=ppt/theme/theme1.xml><?xml version="1.0" encoding="utf-8"?>
<a:theme xmlns:a="http://schemas.openxmlformats.org/drawingml/2006/main" name="Базис">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577</TotalTime>
  <Words>1742</Words>
  <Application>Microsoft Office PowerPoint</Application>
  <PresentationFormat>Широкоэкранный</PresentationFormat>
  <Paragraphs>162</Paragraphs>
  <Slides>23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Corbel</vt:lpstr>
      <vt:lpstr>Montserrat ExtraBold</vt:lpstr>
      <vt:lpstr>Times New Roman</vt:lpstr>
      <vt:lpstr>Wingdings</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Педагогикалык курамдын ишмердигин материалдык жана моралдык жактан кызыктыруу системасын жакшыртуу боюча иш-чаралар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1212</dc:title>
  <dc:creator>Баяс Эркинбеков</dc:creator>
  <cp:lastModifiedBy>D.O.K</cp:lastModifiedBy>
  <cp:revision>46</cp:revision>
  <dcterms:created xsi:type="dcterms:W3CDTF">2025-06-25T10:07:37Z</dcterms:created>
  <dcterms:modified xsi:type="dcterms:W3CDTF">2026-02-10T17:03:08Z</dcterms:modified>
</cp:coreProperties>
</file>