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256" r:id="rId3"/>
    <p:sldId id="278" r:id="rId4"/>
    <p:sldId id="262" r:id="rId5"/>
    <p:sldId id="257" r:id="rId6"/>
    <p:sldId id="275" r:id="rId7"/>
    <p:sldId id="276" r:id="rId8"/>
    <p:sldId id="258" r:id="rId9"/>
    <p:sldId id="259" r:id="rId10"/>
    <p:sldId id="260" r:id="rId11"/>
    <p:sldId id="261" r:id="rId12"/>
    <p:sldId id="268" r:id="rId13"/>
    <p:sldId id="263" r:id="rId14"/>
    <p:sldId id="264" r:id="rId15"/>
    <p:sldId id="265" r:id="rId16"/>
    <p:sldId id="266" r:id="rId17"/>
    <p:sldId id="267" r:id="rId18"/>
    <p:sldId id="273" r:id="rId19"/>
    <p:sldId id="270" r:id="rId20"/>
    <p:sldId id="271" r:id="rId21"/>
    <p:sldId id="272" r:id="rId22"/>
    <p:sldId id="26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24785-C1E8-45DC-A64D-BF66BE6328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2E06-E83B-486C-9F47-11250848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5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AF614B-988C-4E1F-8C06-56DB71BF56A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6B4EF0A-1A86-4F9B-BE49-C4DBB30980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415A-412B-4F62-BD0F-884D0AD0D4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rector@kstu.k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08912" cy="288032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Поступление в КГТУ для иностранных студентов: Все, что нужно знать</a:t>
            </a:r>
          </a:p>
        </p:txBody>
      </p:sp>
    </p:spTree>
    <p:extLst>
      <p:ext uri="{BB962C8B-B14F-4D97-AF65-F5344CB8AC3E}">
        <p14:creationId xmlns:p14="http://schemas.microsoft.com/office/powerpoint/2010/main" val="39236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6872"/>
            <a:ext cx="8352928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в КГТУ иностранным студентам необходимо предоставить сертификат о знании русского языка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КГТУ предусмотрены курсы русского языка, с возможностью получения сертификата по следующим программам: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часов —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сом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часов —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72 000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курса студентам будет выдан сертификат, подтверждающий уровень знания русского языка.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chemeClr val="tx1"/>
                </a:solidFill>
              </a:rPr>
              <a:t>Изучение русского языка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42484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300" dirty="0">
                <a:solidFill>
                  <a:schemeClr val="tx1"/>
                </a:solidFill>
              </a:rPr>
              <a:t>После того как вы ознакомились с процессом поступления, следующим шагом будет выбор направления подготовки.</a:t>
            </a:r>
          </a:p>
          <a:p>
            <a:pPr marL="0" indent="0" algn="ctr">
              <a:buNone/>
            </a:pPr>
            <a:r>
              <a:rPr lang="ru-RU" sz="3300" b="1" dirty="0">
                <a:solidFill>
                  <a:schemeClr val="tx1"/>
                </a:solidFill>
              </a:rPr>
              <a:t>КГТУ предлагает широкий спектр образовательных программ</a:t>
            </a:r>
            <a:r>
              <a:rPr lang="ru-RU" sz="3300" dirty="0">
                <a:solidFill>
                  <a:schemeClr val="tx1"/>
                </a:solidFill>
              </a:rPr>
              <a:t> в различных областях, включая инженерные, технические и научные дисциплины.</a:t>
            </a:r>
          </a:p>
          <a:p>
            <a:pPr marL="0" indent="0" algn="ctr">
              <a:buNone/>
            </a:pPr>
            <a:r>
              <a:rPr lang="ru-RU" sz="3300" dirty="0">
                <a:solidFill>
                  <a:schemeClr val="tx1"/>
                </a:solidFill>
              </a:rPr>
              <a:t>На следующем слайде мы познакомим вас с основными направлениями подготовки, которые доступны для иностранных студентов.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5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23" y="1961114"/>
            <a:ext cx="5616624" cy="474700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chemeClr val="tx1"/>
                </a:solidFill>
              </a:rPr>
              <a:t>ИНСТИТУТ ИНФОРМАЦИОННЫХ ТЕХНОЛОГИЙ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</a:rPr>
              <a:t>510200 - Прикладная математика и информатика</a:t>
            </a:r>
          </a:p>
          <a:p>
            <a:r>
              <a:rPr lang="ru-RU" sz="3400" dirty="0">
                <a:solidFill>
                  <a:schemeClr val="tx1"/>
                </a:solidFill>
              </a:rPr>
              <a:t>510200 - Прикладная математика и информатика </a:t>
            </a:r>
            <a:r>
              <a:rPr lang="ru-RU" sz="3400" i="1" dirty="0">
                <a:solidFill>
                  <a:schemeClr val="tx1"/>
                </a:solidFill>
              </a:rPr>
              <a:t>(СОП*)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</a:rPr>
              <a:t>580500 - Бизнес- информатика</a:t>
            </a:r>
          </a:p>
          <a:p>
            <a:r>
              <a:rPr lang="ru-RU" sz="3400" dirty="0">
                <a:solidFill>
                  <a:schemeClr val="tx1"/>
                </a:solidFill>
              </a:rPr>
              <a:t>580500 - Бизнес- информатика</a:t>
            </a:r>
            <a:r>
              <a:rPr lang="ru-RU" sz="3400" i="1" dirty="0">
                <a:solidFill>
                  <a:schemeClr val="tx1"/>
                </a:solidFill>
              </a:rPr>
              <a:t>(СОП*)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</a:rPr>
              <a:t>710400 - Программная инженерия</a:t>
            </a:r>
          </a:p>
          <a:p>
            <a:r>
              <a:rPr lang="ru-RU" sz="3400" dirty="0">
                <a:solidFill>
                  <a:schemeClr val="tx1"/>
                </a:solidFill>
              </a:rPr>
              <a:t>710400 - Программная инженерия </a:t>
            </a:r>
            <a:r>
              <a:rPr lang="ru-RU" sz="3400" i="1" dirty="0">
                <a:solidFill>
                  <a:schemeClr val="tx1"/>
                </a:solidFill>
              </a:rPr>
              <a:t>(СОП*)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</a:rPr>
              <a:t>710400 - Программная инженерия (на англ. </a:t>
            </a:r>
            <a:r>
              <a:rPr lang="ru-RU" sz="3400" dirty="0" err="1">
                <a:solidFill>
                  <a:schemeClr val="tx1"/>
                </a:solidFill>
              </a:rPr>
              <a:t>яз</a:t>
            </a:r>
            <a:r>
              <a:rPr lang="ru-RU" sz="3400" dirty="0">
                <a:solidFill>
                  <a:schemeClr val="tx1"/>
                </a:solidFill>
              </a:rPr>
              <a:t>)</a:t>
            </a:r>
          </a:p>
          <a:p>
            <a:r>
              <a:rPr lang="ru-RU" sz="3400" dirty="0">
                <a:solidFill>
                  <a:schemeClr val="tx1"/>
                </a:solidFill>
              </a:rPr>
              <a:t>590100 - Информационная безопасность</a:t>
            </a:r>
          </a:p>
          <a:p>
            <a:r>
              <a:rPr lang="ru-RU" sz="3400" dirty="0">
                <a:solidFill>
                  <a:schemeClr val="tx1"/>
                </a:solidFill>
              </a:rPr>
              <a:t>710100 - Информатика и вычислительная техника</a:t>
            </a:r>
          </a:p>
          <a:p>
            <a:r>
              <a:rPr lang="ru-RU" sz="3400" dirty="0">
                <a:solidFill>
                  <a:schemeClr val="tx1"/>
                </a:solidFill>
              </a:rPr>
              <a:t>710100 - Информатика и вычислительная техника </a:t>
            </a:r>
          </a:p>
          <a:p>
            <a:r>
              <a:rPr lang="ru-RU" sz="3400" dirty="0">
                <a:solidFill>
                  <a:schemeClr val="tx1"/>
                </a:solidFill>
              </a:rPr>
              <a:t>590001- Информационная безопасность (специалист)</a:t>
            </a:r>
          </a:p>
          <a:p>
            <a:r>
              <a:rPr lang="ru-RU" sz="3400" dirty="0">
                <a:solidFill>
                  <a:schemeClr val="tx1"/>
                </a:solidFill>
              </a:rPr>
              <a:t>700200 - Управление в технических системах</a:t>
            </a:r>
          </a:p>
          <a:p>
            <a:r>
              <a:rPr lang="ru-RU" sz="3400" dirty="0">
                <a:solidFill>
                  <a:schemeClr val="tx1"/>
                </a:solidFill>
              </a:rPr>
              <a:t>700200 - Управление в технических системах </a:t>
            </a:r>
            <a:r>
              <a:rPr lang="ru-RU" sz="3400" i="1" dirty="0">
                <a:solidFill>
                  <a:schemeClr val="tx1"/>
                </a:solidFill>
              </a:rPr>
              <a:t>(СОП*)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</a:rPr>
              <a:t>710500 - Интернет технологии и управление</a:t>
            </a:r>
          </a:p>
          <a:p>
            <a:r>
              <a:rPr lang="ru-RU" sz="3400" dirty="0">
                <a:solidFill>
                  <a:schemeClr val="tx1"/>
                </a:solidFill>
              </a:rPr>
              <a:t>710600 - Компьютерная лингвистика</a:t>
            </a:r>
          </a:p>
          <a:p>
            <a:r>
              <a:rPr lang="ru-RU" sz="3400" dirty="0">
                <a:solidFill>
                  <a:schemeClr val="tx1"/>
                </a:solidFill>
              </a:rPr>
              <a:t>Разработка компьютерных игр (</a:t>
            </a:r>
            <a:r>
              <a:rPr lang="ru-RU" sz="3400" dirty="0" err="1">
                <a:solidFill>
                  <a:schemeClr val="tx1"/>
                </a:solidFill>
              </a:rPr>
              <a:t>Game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development</a:t>
            </a:r>
            <a:r>
              <a:rPr lang="ru-RU" sz="3400" dirty="0">
                <a:solidFill>
                  <a:schemeClr val="tx1"/>
                </a:solidFill>
              </a:rPr>
              <a:t>)</a:t>
            </a:r>
          </a:p>
          <a:p>
            <a:r>
              <a:rPr lang="ru-RU" sz="3400" dirty="0">
                <a:solidFill>
                  <a:schemeClr val="tx1"/>
                </a:solidFill>
              </a:rPr>
              <a:t>710300 - Прикладная информатика</a:t>
            </a:r>
          </a:p>
          <a:p>
            <a:r>
              <a:rPr lang="ru-RU" sz="3400" dirty="0">
                <a:solidFill>
                  <a:schemeClr val="tx1"/>
                </a:solidFill>
              </a:rPr>
              <a:t>Искусственный интеллект и машинное обучение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chemeClr val="tx1"/>
                </a:solidFill>
              </a:rPr>
              <a:t>Направления подготовки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70892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КЫРГЫЗСКИЙ ИНЖЕНЕРНО-СТРОИТЕЛЬНЫЙ ИНСТИТУТ ИМЕНИ Н. ИСАНОВА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750500 - Строительство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620100- Геодезия и дистанционное зондирование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670300 - Технология транспортных 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750002 </a:t>
            </a:r>
            <a:r>
              <a:rPr lang="ru-RU" sz="1600" dirty="0"/>
              <a:t>- Строительство и эксплуатация железных дорог, мостов и транспортных тоннелей (специалист)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760100 - </a:t>
            </a:r>
            <a:r>
              <a:rPr lang="ru-RU" sz="1600" dirty="0" err="1"/>
              <a:t>Природообустройство</a:t>
            </a:r>
            <a:r>
              <a:rPr lang="ru-RU" sz="1600" dirty="0"/>
              <a:t> и водопользование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670100 - Наземные транспортно-технологические машины и комплексы</a:t>
            </a:r>
          </a:p>
        </p:txBody>
      </p:sp>
    </p:spTree>
    <p:extLst>
      <p:ext uri="{BB962C8B-B14F-4D97-AF65-F5344CB8AC3E}">
        <p14:creationId xmlns:p14="http://schemas.microsoft.com/office/powerpoint/2010/main" val="24083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2525648"/>
            <a:ext cx="3983047" cy="34506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ЭНЕРГЕТИЧЕСКИЙ ИНСТИТУТ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640200 - Электроэнергетика и электротехника</a:t>
            </a:r>
          </a:p>
          <a:p>
            <a:r>
              <a:rPr lang="ru-RU" dirty="0">
                <a:solidFill>
                  <a:schemeClr val="tx1"/>
                </a:solidFill>
              </a:rPr>
              <a:t>640200 - Электроэнергетика и электротехника </a:t>
            </a:r>
            <a:r>
              <a:rPr lang="ru-RU" i="1" dirty="0">
                <a:solidFill>
                  <a:schemeClr val="tx1"/>
                </a:solidFill>
              </a:rPr>
              <a:t>(СОП*)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760300 - </a:t>
            </a:r>
            <a:r>
              <a:rPr lang="ru-RU" dirty="0" err="1">
                <a:solidFill>
                  <a:schemeClr val="tx1"/>
                </a:solidFill>
              </a:rPr>
              <a:t>Техносферная</a:t>
            </a:r>
            <a:r>
              <a:rPr lang="ru-RU" dirty="0">
                <a:solidFill>
                  <a:schemeClr val="tx1"/>
                </a:solidFill>
              </a:rPr>
              <a:t> безопасность</a:t>
            </a:r>
          </a:p>
          <a:p>
            <a:r>
              <a:rPr lang="ru-RU" dirty="0">
                <a:solidFill>
                  <a:schemeClr val="tx1"/>
                </a:solidFill>
              </a:rPr>
              <a:t>760300 - </a:t>
            </a:r>
            <a:r>
              <a:rPr lang="ru-RU" dirty="0" err="1">
                <a:solidFill>
                  <a:schemeClr val="tx1"/>
                </a:solidFill>
              </a:rPr>
              <a:t>Техносферная</a:t>
            </a:r>
            <a:r>
              <a:rPr lang="ru-RU" dirty="0">
                <a:solidFill>
                  <a:schemeClr val="tx1"/>
                </a:solidFill>
              </a:rPr>
              <a:t> безопасность </a:t>
            </a:r>
            <a:r>
              <a:rPr lang="ru-RU" i="1" dirty="0">
                <a:solidFill>
                  <a:schemeClr val="tx1"/>
                </a:solidFill>
              </a:rPr>
              <a:t>(СОП*)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640100 - Теплоэнергетика и теплотехника</a:t>
            </a:r>
          </a:p>
          <a:p>
            <a:r>
              <a:rPr lang="ru-RU" dirty="0">
                <a:solidFill>
                  <a:schemeClr val="tx1"/>
                </a:solidFill>
              </a:rPr>
              <a:t>640100 - Теплоэнергетика и теплотехника </a:t>
            </a:r>
            <a:r>
              <a:rPr lang="ru-RU" i="1" dirty="0">
                <a:solidFill>
                  <a:schemeClr val="tx1"/>
                </a:solidFill>
              </a:rPr>
              <a:t>(СОП*)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chemeClr val="tx1"/>
                </a:solidFill>
              </a:rPr>
              <a:t>Направления подготовки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3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КЫРГЫЗСКИЙ ГОРНО-МЕТАЛЛУРГИЧЕСКИЙ ИНСТИТУТ ИМ. АК. У. АСАНАЛИЕВА</a:t>
            </a:r>
            <a:endParaRPr lang="ru-RU" dirty="0"/>
          </a:p>
          <a:p>
            <a:r>
              <a:rPr lang="ru-RU" dirty="0"/>
              <a:t>630001 - Прикладная геология (специалист)</a:t>
            </a:r>
          </a:p>
          <a:p>
            <a:r>
              <a:rPr lang="ru-RU" dirty="0"/>
              <a:t>630002 - Технология геологической разведки (специалист)</a:t>
            </a:r>
          </a:p>
          <a:p>
            <a:r>
              <a:rPr lang="ru-RU" dirty="0"/>
              <a:t>630003 - Горное дело (специалист)</a:t>
            </a:r>
          </a:p>
          <a:p>
            <a:r>
              <a:rPr lang="ru-RU" dirty="0"/>
              <a:t>630004 - Физические процессы горного и нефтегазового производства (специалист)</a:t>
            </a:r>
          </a:p>
          <a:p>
            <a:r>
              <a:rPr lang="ru-RU" dirty="0"/>
              <a:t>650001 - Металлургия цветных металлов (специалист)</a:t>
            </a:r>
          </a:p>
          <a:p>
            <a:r>
              <a:rPr lang="ru-RU" dirty="0"/>
              <a:t>620001 - Прикладная геодезия (специалист)</a:t>
            </a:r>
          </a:p>
          <a:p>
            <a:r>
              <a:rPr lang="ru-RU" dirty="0"/>
              <a:t>630400 - Нефтегазовое дело</a:t>
            </a:r>
          </a:p>
          <a:p>
            <a:r>
              <a:rPr lang="ru-RU" dirty="0"/>
              <a:t>650200 - Металлургия</a:t>
            </a:r>
          </a:p>
          <a:p>
            <a:r>
              <a:rPr lang="ru-RU" dirty="0"/>
              <a:t>650400 - Технологические машины и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6177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988840"/>
            <a:ext cx="4248472" cy="4536504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>
                <a:solidFill>
                  <a:schemeClr val="tx1"/>
                </a:solidFill>
              </a:rPr>
              <a:t>ИНСТИТУТ ТРАНСПОРТА И РОБОТОТЕХНИКИ</a:t>
            </a:r>
            <a:endParaRPr lang="ru-RU" sz="2300" dirty="0">
              <a:solidFill>
                <a:schemeClr val="tx1"/>
              </a:solidFill>
            </a:endParaRPr>
          </a:p>
          <a:p>
            <a:r>
              <a:rPr lang="ru-RU" sz="2300" dirty="0">
                <a:solidFill>
                  <a:schemeClr val="tx1"/>
                </a:solidFill>
              </a:rPr>
              <a:t>670200 - Эксплуатация транспортно-технологических машин и комплексов</a:t>
            </a:r>
          </a:p>
          <a:p>
            <a:r>
              <a:rPr lang="ru-RU" sz="2300" dirty="0">
                <a:solidFill>
                  <a:schemeClr val="tx1"/>
                </a:solidFill>
              </a:rPr>
              <a:t>670300 - Технология транспортных процессов</a:t>
            </a:r>
          </a:p>
          <a:p>
            <a:r>
              <a:rPr lang="ru-RU" sz="2300" dirty="0">
                <a:solidFill>
                  <a:schemeClr val="tx1"/>
                </a:solidFill>
              </a:rPr>
              <a:t>700300 - Автоматизация технологических процессов и производств (по отраслям)</a:t>
            </a:r>
          </a:p>
          <a:p>
            <a:r>
              <a:rPr lang="ru-RU" sz="2300" dirty="0">
                <a:solidFill>
                  <a:schemeClr val="tx1"/>
                </a:solidFill>
              </a:rPr>
              <a:t>700300 - Автоматизация технологических процессов и производств </a:t>
            </a:r>
            <a:r>
              <a:rPr lang="ru-RU" sz="2300" i="1" dirty="0">
                <a:solidFill>
                  <a:schemeClr val="tx1"/>
                </a:solidFill>
              </a:rPr>
              <a:t>(СОП*)</a:t>
            </a:r>
            <a:endParaRPr lang="ru-RU" sz="2300" dirty="0">
              <a:solidFill>
                <a:schemeClr val="tx1"/>
              </a:solidFill>
            </a:endParaRPr>
          </a:p>
          <a:p>
            <a:r>
              <a:rPr lang="ru-RU" sz="2300" dirty="0">
                <a:solidFill>
                  <a:schemeClr val="tx1"/>
                </a:solidFill>
              </a:rPr>
              <a:t>700500 - </a:t>
            </a:r>
            <a:r>
              <a:rPr lang="ru-RU" sz="2300" dirty="0" err="1">
                <a:solidFill>
                  <a:schemeClr val="tx1"/>
                </a:solidFill>
              </a:rPr>
              <a:t>Мехатроника</a:t>
            </a:r>
            <a:r>
              <a:rPr lang="ru-RU" sz="2300" dirty="0">
                <a:solidFill>
                  <a:schemeClr val="tx1"/>
                </a:solidFill>
              </a:rPr>
              <a:t> и робототехника</a:t>
            </a:r>
          </a:p>
          <a:p>
            <a:r>
              <a:rPr lang="ru-RU" sz="2300" dirty="0">
                <a:solidFill>
                  <a:schemeClr val="tx1"/>
                </a:solidFill>
              </a:rPr>
              <a:t>700500 - </a:t>
            </a:r>
            <a:r>
              <a:rPr lang="ru-RU" sz="2300" dirty="0" err="1">
                <a:solidFill>
                  <a:schemeClr val="tx1"/>
                </a:solidFill>
              </a:rPr>
              <a:t>Мехатроника</a:t>
            </a:r>
            <a:r>
              <a:rPr lang="ru-RU" sz="2300" dirty="0">
                <a:solidFill>
                  <a:schemeClr val="tx1"/>
                </a:solidFill>
              </a:rPr>
              <a:t> и робототехника </a:t>
            </a:r>
            <a:r>
              <a:rPr lang="ru-RU" sz="2300" i="1" dirty="0">
                <a:solidFill>
                  <a:schemeClr val="tx1"/>
                </a:solidFill>
              </a:rPr>
              <a:t>(СОП*)</a:t>
            </a:r>
            <a:endParaRPr lang="ru-RU" sz="23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chemeClr val="tx1"/>
                </a:solidFill>
              </a:rPr>
              <a:t>Направления подготовки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5649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ИНСТИТУТ ЭЛЕКТРОНИКИ И ТЕЛЕКОММУНИКАЦИЙ</a:t>
            </a:r>
            <a:endParaRPr lang="ru-RU" dirty="0" smtClean="0"/>
          </a:p>
          <a:p>
            <a:r>
              <a:rPr lang="ru-RU" dirty="0" smtClean="0"/>
              <a:t>690300 - Инфокоммуникационные технологии и системы связи</a:t>
            </a:r>
          </a:p>
          <a:p>
            <a:r>
              <a:rPr lang="ru-RU" dirty="0" smtClean="0"/>
              <a:t>690300 - Инфокоммуникационные технологии и системы связи </a:t>
            </a:r>
            <a:r>
              <a:rPr lang="ru-RU" i="1" dirty="0" smtClean="0"/>
              <a:t>(СОП*)</a:t>
            </a:r>
            <a:endParaRPr lang="ru-RU" dirty="0" smtClean="0"/>
          </a:p>
          <a:p>
            <a:r>
              <a:rPr lang="ru-RU" dirty="0" smtClean="0"/>
              <a:t>710200 - Информационные системы и технологии</a:t>
            </a:r>
          </a:p>
          <a:p>
            <a:r>
              <a:rPr lang="ru-RU" dirty="0" smtClean="0"/>
              <a:t>710200 - Информационные системы и технологии </a:t>
            </a:r>
            <a:r>
              <a:rPr lang="ru-RU" i="1" dirty="0" smtClean="0"/>
              <a:t>(СОП*)</a:t>
            </a:r>
            <a:endParaRPr lang="ru-RU" dirty="0" smtClean="0"/>
          </a:p>
          <a:p>
            <a:r>
              <a:rPr lang="ru-RU" dirty="0" smtClean="0"/>
              <a:t>690200 – Радиотехника</a:t>
            </a:r>
          </a:p>
          <a:p>
            <a:r>
              <a:rPr lang="ru-RU" dirty="0" smtClean="0"/>
              <a:t>690200 – Радиотехника </a:t>
            </a:r>
            <a:r>
              <a:rPr lang="ru-RU" i="1" dirty="0" smtClean="0"/>
              <a:t>(СОП*)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1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chemeClr val="tx1"/>
                </a:solidFill>
              </a:rPr>
              <a:t>Направления подготовки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63691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ТЕХНОЛОГИЧЕСКИЙ ИНСТИТУТ</a:t>
            </a:r>
            <a:endParaRPr lang="ru-RU" sz="1600" dirty="0"/>
          </a:p>
          <a:p>
            <a:r>
              <a:rPr lang="ru-RU" sz="1600" dirty="0"/>
              <a:t>720200 - Биотехнология  </a:t>
            </a:r>
          </a:p>
          <a:p>
            <a:r>
              <a:rPr lang="ru-RU" sz="1600" dirty="0"/>
              <a:t>740200 - Технология и производство продуктов питания животного происхождения</a:t>
            </a:r>
          </a:p>
          <a:p>
            <a:r>
              <a:rPr lang="ru-RU" sz="1600" dirty="0"/>
              <a:t>740200 - Технология и производство продуктов питания животного происхождения </a:t>
            </a:r>
            <a:r>
              <a:rPr lang="ru-RU" sz="1600" i="1" dirty="0"/>
              <a:t>(СОП*)</a:t>
            </a:r>
            <a:endParaRPr lang="ru-RU" sz="1600" dirty="0"/>
          </a:p>
          <a:p>
            <a:r>
              <a:rPr lang="ru-RU" sz="1600" dirty="0"/>
              <a:t>740100 - Технология и производство продуктов питания из растительного сырья</a:t>
            </a:r>
          </a:p>
          <a:p>
            <a:r>
              <a:rPr lang="ru-RU" sz="1600" dirty="0"/>
              <a:t>740700 - Технология и конструирование изделий легкой промышленности</a:t>
            </a:r>
          </a:p>
          <a:p>
            <a:r>
              <a:rPr lang="ru-RU" sz="1600" dirty="0"/>
              <a:t>740300 - Технология продукции и организация общественного питания</a:t>
            </a:r>
          </a:p>
          <a:p>
            <a:r>
              <a:rPr lang="ru-RU" sz="1600" dirty="0"/>
              <a:t>740300 - Технология продукции и организация общественного питания </a:t>
            </a:r>
            <a:r>
              <a:rPr lang="ru-RU" sz="1600" i="1" dirty="0"/>
              <a:t>(СОП*)</a:t>
            </a:r>
            <a:endParaRPr lang="ru-RU" sz="1600" dirty="0"/>
          </a:p>
          <a:p>
            <a:r>
              <a:rPr lang="ru-RU" sz="1600" dirty="0"/>
              <a:t>720100 - Химические технология</a:t>
            </a:r>
          </a:p>
          <a:p>
            <a:r>
              <a:rPr lang="ru-RU" sz="1600" dirty="0"/>
              <a:t>720100 - Химические технология </a:t>
            </a:r>
            <a:r>
              <a:rPr lang="ru-RU" sz="1600" i="1" dirty="0"/>
              <a:t>(СОП*)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92"/>
            <a:ext cx="4464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ВЫСШАЯ ШКОЛА ЭКОНОМИКИ И БИЗНЕСА</a:t>
            </a:r>
            <a:endParaRPr lang="ru-RU" sz="1600" dirty="0" smtClean="0"/>
          </a:p>
          <a:p>
            <a:r>
              <a:rPr lang="ru-RU" sz="1600" dirty="0" smtClean="0"/>
              <a:t>580100 – Экономика </a:t>
            </a:r>
          </a:p>
          <a:p>
            <a:r>
              <a:rPr lang="ru-RU" sz="1600" dirty="0" smtClean="0"/>
              <a:t>580200 – Менеджмент</a:t>
            </a:r>
          </a:p>
          <a:p>
            <a:r>
              <a:rPr lang="ru-RU" sz="1600" dirty="0" smtClean="0"/>
              <a:t>580200 – Менеджмент </a:t>
            </a:r>
            <a:r>
              <a:rPr lang="ru-RU" sz="1600" i="1" dirty="0" smtClean="0"/>
              <a:t>(СОП*)</a:t>
            </a:r>
            <a:endParaRPr lang="ru-RU" sz="1600" dirty="0" smtClean="0"/>
          </a:p>
          <a:p>
            <a:r>
              <a:rPr lang="ru-RU" sz="1600" dirty="0" smtClean="0"/>
              <a:t>580700 - Управление бизнесом</a:t>
            </a:r>
          </a:p>
          <a:p>
            <a:r>
              <a:rPr lang="ru-RU" sz="1600" dirty="0" smtClean="0"/>
              <a:t>581000 – Маркетинг</a:t>
            </a:r>
          </a:p>
          <a:p>
            <a:r>
              <a:rPr lang="ru-RU" sz="1600" dirty="0" smtClean="0"/>
              <a:t>710200 - Информационные системы и технологии</a:t>
            </a:r>
          </a:p>
          <a:p>
            <a:r>
              <a:rPr lang="ru-RU" sz="1600" dirty="0" smtClean="0"/>
              <a:t>710200 - Информационные системы и технологии </a:t>
            </a:r>
            <a:r>
              <a:rPr lang="ru-RU" sz="1600" i="1" dirty="0" smtClean="0"/>
              <a:t>(СОП*)</a:t>
            </a:r>
            <a:endParaRPr lang="ru-RU" sz="1600" dirty="0" smtClean="0"/>
          </a:p>
          <a:p>
            <a:r>
              <a:rPr lang="ru-RU" sz="1600" dirty="0" smtClean="0"/>
              <a:t>700600 - Стандартизация и метрология (по отраслям)</a:t>
            </a:r>
          </a:p>
          <a:p>
            <a:r>
              <a:rPr lang="ru-RU" sz="1600" dirty="0" smtClean="0"/>
              <a:t>700600 - Стандартизация и метрология </a:t>
            </a:r>
            <a:r>
              <a:rPr lang="ru-RU" sz="1600" i="1" dirty="0" smtClean="0"/>
              <a:t>(СОП*)</a:t>
            </a:r>
            <a:endParaRPr lang="ru-RU" sz="1600" dirty="0" smtClean="0"/>
          </a:p>
          <a:p>
            <a:r>
              <a:rPr lang="ru-RU" sz="1600" dirty="0" smtClean="0"/>
              <a:t>Экономическая безопасность (специалист)</a:t>
            </a:r>
          </a:p>
          <a:p>
            <a:r>
              <a:rPr lang="ru-RU" sz="1600" dirty="0" smtClean="0"/>
              <a:t>Экономическая безопасность (специалист) </a:t>
            </a:r>
            <a:r>
              <a:rPr lang="ru-RU" sz="1600" i="1" dirty="0" smtClean="0"/>
              <a:t>(СОП*)</a:t>
            </a:r>
            <a:endParaRPr lang="ru-RU" sz="1600" dirty="0" smtClean="0"/>
          </a:p>
          <a:p>
            <a:r>
              <a:rPr lang="ru-RU" sz="1600" dirty="0" smtClean="0"/>
              <a:t>Международная торговля и электронная коммерция </a:t>
            </a:r>
            <a:r>
              <a:rPr lang="ru-RU" sz="1600" i="1" dirty="0" smtClean="0"/>
              <a:t>(Совместная образовательная программа с КНР)</a:t>
            </a:r>
            <a:endParaRPr lang="ru-RU" sz="1600" dirty="0" smtClean="0"/>
          </a:p>
          <a:p>
            <a:r>
              <a:rPr lang="ru-RU" sz="1600" dirty="0" smtClean="0"/>
              <a:t>Бизнес аналитика и статистика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430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chemeClr val="tx1"/>
                </a:solidFill>
              </a:rPr>
              <a:t>Направления подготовки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56490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МЕЖДУНАРОДНАЯ ВЫСШАЯ ШКОЛА ЛОГИСТИКИ</a:t>
            </a:r>
            <a:endParaRPr lang="ru-RU" sz="1600" dirty="0"/>
          </a:p>
          <a:p>
            <a:r>
              <a:rPr lang="ru-RU" sz="1600" dirty="0"/>
              <a:t>580600 - Логистика</a:t>
            </a:r>
          </a:p>
          <a:p>
            <a:r>
              <a:rPr lang="ru-RU" sz="1600" dirty="0"/>
              <a:t>550800 - Профессиональное обучение</a:t>
            </a:r>
          </a:p>
          <a:p>
            <a:r>
              <a:rPr lang="ru-RU" sz="1600" dirty="0"/>
              <a:t>550500 - Технологическое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580" y="1936522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ВЫСШАЯ ШКОЛА ЭКОНОМИКИ И БИЗНЕСА</a:t>
            </a:r>
            <a:endParaRPr lang="ru-RU" sz="1600" dirty="0"/>
          </a:p>
          <a:p>
            <a:r>
              <a:rPr lang="ru-RU" sz="1600" dirty="0"/>
              <a:t>580100 – Экономика </a:t>
            </a:r>
          </a:p>
          <a:p>
            <a:r>
              <a:rPr lang="ru-RU" sz="1600" dirty="0"/>
              <a:t>580200 – Менеджмент</a:t>
            </a:r>
          </a:p>
          <a:p>
            <a:r>
              <a:rPr lang="ru-RU" sz="1600" dirty="0"/>
              <a:t>580200 – Менеджмент </a:t>
            </a:r>
            <a:r>
              <a:rPr lang="ru-RU" sz="1600" i="1" dirty="0"/>
              <a:t>(СОП*)</a:t>
            </a:r>
            <a:endParaRPr lang="ru-RU" sz="1600" dirty="0"/>
          </a:p>
          <a:p>
            <a:r>
              <a:rPr lang="ru-RU" sz="1600" dirty="0"/>
              <a:t>580700 - Управление бизнесом</a:t>
            </a:r>
          </a:p>
          <a:p>
            <a:r>
              <a:rPr lang="ru-RU" sz="1600" dirty="0"/>
              <a:t>581000 – Маркетинг</a:t>
            </a:r>
          </a:p>
          <a:p>
            <a:r>
              <a:rPr lang="ru-RU" sz="1600" dirty="0"/>
              <a:t>710200 - Информационные системы и технологии</a:t>
            </a:r>
          </a:p>
          <a:p>
            <a:r>
              <a:rPr lang="ru-RU" sz="1600" dirty="0"/>
              <a:t>710200 - Информационные системы и технологии </a:t>
            </a:r>
            <a:r>
              <a:rPr lang="ru-RU" sz="1600" i="1" dirty="0"/>
              <a:t>(СОП*)</a:t>
            </a:r>
            <a:endParaRPr lang="ru-RU" sz="1600" dirty="0"/>
          </a:p>
          <a:p>
            <a:r>
              <a:rPr lang="ru-RU" sz="1600" dirty="0"/>
              <a:t>700600 - Стандартизация и метрология (по отраслям)</a:t>
            </a:r>
          </a:p>
          <a:p>
            <a:r>
              <a:rPr lang="ru-RU" sz="1600" dirty="0"/>
              <a:t>700600 - Стандартизация и метрология </a:t>
            </a:r>
            <a:r>
              <a:rPr lang="ru-RU" sz="1600" i="1" dirty="0"/>
              <a:t>(СОП*)</a:t>
            </a:r>
            <a:endParaRPr lang="ru-RU" sz="1600" dirty="0"/>
          </a:p>
          <a:p>
            <a:r>
              <a:rPr lang="ru-RU" sz="1600" dirty="0"/>
              <a:t>Экономическая безопасность (специалист)</a:t>
            </a:r>
          </a:p>
          <a:p>
            <a:r>
              <a:rPr lang="ru-RU" sz="1600" dirty="0"/>
              <a:t>Экономическая безопасность (специалист) </a:t>
            </a:r>
            <a:r>
              <a:rPr lang="ru-RU" sz="1600" i="1" dirty="0"/>
              <a:t>(СОП*)</a:t>
            </a:r>
            <a:endParaRPr lang="ru-RU" sz="1600" dirty="0"/>
          </a:p>
          <a:p>
            <a:r>
              <a:rPr lang="ru-RU" sz="1600" dirty="0"/>
              <a:t>Международная торговля и электронная коммерция </a:t>
            </a:r>
            <a:r>
              <a:rPr lang="ru-RU" sz="1600" i="1" dirty="0"/>
              <a:t>(Совместная образовательная программа с КНР)</a:t>
            </a:r>
            <a:endParaRPr lang="ru-RU" sz="1600" dirty="0"/>
          </a:p>
          <a:p>
            <a:r>
              <a:rPr lang="ru-RU" sz="1600" dirty="0"/>
              <a:t>Бизнес аналитика и статистика</a:t>
            </a:r>
          </a:p>
        </p:txBody>
      </p:sp>
    </p:spTree>
    <p:extLst>
      <p:ext uri="{BB962C8B-B14F-4D97-AF65-F5344CB8AC3E}">
        <p14:creationId xmlns:p14="http://schemas.microsoft.com/office/powerpoint/2010/main" val="35465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280920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После выбора направления подготовки, следующим важным этапом является понимание стоимости обучения.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В КГТУ установлены тарифы на обучение в зависимости от выбранной специальности и категории студента.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В следующем слайде мы подробно рассмотрим, сколько стоит учеба для иностранных студентов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Оплата за обучение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16434"/>
              </p:ext>
            </p:extLst>
          </p:nvPr>
        </p:nvGraphicFramePr>
        <p:xfrm>
          <a:off x="223185" y="1268760"/>
          <a:ext cx="8784974" cy="1587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662"/>
                <a:gridCol w="836664"/>
                <a:gridCol w="2342660"/>
                <a:gridCol w="920331"/>
                <a:gridCol w="1422329"/>
                <a:gridCol w="920328"/>
              </a:tblGrid>
              <a:tr h="1042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Из стран </a:t>
                      </a:r>
                      <a:r>
                        <a:rPr lang="ru-RU" sz="1400" dirty="0" smtClean="0">
                          <a:effectLst/>
                        </a:rPr>
                        <a:t>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входящих </a:t>
                      </a:r>
                      <a:r>
                        <a:rPr lang="ru-RU" sz="1400" dirty="0">
                          <a:effectLst/>
                        </a:rPr>
                        <a:t>в </a:t>
                      </a:r>
                      <a:r>
                        <a:rPr lang="ru-RU" sz="1400" dirty="0" smtClean="0">
                          <a:effectLst/>
                        </a:rPr>
                        <a:t>межправительственное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 кредит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Из стран </a:t>
                      </a:r>
                      <a:r>
                        <a:rPr lang="ru-RU" sz="1400" dirty="0" smtClean="0">
                          <a:effectLst/>
                        </a:rPr>
                        <a:t>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не входящих </a:t>
                      </a:r>
                      <a:r>
                        <a:rPr lang="ru-RU" sz="1400" dirty="0">
                          <a:effectLst/>
                        </a:rPr>
                        <a:t>в </a:t>
                      </a:r>
                      <a:r>
                        <a:rPr lang="ru-RU" sz="1400" dirty="0" smtClean="0">
                          <a:effectLst/>
                        </a:rPr>
                        <a:t>межправительственное 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1 кредит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Иностранные граждане из дальнего зарубежья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 кредит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  <a:tr h="54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90000 сом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1500 сом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135000 сом 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2250 сом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180000 сом 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3000 сом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52728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tx1"/>
                </a:solidFill>
              </a:rPr>
              <a:t>Платные образовательные услуги по подготовке специалиста (очная форма обучения</a:t>
            </a:r>
            <a:r>
              <a:rPr lang="ru-RU" sz="3100" dirty="0" smtClean="0">
                <a:solidFill>
                  <a:schemeClr val="tx1"/>
                </a:solidFill>
              </a:rPr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4944"/>
            <a:ext cx="8712968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Платные образовательные услуги по подготовке специалиста (заочная форма обучения)</a:t>
            </a:r>
            <a:endParaRPr lang="ru-RU" sz="2800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843262"/>
              </p:ext>
            </p:extLst>
          </p:nvPr>
        </p:nvGraphicFramePr>
        <p:xfrm>
          <a:off x="323528" y="3933056"/>
          <a:ext cx="8712968" cy="1985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9765"/>
                <a:gridCol w="878619"/>
                <a:gridCol w="2324224"/>
                <a:gridCol w="864096"/>
                <a:gridCol w="1440160"/>
                <a:gridCol w="936104"/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Из стран 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входящих в межправительственное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1 кредит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Из стран 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не входящих в межправительственное 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1 кредит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Иностранные граждане из дальнего зарубежья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1 кредит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  <a:tr h="54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75000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112500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2250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150000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3000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662099"/>
              </p:ext>
            </p:extLst>
          </p:nvPr>
        </p:nvGraphicFramePr>
        <p:xfrm>
          <a:off x="179514" y="1340768"/>
          <a:ext cx="8784975" cy="1841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886"/>
                <a:gridCol w="871237"/>
                <a:gridCol w="2032887"/>
                <a:gridCol w="931355"/>
                <a:gridCol w="1458305"/>
                <a:gridCol w="1458305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Из стран 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входящих в межправительственное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1 кредит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Из стран 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не входящих в межправительственное 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 кредит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Иностранные граждане из дальнего зарубежья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 кредит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  <a:tr h="54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90000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135000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2250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180000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3000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25272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</a:rPr>
              <a:t>Платные образовательные услуги по подготовке бакалавров (очная форма обучения)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40968"/>
            <a:ext cx="8784975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Платные образовательные услуги по подготовке бакалавров (заочная форма обучения)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77744"/>
              </p:ext>
            </p:extLst>
          </p:nvPr>
        </p:nvGraphicFramePr>
        <p:xfrm>
          <a:off x="143508" y="4121732"/>
          <a:ext cx="8856982" cy="2159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228"/>
                <a:gridCol w="923722"/>
                <a:gridCol w="2028606"/>
                <a:gridCol w="911910"/>
                <a:gridCol w="1470258"/>
                <a:gridCol w="1470258"/>
              </a:tblGrid>
              <a:tr h="1613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Из стран 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входящих в межправительственное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1 кредит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Из стран 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не входящих в межправительственное 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 кредит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Иностранные граждане из дальнего зарубежья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 кредит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  <a:tr h="54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72000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108000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2250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144000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3000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8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47525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Введение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Необходимые </a:t>
            </a:r>
            <a:r>
              <a:rPr lang="ru-RU" b="1" dirty="0">
                <a:solidFill>
                  <a:schemeClr val="tx1"/>
                </a:solidFill>
              </a:rPr>
              <a:t>документы для поступления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Курсы </a:t>
            </a:r>
            <a:r>
              <a:rPr lang="ru-RU" b="1" dirty="0">
                <a:solidFill>
                  <a:schemeClr val="tx1"/>
                </a:solidFill>
              </a:rPr>
              <a:t>русского языка в КГТУ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Общежитие </a:t>
            </a:r>
            <a:r>
              <a:rPr lang="ru-RU" b="1" dirty="0">
                <a:solidFill>
                  <a:schemeClr val="tx1"/>
                </a:solidFill>
              </a:rPr>
              <a:t>для иностранных студентов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Документы </a:t>
            </a:r>
            <a:r>
              <a:rPr lang="ru-RU" b="1" dirty="0">
                <a:solidFill>
                  <a:schemeClr val="tx1"/>
                </a:solidFill>
              </a:rPr>
              <a:t>для получения визы в Кыргызстан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Временная </a:t>
            </a:r>
            <a:r>
              <a:rPr lang="ru-RU" b="1" dirty="0">
                <a:solidFill>
                  <a:schemeClr val="tx1"/>
                </a:solidFill>
              </a:rPr>
              <a:t>регистрация на территории КР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Направления </a:t>
            </a:r>
            <a:r>
              <a:rPr lang="ru-RU" b="1" dirty="0">
                <a:solidFill>
                  <a:schemeClr val="tx1"/>
                </a:solidFill>
              </a:rPr>
              <a:t>подготовки в КГТУ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Прейскурант </a:t>
            </a:r>
            <a:r>
              <a:rPr lang="ru-RU" b="1" dirty="0">
                <a:solidFill>
                  <a:schemeClr val="tx1"/>
                </a:solidFill>
              </a:rPr>
              <a:t>цен на обучение в КГТУ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chemeClr val="tx1"/>
                </a:solidFill>
              </a:rPr>
              <a:t>Структура презентации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776549"/>
              </p:ext>
            </p:extLst>
          </p:nvPr>
        </p:nvGraphicFramePr>
        <p:xfrm>
          <a:off x="179512" y="1268760"/>
          <a:ext cx="8784977" cy="1841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036"/>
                <a:gridCol w="828719"/>
                <a:gridCol w="2099607"/>
                <a:gridCol w="817005"/>
                <a:gridCol w="1458305"/>
                <a:gridCol w="1458305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Из стран 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входящих в межправительственное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1 кредит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Из стран 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не входящих в межправительственное 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 кредит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Иностранные граждане из дальнего зарубежья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 кредит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  <a:tr h="54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93720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1562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135000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2250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180000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3000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</a:rPr>
              <a:t>Платные образовательные услуги по подготовке магистров (очная форма обучения)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40968"/>
            <a:ext cx="8712968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Платные образовательные услуги по подготовке магистров (заочная форма обучения)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1825"/>
              </p:ext>
            </p:extLst>
          </p:nvPr>
        </p:nvGraphicFramePr>
        <p:xfrm>
          <a:off x="251520" y="4109833"/>
          <a:ext cx="8712967" cy="1952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839327"/>
                <a:gridCol w="2113001"/>
                <a:gridCol w="779703"/>
                <a:gridCol w="1446352"/>
                <a:gridCol w="1446352"/>
              </a:tblGrid>
              <a:tr h="140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Из стран 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входящих в межправительственное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 кредит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Из стран ближнего зарубежья,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не входящих в межправительственное соглашение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1 кредит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Иностранные граждане из дальнего зарубежья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 кредит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  <a:tr h="54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78100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1562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112500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2250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150000</a:t>
                      </a:r>
                      <a:endParaRPr lang="ru-RU" sz="140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3000</a:t>
                      </a:r>
                      <a:endParaRPr lang="ru-RU" sz="1400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 marL="73530" marR="73530" marT="36765" marB="367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6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475639"/>
              </p:ext>
            </p:extLst>
          </p:nvPr>
        </p:nvGraphicFramePr>
        <p:xfrm>
          <a:off x="467544" y="2852936"/>
          <a:ext cx="8424936" cy="2494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5103"/>
                <a:gridCol w="1909833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</a:rPr>
                        <a:t>Иностранные граждане ближнего зарубежья из стран, входящих в межправительственное соглашение (Россия, Казахстан, Таджикистан, Белоруссия) </a:t>
                      </a:r>
                      <a:endParaRPr lang="ru-RU" dirty="0" smtClean="0">
                        <a:effectLst/>
                        <a:latin typeface="等线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</a:rPr>
                        <a:t>2000</a:t>
                      </a:r>
                      <a:r>
                        <a:rPr lang="ru-RU" baseline="0" dirty="0" smtClean="0">
                          <a:effectLst/>
                        </a:rPr>
                        <a:t> сом</a:t>
                      </a:r>
                      <a:endParaRPr lang="ru-RU" dirty="0" smtClean="0">
                        <a:effectLst/>
                        <a:latin typeface="等线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dirty="0">
                          <a:effectLst/>
                        </a:rPr>
                        <a:t> </a:t>
                      </a:r>
                      <a:endParaRPr lang="ru-RU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dirty="0" smtClean="0">
                          <a:effectLst/>
                        </a:rPr>
                        <a:t>Иностранные граждане ближнего зарубежья из стран, не входящих в межправительственное соглашение (Узбекистан, Туркмения и т.д.)</a:t>
                      </a:r>
                      <a:endParaRPr lang="ru-RU" dirty="0">
                        <a:effectLst/>
                        <a:latin typeface="等线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dirty="0" smtClean="0">
                          <a:effectLst/>
                        </a:rPr>
                        <a:t>4400</a:t>
                      </a:r>
                      <a:r>
                        <a:rPr lang="ru-RU" baseline="0" dirty="0" smtClean="0">
                          <a:effectLst/>
                        </a:rPr>
                        <a:t> сом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baseline="0" dirty="0" smtClean="0">
                        <a:effectLst/>
                        <a:latin typeface="等线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baseline="0" dirty="0" smtClean="0">
                        <a:effectLst/>
                        <a:latin typeface="等线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baseline="0" dirty="0" smtClean="0">
                        <a:effectLst/>
                        <a:latin typeface="等线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baseline="0" dirty="0" smtClean="0">
                        <a:effectLst/>
                        <a:latin typeface="等线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Прием документов и </a:t>
            </a:r>
            <a:r>
              <a:rPr lang="ru-RU" dirty="0" err="1">
                <a:solidFill>
                  <a:schemeClr val="tx1"/>
                </a:solidFill>
              </a:rPr>
              <a:t>профориентационная</a:t>
            </a:r>
            <a:r>
              <a:rPr lang="ru-RU" dirty="0">
                <a:solidFill>
                  <a:schemeClr val="tx1"/>
                </a:solidFill>
              </a:rPr>
              <a:t>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7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4"/>
          <p:cNvSpPr txBox="1">
            <a:spLocks noGrp="1"/>
          </p:cNvSpPr>
          <p:nvPr>
            <p:ph type="title"/>
          </p:nvPr>
        </p:nvSpPr>
        <p:spPr>
          <a:xfrm>
            <a:off x="96251" y="4011039"/>
            <a:ext cx="7886700" cy="52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 panose="020F0502020204030204"/>
              <a:buNone/>
            </a:pPr>
            <a:r>
              <a:rPr lang="ru-RU" b="1" dirty="0">
                <a:solidFill>
                  <a:srgbClr val="0070C0"/>
                </a:solidFill>
              </a:rPr>
              <a:t>          </a:t>
            </a:r>
            <a:r>
              <a:rPr lang="ru-RU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61" name="Google Shape;561;p34"/>
          <p:cNvPicPr preferRelativeResize="0"/>
          <p:nvPr/>
        </p:nvPicPr>
        <p:blipFill rotWithShape="1">
          <a:blip r:embed="rId3"/>
          <a:srcRect t="10246"/>
          <a:stretch>
            <a:fillRect/>
          </a:stretch>
        </p:blipFill>
        <p:spPr>
          <a:xfrm>
            <a:off x="2000252" y="1085778"/>
            <a:ext cx="5258015" cy="2803338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4"/>
          <p:cNvSpPr txBox="1"/>
          <p:nvPr/>
        </p:nvSpPr>
        <p:spPr>
          <a:xfrm>
            <a:off x="2749946" y="5400111"/>
            <a:ext cx="3758625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prstClr val="black"/>
              </a:buClr>
              <a:buSzPts val="1100"/>
            </a:pPr>
            <a:r>
              <a:rPr 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K</a:t>
            </a:r>
            <a:r>
              <a:rPr lang="ru-RU" alt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ГТУ</a:t>
            </a:r>
            <a:r>
              <a:rPr 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, 66, </a:t>
            </a:r>
            <a:r>
              <a:rPr lang="ru-RU" alt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Проспект Чынгыза Айтматова</a:t>
            </a:r>
            <a:endParaRPr lang="en-US" dirty="0">
              <a:solidFill>
                <a:srgbClr val="002060"/>
              </a:solidFill>
              <a:ea typeface="Calibri" panose="020F0502020204030204"/>
              <a:cs typeface="Calibri" panose="020F0502020204030204"/>
              <a:sym typeface="Roboto"/>
            </a:endParaRPr>
          </a:p>
          <a:p>
            <a:pPr algn="ctr">
              <a:buClr>
                <a:prstClr val="black"/>
              </a:buClr>
              <a:buSzPts val="1100"/>
            </a:pPr>
            <a:r>
              <a:rPr lang="ru-RU" alt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Бишкек</a:t>
            </a:r>
            <a:r>
              <a:rPr 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 720044, </a:t>
            </a:r>
            <a:r>
              <a:rPr lang="ru-RU" alt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Кыргызстан</a:t>
            </a:r>
          </a:p>
          <a:p>
            <a:pPr algn="ctr">
              <a:buClr>
                <a:prstClr val="black"/>
              </a:buClr>
              <a:buSzPts val="1100"/>
            </a:pPr>
            <a:r>
              <a:rPr lang="ru-RU" alt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Тел.</a:t>
            </a:r>
            <a:r>
              <a:rPr 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: </a:t>
            </a:r>
            <a:r>
              <a:rPr lang="ru-RU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+996 (312) 545125</a:t>
            </a:r>
            <a:endParaRPr dirty="0">
              <a:solidFill>
                <a:srgbClr val="002060"/>
              </a:solidFill>
              <a:ea typeface="Calibri" panose="020F0502020204030204"/>
              <a:cs typeface="Calibri" panose="020F0502020204030204"/>
              <a:sym typeface="Roboto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E-mail: </a:t>
            </a:r>
            <a:r>
              <a:rPr lang="ru-RU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  <a:hlinkClick r:id="rId4"/>
              </a:rPr>
              <a:t>rector@kstu.kg</a:t>
            </a:r>
            <a:r>
              <a:rPr 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 </a:t>
            </a:r>
            <a:endParaRPr lang="en-US" altLang="ru-RU" dirty="0">
              <a:solidFill>
                <a:srgbClr val="002060"/>
              </a:solidFill>
              <a:ea typeface="Calibri" panose="020F0502020204030204"/>
              <a:cs typeface="Calibri" panose="020F0502020204030204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492896"/>
            <a:ext cx="8208912" cy="38884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Поступление иностранных студентов в </a:t>
            </a:r>
            <a:r>
              <a:rPr lang="ru-RU" sz="2800" b="1" dirty="0" smtClean="0">
                <a:solidFill>
                  <a:schemeClr val="tx1"/>
                </a:solidFill>
              </a:rPr>
              <a:t>КГТУ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В этой презентации </a:t>
            </a:r>
            <a:r>
              <a:rPr lang="ru-RU" sz="2800" dirty="0" smtClean="0">
                <a:solidFill>
                  <a:schemeClr val="tx1"/>
                </a:solidFill>
              </a:rPr>
              <a:t>подробно показан процесс </a:t>
            </a:r>
            <a:r>
              <a:rPr lang="ru-RU" sz="2800" dirty="0">
                <a:solidFill>
                  <a:schemeClr val="tx1"/>
                </a:solidFill>
              </a:rPr>
              <a:t>поступления в </a:t>
            </a:r>
            <a:r>
              <a:rPr lang="ru-RU" sz="2800" dirty="0" err="1">
                <a:solidFill>
                  <a:schemeClr val="tx1"/>
                </a:solidFill>
              </a:rPr>
              <a:t>Кыргызский</a:t>
            </a:r>
            <a:r>
              <a:rPr lang="ru-RU" sz="2800" dirty="0">
                <a:solidFill>
                  <a:schemeClr val="tx1"/>
                </a:solidFill>
              </a:rPr>
              <a:t> государственный технический университет (КГТУ) для иностранных студентов.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Вы узнаете о необходимых документах, действиях на каждом этапе и требованиях для успешного зачисления.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chemeClr val="tx1"/>
                </a:solidFill>
              </a:rPr>
              <a:t>Добро пожаловать!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8424936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иностранного абитуриента в университет необходимо предоставить следующий перечень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Заполненная анкета абитуриента.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подтверждающий личность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абитуриента.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документ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последнее полученное образование, с переводом на русский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нотариально заверенный и с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ВИЧ/СПИДе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Справка, подтверждающая отсутствие ВИЧ/СПИД.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о знании русского языка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(для абитуриентов из дальнего зарубежья)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уровень знания русского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о здоровье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медицинская справка, подтверждающая здоровье абитуриента.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страховка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действующая на территории Кыргызстана.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chemeClr val="tx1"/>
                </a:solidFill>
              </a:rPr>
              <a:t>Прием иностранных студентов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60851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1. Первичная виза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Для получения визы в Кыргызстан абитуриенту необходимо предоставить следующие документы:</a:t>
            </a:r>
          </a:p>
          <a:p>
            <a:r>
              <a:rPr lang="ru-RU" dirty="0">
                <a:solidFill>
                  <a:schemeClr val="tx1"/>
                </a:solidFill>
              </a:rPr>
              <a:t>Визовая анкета</a:t>
            </a:r>
          </a:p>
          <a:p>
            <a:r>
              <a:rPr lang="ru-RU" dirty="0">
                <a:solidFill>
                  <a:schemeClr val="tx1"/>
                </a:solidFill>
              </a:rPr>
              <a:t>Фото ¾ (на белом фоне, формат JPEG)</a:t>
            </a:r>
          </a:p>
          <a:p>
            <a:r>
              <a:rPr lang="ru-RU" dirty="0">
                <a:solidFill>
                  <a:schemeClr val="tx1"/>
                </a:solidFill>
              </a:rPr>
              <a:t>Паспорт (формат PDF)</a:t>
            </a:r>
          </a:p>
          <a:p>
            <a:r>
              <a:rPr lang="ru-RU" b="1" dirty="0">
                <a:solidFill>
                  <a:schemeClr val="tx1"/>
                </a:solidFill>
              </a:rPr>
              <a:t>2. Продление визы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Для продления визы необходимо предоставить:</a:t>
            </a:r>
          </a:p>
          <a:p>
            <a:r>
              <a:rPr lang="ru-RU" dirty="0">
                <a:solidFill>
                  <a:schemeClr val="tx1"/>
                </a:solidFill>
              </a:rPr>
              <a:t>Визовая анкета</a:t>
            </a:r>
          </a:p>
          <a:p>
            <a:r>
              <a:rPr lang="ru-RU" dirty="0">
                <a:solidFill>
                  <a:schemeClr val="tx1"/>
                </a:solidFill>
              </a:rPr>
              <a:t>Фото ¾ (на белом фоне, формат JPEG)</a:t>
            </a:r>
          </a:p>
          <a:p>
            <a:r>
              <a:rPr lang="ru-RU" dirty="0">
                <a:solidFill>
                  <a:schemeClr val="tx1"/>
                </a:solidFill>
              </a:rPr>
              <a:t>Паспорт (формат PDF)</a:t>
            </a:r>
          </a:p>
          <a:p>
            <a:r>
              <a:rPr lang="ru-RU" dirty="0">
                <a:solidFill>
                  <a:schemeClr val="tx1"/>
                </a:solidFill>
              </a:rPr>
              <a:t>Справка с учебы</a:t>
            </a:r>
          </a:p>
          <a:p>
            <a:r>
              <a:rPr lang="ru-RU" dirty="0">
                <a:solidFill>
                  <a:schemeClr val="tx1"/>
                </a:solidFill>
              </a:rPr>
              <a:t>Договор с КГТУ им. И. </a:t>
            </a:r>
            <a:r>
              <a:rPr lang="ru-RU" dirty="0" err="1">
                <a:solidFill>
                  <a:schemeClr val="tx1"/>
                </a:solidFill>
              </a:rPr>
              <a:t>Раззакова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Заявление на продление визы</a:t>
            </a:r>
          </a:p>
          <a:p>
            <a:r>
              <a:rPr lang="ru-RU" dirty="0">
                <a:solidFill>
                  <a:schemeClr val="tx1"/>
                </a:solidFill>
              </a:rPr>
              <a:t>Старая виза</a:t>
            </a:r>
          </a:p>
          <a:p>
            <a:r>
              <a:rPr lang="ru-RU" dirty="0">
                <a:solidFill>
                  <a:schemeClr val="tx1"/>
                </a:solidFill>
              </a:rPr>
              <a:t>Виза регистрации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Важные замечания:</a:t>
            </a:r>
          </a:p>
          <a:p>
            <a:r>
              <a:rPr lang="ru-RU" dirty="0">
                <a:solidFill>
                  <a:schemeClr val="tx1"/>
                </a:solidFill>
              </a:rPr>
              <a:t>На новую визу нужно подавать заявку за месяц до окончания предыдущей визы.</a:t>
            </a:r>
          </a:p>
          <a:p>
            <a:r>
              <a:rPr lang="ru-RU" dirty="0">
                <a:solidFill>
                  <a:schemeClr val="tx1"/>
                </a:solidFill>
              </a:rPr>
              <a:t>Если виза просрочена, необходимо оплатить штраф в РОВД.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Получение Визы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75467"/>
            <a:ext cx="8496943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Для получения временной регистрации в </a:t>
            </a:r>
            <a:r>
              <a:rPr lang="ru-RU" b="1" dirty="0" err="1">
                <a:solidFill>
                  <a:schemeClr val="tx1"/>
                </a:solidFill>
              </a:rPr>
              <a:t>Кыргызской</a:t>
            </a:r>
            <a:r>
              <a:rPr lang="ru-RU" b="1" dirty="0">
                <a:solidFill>
                  <a:schemeClr val="tx1"/>
                </a:solidFill>
              </a:rPr>
              <a:t> Республике абитуриенту необходимо предоставить следующие документы:</a:t>
            </a:r>
          </a:p>
          <a:p>
            <a:r>
              <a:rPr lang="ru-RU" dirty="0">
                <a:solidFill>
                  <a:schemeClr val="tx1"/>
                </a:solidFill>
              </a:rPr>
              <a:t>Паспорт</a:t>
            </a:r>
          </a:p>
          <a:p>
            <a:r>
              <a:rPr lang="ru-RU" dirty="0">
                <a:solidFill>
                  <a:schemeClr val="tx1"/>
                </a:solidFill>
              </a:rPr>
              <a:t>Справка об обучении (из КГТУ)</a:t>
            </a:r>
          </a:p>
          <a:p>
            <a:r>
              <a:rPr lang="ru-RU" b="1" dirty="0">
                <a:solidFill>
                  <a:schemeClr val="tx1"/>
                </a:solidFill>
              </a:rPr>
              <a:t>Важные сроки:</a:t>
            </a:r>
          </a:p>
          <a:p>
            <a:r>
              <a:rPr lang="ru-RU" b="1" dirty="0">
                <a:solidFill>
                  <a:schemeClr val="tx1"/>
                </a:solidFill>
              </a:rPr>
              <a:t>При заезде с первичной визой</a:t>
            </a:r>
            <a:r>
              <a:rPr lang="ru-RU" dirty="0">
                <a:solidFill>
                  <a:schemeClr val="tx1"/>
                </a:solidFill>
              </a:rPr>
              <a:t> — регистрация должна быть оформлена в течение </a:t>
            </a:r>
            <a:r>
              <a:rPr lang="ru-RU" b="1" dirty="0">
                <a:solidFill>
                  <a:schemeClr val="tx1"/>
                </a:solidFill>
              </a:rPr>
              <a:t>5 рабочих дней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При продлении визы на многократную или однократную</a:t>
            </a:r>
            <a:r>
              <a:rPr lang="ru-RU" dirty="0">
                <a:solidFill>
                  <a:schemeClr val="tx1"/>
                </a:solidFill>
              </a:rPr>
              <a:t> — временная регистрация должна быть оформлена в течение </a:t>
            </a:r>
            <a:r>
              <a:rPr lang="ru-RU" b="1" dirty="0">
                <a:solidFill>
                  <a:schemeClr val="tx1"/>
                </a:solidFill>
              </a:rPr>
              <a:t>1 рабочего дня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ky-KG" dirty="0" smtClean="0">
                <a:solidFill>
                  <a:schemeClr val="tx1"/>
                </a:solidFill>
              </a:rPr>
              <a:t>Временная регистрация иностранных студентов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5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действует Закон об обязательном медицинском страховании иностранных граждан и граждан старше 21 года.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получения медицинской страховки: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посетить Фонд обязательного медицинского страхования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паспортом, в данном Фонде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 медицинскую страховку для иностранных граждан.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медицинской страховки: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 месяцев — 5900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 (для заочной формы обучения)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год — 11900 сом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Получение медицинской страховки для иностранного абитуриента</a:t>
            </a:r>
          </a:p>
        </p:txBody>
      </p:sp>
    </p:spTree>
    <p:extLst>
      <p:ext uri="{BB962C8B-B14F-4D97-AF65-F5344CB8AC3E}">
        <p14:creationId xmlns:p14="http://schemas.microsoft.com/office/powerpoint/2010/main" val="39301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3888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места в общежитии необходимо предоставить следующие документы: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получение общежития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том, что студент обучается в КГТУ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о здоровье (копия)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временной регистрации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об оплате общежития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Прейскурант цен на общежитие для иностранных студентов: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Малдыбаева,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36/1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(одно койко-место):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Ближнее зарубежье —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сом в месяц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Дальнее зарубежье —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сом в месяц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Чынгыз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Айтматова,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(одна комната):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19000 сом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 (9500 одно койко-место)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252728"/>
          </a:xfrm>
        </p:spPr>
        <p:txBody>
          <a:bodyPr>
            <a:normAutofit fontScale="90000"/>
          </a:bodyPr>
          <a:lstStyle/>
          <a:p>
            <a:r>
              <a:rPr lang="ky-KG" dirty="0" smtClean="0">
                <a:solidFill>
                  <a:schemeClr val="tx1"/>
                </a:solidFill>
              </a:rPr>
              <a:t>Получение общежития для иностранных студентов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439" y="188640"/>
            <a:ext cx="8640960" cy="1252728"/>
          </a:xfrm>
        </p:spPr>
        <p:txBody>
          <a:bodyPr>
            <a:normAutofit/>
          </a:bodyPr>
          <a:lstStyle/>
          <a:p>
            <a:r>
              <a:rPr lang="ky-KG" sz="3600" dirty="0" smtClean="0">
                <a:solidFill>
                  <a:schemeClr val="tx1"/>
                </a:solidFill>
              </a:rPr>
              <a:t>Общежитие по адресу Ч. Айтматова, 64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7" y="2492896"/>
            <a:ext cx="2530771" cy="381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808312" cy="381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76" y="2492896"/>
            <a:ext cx="2587325" cy="382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68720" y="2108228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Санитарные узлы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7076" y="2123564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Комната в общежитии</a:t>
            </a:r>
            <a:r>
              <a:rPr lang="ky-KG" b="1" dirty="0" smtClean="0"/>
              <a:t>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08350" y="210822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 smtClean="0"/>
              <a:t>Кухня</a:t>
            </a:r>
            <a:r>
              <a:rPr lang="ky-KG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1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363</TotalTime>
  <Words>1607</Words>
  <Application>Microsoft Office PowerPoint</Application>
  <PresentationFormat>Экран (4:3)</PresentationFormat>
  <Paragraphs>283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Волна</vt:lpstr>
      <vt:lpstr>Тема Office</vt:lpstr>
      <vt:lpstr>Поступление в КГТУ для иностранных студентов: Все, что нужно знать</vt:lpstr>
      <vt:lpstr>Структура презентации</vt:lpstr>
      <vt:lpstr>Добро пожаловать!</vt:lpstr>
      <vt:lpstr>Прием иностранных студентов</vt:lpstr>
      <vt:lpstr>Получение Визы </vt:lpstr>
      <vt:lpstr>Временная регистрация иностранных студентов </vt:lpstr>
      <vt:lpstr>Получение медицинской страховки для иностранного абитуриента</vt:lpstr>
      <vt:lpstr>Получение общежития для иностранных студентов</vt:lpstr>
      <vt:lpstr>Общежитие по адресу Ч. Айтматова, 64</vt:lpstr>
      <vt:lpstr>Изучение русского языка</vt:lpstr>
      <vt:lpstr>Презентация PowerPoint</vt:lpstr>
      <vt:lpstr>Направления подготовки</vt:lpstr>
      <vt:lpstr>Направления подготовки</vt:lpstr>
      <vt:lpstr>Направления подготовки</vt:lpstr>
      <vt:lpstr>Направления подготовки</vt:lpstr>
      <vt:lpstr>Направления подготовки</vt:lpstr>
      <vt:lpstr>Оплата за обучение</vt:lpstr>
      <vt:lpstr>Платные образовательные услуги по подготовке специалиста (очная форма обучения)</vt:lpstr>
      <vt:lpstr>Платные образовательные услуги по подготовке бакалавров (очная форма обучения) </vt:lpstr>
      <vt:lpstr>Платные образовательные услуги по подготовке магистров (очная форма обучения) </vt:lpstr>
      <vt:lpstr>Прием документов и профориентационная работа </vt:lpstr>
      <vt:lpstr>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2024-12-03T04:31:38Z</dcterms:created>
  <dcterms:modified xsi:type="dcterms:W3CDTF">2024-12-03T10:34:47Z</dcterms:modified>
</cp:coreProperties>
</file>