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1" r:id="rId5"/>
    <p:sldId id="296" r:id="rId6"/>
    <p:sldId id="277" r:id="rId7"/>
    <p:sldId id="297" r:id="rId8"/>
    <p:sldId id="260" r:id="rId9"/>
    <p:sldId id="298" r:id="rId10"/>
    <p:sldId id="299" r:id="rId11"/>
    <p:sldId id="28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3" autoAdjust="0"/>
  </p:normalViewPr>
  <p:slideViewPr>
    <p:cSldViewPr snapToGrid="0">
      <p:cViewPr varScale="1">
        <p:scale>
          <a:sx n="66" d="100"/>
          <a:sy n="66" d="100"/>
        </p:scale>
        <p:origin x="600" y="5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07.02.2021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95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3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684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86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940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ое мужчин за столом для пикника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67" y="204118"/>
            <a:ext cx="5229884" cy="3611880"/>
          </a:xfrm>
        </p:spPr>
        <p:txBody>
          <a:bodyPr rtlCol="0"/>
          <a:lstStyle/>
          <a:p>
            <a:pPr algn="ctr" rtl="0"/>
            <a:r>
              <a:rPr lang="ru-RU" dirty="0"/>
              <a:t>ОТЧЕТ </a:t>
            </a:r>
            <a:br>
              <a:rPr lang="ru-RU" dirty="0"/>
            </a:br>
            <a:r>
              <a:rPr lang="ru-RU" dirty="0"/>
              <a:t>ПО НАУЧНОЙ РАБОТЕ </a:t>
            </a:r>
            <a:r>
              <a:rPr lang="ru-RU" dirty="0">
                <a:solidFill>
                  <a:srgbClr val="0070C0"/>
                </a:solidFill>
              </a:rPr>
              <a:t>ЭНЕРГЕТИЧЕСКОГО ФАКУЛЬТЕТА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/>
              <a:t>за 2020 год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БИШКЕК-2021</a:t>
            </a: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ткрытая книга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Прямоугольник 28" descr="Декоративный элемент">
            <a:extLst>
              <a:ext uri="{FF2B5EF4-FFF2-40B4-BE49-F238E27FC236}">
                <a16:creationId xmlns:a16="http://schemas.microsoft.com/office/drawing/2014/main" id="{5C2DDD60-EB1C-44D8-84E1-D86EB3558F11}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 4" descr="Декоративный элемент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DB02A950-05E3-4691-9BC9-47B314EEA71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2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На Энергетическом факультете</a:t>
            </a:r>
          </a:p>
        </p:txBody>
      </p:sp>
      <p:pic>
        <p:nvPicPr>
          <p:cNvPr id="83" name="Объект 82" descr="Колокольчик">
            <a:extLst>
              <a:ext uri="{FF2B5EF4-FFF2-40B4-BE49-F238E27FC236}">
                <a16:creationId xmlns:a16="http://schemas.microsoft.com/office/drawing/2014/main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3974" y="1357956"/>
            <a:ext cx="548640" cy="548640"/>
          </a:xfrm>
        </p:spPr>
      </p:pic>
      <p:pic>
        <p:nvPicPr>
          <p:cNvPr id="95" name="Объект 94" descr="Микроскоп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3718" y="1319992"/>
            <a:ext cx="547688" cy="547688"/>
          </a:xfrm>
        </p:spPr>
      </p:pic>
      <p:pic>
        <p:nvPicPr>
          <p:cNvPr id="97" name="Объект 96" descr="Карандаш">
            <a:extLst>
              <a:ext uri="{FF2B5EF4-FFF2-40B4-BE49-F238E27FC236}">
                <a16:creationId xmlns:a16="http://schemas.microsoft.com/office/drawing/2014/main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5032" y="1204623"/>
            <a:ext cx="548640" cy="548640"/>
          </a:xfrm>
        </p:spPr>
      </p:pic>
      <p:sp>
        <p:nvSpPr>
          <p:cNvPr id="88" name="Текст 87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4602" y="2027949"/>
            <a:ext cx="2476139" cy="4058530"/>
          </a:xfrm>
        </p:spPr>
        <p:txBody>
          <a:bodyPr rtlCol="0"/>
          <a:lstStyle/>
          <a:p>
            <a:r>
              <a:rPr lang="ru-RU" sz="1600" dirty="0">
                <a:solidFill>
                  <a:schemeClr val="bg1"/>
                </a:solidFill>
              </a:rPr>
              <a:t>1. Ученое звание «профессор»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            19 человек</a:t>
            </a:r>
          </a:p>
          <a:p>
            <a:r>
              <a:rPr lang="ru-RU" sz="1600" dirty="0">
                <a:solidFill>
                  <a:schemeClr val="bg1"/>
                </a:solidFill>
              </a:rPr>
              <a:t>2. Ученая степень «доктор наук»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9 человек</a:t>
            </a:r>
          </a:p>
          <a:p>
            <a:r>
              <a:rPr lang="ru-RU" sz="1600" dirty="0">
                <a:solidFill>
                  <a:schemeClr val="bg1"/>
                </a:solidFill>
              </a:rPr>
              <a:t>3. Звание «доцент»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27 человек</a:t>
            </a:r>
          </a:p>
          <a:p>
            <a:r>
              <a:rPr lang="ru-RU" sz="1600" dirty="0">
                <a:solidFill>
                  <a:schemeClr val="bg1"/>
                </a:solidFill>
              </a:rPr>
              <a:t>4. Ученая степень «кандидат наук»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46 человек</a:t>
            </a:r>
          </a:p>
          <a:p>
            <a:r>
              <a:rPr lang="ru-RU" sz="1600" dirty="0">
                <a:solidFill>
                  <a:schemeClr val="bg1"/>
                </a:solidFill>
              </a:rPr>
              <a:t>5. Руководство  21 аспирантами</a:t>
            </a:r>
          </a:p>
          <a:p>
            <a:pPr algn="ctr"/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634" y="2064068"/>
            <a:ext cx="2377440" cy="3875266"/>
          </a:xfrm>
        </p:spPr>
        <p:txBody>
          <a:bodyPr rtlCol="0"/>
          <a:lstStyle/>
          <a:p>
            <a:pPr rtl="0"/>
            <a:r>
              <a:rPr lang="ru-RU" dirty="0"/>
              <a:t>  </a:t>
            </a:r>
            <a:r>
              <a:rPr lang="ru-RU" sz="1600" b="1" dirty="0"/>
              <a:t>9 кафедр: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«Электроэнергетика»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«Электромеханика»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«Возобновляемые источники энергии»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«Электроснабжение»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«Техносферная безопасность»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«Теплоэнергетика»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</a:t>
            </a:r>
            <a:r>
              <a:rPr lang="ky-KG" sz="1600" b="1" dirty="0"/>
              <a:t>ТОЭ и ОЭ</a:t>
            </a:r>
            <a:r>
              <a:rPr lang="ru-RU" sz="1600" b="1" dirty="0"/>
              <a:t>»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«Физика»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«ФиСН» </a:t>
            </a:r>
          </a:p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07461" y="1804862"/>
            <a:ext cx="2377440" cy="4310645"/>
          </a:xfrm>
        </p:spPr>
        <p:txBody>
          <a:bodyPr rtlCol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На кафедрах «ЭЭ», «ЭМ», «ЭС» факультета за 2020 год были выполнены 3 НИР (на общую сумму 2млн. 500 т.сом), все работы по гос. бюджету.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Получены патенты - 4, поданы заявки на изобретения -4.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выпущены 5 монографий.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Защита Кандидатской диссертации- 2 человека,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Планируются -2 человека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05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Группа учащихся за столом в библиотеке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Группа 2" descr="Декоративный элемент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394636"/>
            <a:ext cx="5330038" cy="3756102"/>
          </a:xfrm>
        </p:spPr>
        <p:txBody>
          <a:bodyPr rtlCol="0"/>
          <a:lstStyle/>
          <a:p>
            <a:r>
              <a:rPr lang="ru-RU" dirty="0"/>
              <a:t>Участвующих было – </a:t>
            </a:r>
            <a:r>
              <a:rPr lang="ky-KG" dirty="0"/>
              <a:t>5</a:t>
            </a:r>
            <a:r>
              <a:rPr lang="ru-RU" dirty="0"/>
              <a:t>7, докладывали – </a:t>
            </a:r>
            <a:r>
              <a:rPr lang="ky-KG" dirty="0"/>
              <a:t>4</a:t>
            </a:r>
            <a:r>
              <a:rPr lang="ru-RU" dirty="0"/>
              <a:t>5, призовых мест – </a:t>
            </a:r>
            <a:r>
              <a:rPr lang="ky-KG" dirty="0"/>
              <a:t>5</a:t>
            </a:r>
            <a:r>
              <a:rPr lang="ru-RU" dirty="0"/>
              <a:t>. Опубликованы статьи в материалы НТК  – около </a:t>
            </a:r>
            <a:r>
              <a:rPr lang="ky-KG" dirty="0"/>
              <a:t>40</a:t>
            </a:r>
            <a:r>
              <a:rPr lang="ru-RU" dirty="0"/>
              <a:t>. 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553290"/>
            <a:ext cx="5049510" cy="666409"/>
          </a:xfrm>
        </p:spPr>
        <p:txBody>
          <a:bodyPr rtlCol="0"/>
          <a:lstStyle/>
          <a:p>
            <a:r>
              <a:rPr lang="ru-RU" dirty="0"/>
              <a:t>62-й НТК проходила в </a:t>
            </a:r>
            <a:r>
              <a:rPr lang="ru-RU" dirty="0" err="1"/>
              <a:t>On-Line</a:t>
            </a:r>
            <a:r>
              <a:rPr lang="ru-RU" dirty="0"/>
              <a:t> режиме </a:t>
            </a:r>
          </a:p>
          <a:p>
            <a:r>
              <a:rPr lang="ru-RU" dirty="0"/>
              <a:t>19-марта 2020 года. 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 descr="Декоративный элемент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553290"/>
            <a:ext cx="5049510" cy="1173742"/>
          </a:xfrm>
        </p:spPr>
        <p:txBody>
          <a:bodyPr rtlCol="0"/>
          <a:lstStyle/>
          <a:p>
            <a:r>
              <a:rPr lang="ru-RU" sz="2400" b="1" dirty="0"/>
              <a:t>Конференция проводилась в два этапа, на первом-слушание на кафедрах, на втором-слушание на факультете.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BA4087-A560-4D73-8177-A8C201BEF6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70773" y="2794939"/>
            <a:ext cx="6197712" cy="4063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6864E9-5B68-4690-8713-054ECC72B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773" y="523762"/>
            <a:ext cx="6040095" cy="22711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D8F7B5-16F0-4CB8-B54B-D93B07E08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32" y="516169"/>
            <a:ext cx="5462942" cy="39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страниц книги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96114"/>
            <a:ext cx="12192001" cy="6858000"/>
          </a:xfrm>
        </p:spPr>
      </p:pic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664" y="529389"/>
            <a:ext cx="7152533" cy="6191451"/>
          </a:xfrm>
        </p:spPr>
        <p:txBody>
          <a:bodyPr rtlCol="0"/>
          <a:lstStyle/>
          <a:p>
            <a:r>
              <a:rPr lang="ky-KG" sz="2400" dirty="0"/>
              <a:t>Также 21 мая</a:t>
            </a:r>
            <a:r>
              <a:rPr lang="ru-RU" sz="2400" dirty="0"/>
              <a:t> 20</a:t>
            </a:r>
            <a:r>
              <a:rPr lang="ky-KG" sz="2400" dirty="0"/>
              <a:t>20</a:t>
            </a:r>
            <a:r>
              <a:rPr lang="ru-RU" sz="2400" dirty="0"/>
              <a:t> года Энергетический факультет совместно с НИУ "МЭИ" провели заседание секции "Актуальные проблемы энергетики" 6-й международной научно-практической конференции "Интеграционные процессы в научно-техническом и образовательном пространстве". Работа секций была в онлайн-формате, способствуя широкому привлечению докладов не только сотрудников, но и студентов и аспирантов партнерских университетов.</a:t>
            </a:r>
            <a:br>
              <a:rPr lang="ru-RU" sz="2400" dirty="0"/>
            </a:br>
            <a:r>
              <a:rPr lang="ru-RU" sz="2400" dirty="0"/>
              <a:t>По секции IV были выслушаны 2 доклада  от КГТУ им. </a:t>
            </a:r>
            <a:r>
              <a:rPr lang="ru-RU" sz="2400" dirty="0" err="1"/>
              <a:t>И.Раззакова</a:t>
            </a:r>
            <a:r>
              <a:rPr lang="ru-RU" sz="2400" dirty="0"/>
              <a:t> (</a:t>
            </a:r>
            <a:r>
              <a:rPr lang="ru-RU" sz="2400" dirty="0" err="1"/>
              <a:t>Асан</a:t>
            </a:r>
            <a:r>
              <a:rPr lang="ru-RU" sz="2400" dirty="0"/>
              <a:t> </a:t>
            </a:r>
            <a:r>
              <a:rPr lang="ru-RU" sz="2400" dirty="0" err="1"/>
              <a:t>у.А</a:t>
            </a:r>
            <a:r>
              <a:rPr lang="ru-RU" sz="2400" dirty="0"/>
              <a:t>., </a:t>
            </a:r>
            <a:r>
              <a:rPr lang="ru-RU" sz="2400" dirty="0" err="1"/>
              <a:t>Чевертак</a:t>
            </a:r>
            <a:r>
              <a:rPr lang="ru-RU" sz="2400" dirty="0"/>
              <a:t> Ю.С). От НИУ «МЭИ» 4 доклада(Орловский А., Лысова А.С., </a:t>
            </a:r>
            <a:r>
              <a:rPr lang="ru-RU" sz="2400" dirty="0" err="1"/>
              <a:t>Моздер</a:t>
            </a:r>
            <a:r>
              <a:rPr lang="ru-RU" sz="2400" dirty="0"/>
              <a:t> Н.Ю., </a:t>
            </a:r>
            <a:r>
              <a:rPr lang="ru-RU" sz="2400" dirty="0" err="1"/>
              <a:t>Нарынбаев</a:t>
            </a:r>
            <a:r>
              <a:rPr lang="ru-RU" sz="2400" dirty="0"/>
              <a:t> А.Б.). </a:t>
            </a:r>
            <a:br>
              <a:rPr lang="ru-RU" sz="2400" dirty="0"/>
            </a:br>
            <a:r>
              <a:rPr lang="ru-RU" sz="2400" dirty="0"/>
              <a:t>В качестве базы для проведения заседания секции была выбрана площадка НИУ "МЭИ" на платформе </a:t>
            </a:r>
            <a:r>
              <a:rPr lang="ru-RU" sz="2400" dirty="0" err="1"/>
              <a:t>Cisco</a:t>
            </a:r>
            <a:r>
              <a:rPr lang="ru-RU" sz="2400" dirty="0"/>
              <a:t> </a:t>
            </a:r>
            <a:r>
              <a:rPr lang="ru-RU" sz="2400" dirty="0" err="1"/>
              <a:t>Webex</a:t>
            </a:r>
            <a:r>
              <a:rPr lang="ru-RU" sz="2400" dirty="0"/>
              <a:t> </a:t>
            </a:r>
            <a:r>
              <a:rPr lang="ru-RU" sz="2400" dirty="0" err="1"/>
              <a:t>Meetings</a:t>
            </a:r>
            <a:br>
              <a:rPr lang="ru-RU" sz="2400" dirty="0"/>
            </a:br>
            <a:endParaRPr lang="ru-RU" sz="2400" dirty="0"/>
          </a:p>
        </p:txBody>
      </p:sp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5772EE-3B11-4CAB-9F52-BA654B20E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92" y="1218681"/>
            <a:ext cx="3988062" cy="754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8130CC-C245-4CB4-A816-B3E0FF50D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03" y="2552655"/>
            <a:ext cx="3962604" cy="8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5A23E5-4FB2-4B75-85D5-BCE9E01BF2D9}"/>
              </a:ext>
            </a:extLst>
          </p:cNvPr>
          <p:cNvSpPr/>
          <p:nvPr/>
        </p:nvSpPr>
        <p:spPr>
          <a:xfrm>
            <a:off x="673768" y="84024"/>
            <a:ext cx="113289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докладах обсуждались актуальные вопросы по повышению надежности, устойчивости электроэнергии. Были представлены:  метод </a:t>
            </a:r>
            <a:r>
              <a:rPr lang="ru-RU" sz="2000" b="1" dirty="0" err="1"/>
              <a:t>нейро</a:t>
            </a:r>
            <a:r>
              <a:rPr lang="ru-RU" sz="2000" b="1" dirty="0"/>
              <a:t>-нечеткого логического вывода и алгоритм его работы для оценка технического состояния электрооборудования, использование </a:t>
            </a:r>
            <a:r>
              <a:rPr lang="ru-RU" sz="2000" b="1" dirty="0" err="1"/>
              <a:t>микрогенерации</a:t>
            </a:r>
            <a:r>
              <a:rPr lang="ru-RU" sz="2000" b="1" dirty="0"/>
              <a:t> для энергоснабжения локального потребителя и т.д.   Все статьи были рекомендованы (после положительной рецензии) к опубликовании в «Известия» КГТУ и «Вестник МЭИ».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3EF58E-8AA6-429E-9C44-07C3168136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5068" y="1799264"/>
            <a:ext cx="5746750" cy="2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4EA33A-FB77-45F9-BEBC-6F0C9D077B9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46979" y="1746620"/>
            <a:ext cx="5355724" cy="25399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FF01F5-AB67-4D95-A45B-D8168BC9810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9601" y="4523226"/>
            <a:ext cx="5746749" cy="21508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8DA109-C986-402C-9A6A-481C0AE619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631962" y="4445738"/>
            <a:ext cx="5385757" cy="21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ое мужчин за столом для пикника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8" y="240632"/>
            <a:ext cx="531535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869" y="394636"/>
            <a:ext cx="6730593" cy="6328192"/>
          </a:xfrm>
        </p:spPr>
        <p:txBody>
          <a:bodyPr rtlCol="0"/>
          <a:lstStyle/>
          <a:p>
            <a:pPr algn="ctr"/>
            <a:r>
              <a:rPr lang="ru-RU" sz="3400" dirty="0"/>
              <a:t>Сотрудники факультета участвовали около 40 различных международных и республиканских научных конференциях, семинарах с общим количеством докладов – более 60. Количество публикаций по ЭФ составило 120 наименования. Из них 6 статей опубликовано за рубежом, 60 в стране не входящие в РИНЦ, входящие в РИНЦ 41 и Web of science, Scopus -13, </a:t>
            </a: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91505" y="240632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9019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и на полке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http://schemas.microsoft.com/office/2006/documentManagement/types"/>
    <ds:schemaRef ds:uri="6dc4bcd6-49db-4c07-9060-8acfc67cef9f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384</Words>
  <Application>Microsoft Office PowerPoint</Application>
  <PresentationFormat>Широкоэкранный</PresentationFormat>
  <Paragraphs>48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Wingdings</vt:lpstr>
      <vt:lpstr>Тема Office</vt:lpstr>
      <vt:lpstr>ОТЧЕТ  ПО НАУЧНОЙ РАБОТЕ ЭНЕРГЕТИЧЕСКОГО ФАКУЛЬТЕТА  за 2020 год</vt:lpstr>
      <vt:lpstr>На Энергетическом факультете</vt:lpstr>
      <vt:lpstr>Участвующих было – 57, докладывали – 45, призовых мест – 5. Опубликованы статьи в материалы НТК  – около 40. </vt:lpstr>
      <vt:lpstr>Презентация PowerPoint</vt:lpstr>
      <vt:lpstr>Также 21 мая 2020 года Энергетический факультет совместно с НИУ "МЭИ" провели заседание секции "Актуальные проблемы энергетики" 6-й международной научно-практической конференции "Интеграционные процессы в научно-техническом и образовательном пространстве". Работа секций была в онлайн-формате, способствуя широкому привлечению докладов не только сотрудников, но и студентов и аспирантов партнерских университетов. По секции IV были выслушаны 2 доклада  от КГТУ им. И.Раззакова (Асан у.А., Чевертак Ю.С). От НИУ «МЭИ» 4 доклада(Орловский А., Лысова А.С., Моздер Н.Ю., Нарынбаев А.Б.).  В качестве базы для проведения заседания секции была выбрана площадка НИУ "МЭИ" на платформе Cisco Webex Meetings </vt:lpstr>
      <vt:lpstr>Презентация PowerPoint</vt:lpstr>
      <vt:lpstr>Сотрудники факультета участвовали около 40 различных международных и республиканских научных конференциях, семинарах с общим количеством докладов – более 60. Количество публикаций по ЭФ составило 120 наименования. Из них 6 статей опубликовано за рубежом, 60 в стране не входящие в РИНЦ, входящие в РИНЦ 41 и Web of science, Scopus -13, </vt:lpstr>
      <vt:lpstr>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2021-02-07T13:13:22Z</dcterms:created>
  <dcterms:modified xsi:type="dcterms:W3CDTF">2021-02-07T14:24:48Z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