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15" r:id="rId2"/>
    <p:sldId id="387" r:id="rId3"/>
    <p:sldId id="526" r:id="rId4"/>
    <p:sldId id="527" r:id="rId5"/>
    <p:sldId id="528" r:id="rId6"/>
    <p:sldId id="529" r:id="rId7"/>
    <p:sldId id="530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  <p:sldId id="544" r:id="rId22"/>
    <p:sldId id="546" r:id="rId23"/>
    <p:sldId id="545" r:id="rId24"/>
    <p:sldId id="548" r:id="rId25"/>
    <p:sldId id="54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E52"/>
    <a:srgbClr val="660033"/>
    <a:srgbClr val="0000FF"/>
    <a:srgbClr val="A50021"/>
    <a:srgbClr val="CC00CC"/>
    <a:srgbClr val="003366"/>
    <a:srgbClr val="0066FF"/>
    <a:srgbClr val="EA0A45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2265" autoAdjust="0"/>
  </p:normalViewPr>
  <p:slideViewPr>
    <p:cSldViewPr snapToGrid="0">
      <p:cViewPr varScale="1">
        <p:scale>
          <a:sx n="107" d="100"/>
          <a:sy n="107" d="100"/>
        </p:scale>
        <p:origin x="90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'контингент студентов'!$P$5:$P$16</c:f>
              <c:strCache>
                <c:ptCount val="12"/>
                <c:pt idx="0">
                  <c:v>БББПИ</c:v>
                </c:pt>
                <c:pt idx="1">
                  <c:v>ЭЛЖМ</c:v>
                </c:pt>
                <c:pt idx="2">
                  <c:v>ТжРИ</c:v>
                </c:pt>
                <c:pt idx="3">
                  <c:v>ЭТИ</c:v>
                </c:pt>
                <c:pt idx="4">
                  <c:v>КГТИ</c:v>
                </c:pt>
                <c:pt idx="5">
                  <c:v>ТИ</c:v>
                </c:pt>
                <c:pt idx="6">
                  <c:v>ЭИ</c:v>
                </c:pt>
                <c:pt idx="7">
                  <c:v>АДИ</c:v>
                </c:pt>
                <c:pt idx="8">
                  <c:v>ЭБЖМ</c:v>
                </c:pt>
                <c:pt idx="9">
                  <c:v>КИ-КИ</c:v>
                </c:pt>
                <c:pt idx="10">
                  <c:v>КТ-МИ</c:v>
                </c:pt>
                <c:pt idx="11">
                  <c:v>МТИ</c:v>
                </c:pt>
              </c:strCache>
            </c:strRef>
          </c:cat>
          <c:val>
            <c:numRef>
              <c:f>'контингент студентов'!$Q$5:$Q$16</c:f>
              <c:numCache>
                <c:formatCode>General</c:formatCode>
                <c:ptCount val="12"/>
                <c:pt idx="0">
                  <c:v>292</c:v>
                </c:pt>
                <c:pt idx="1">
                  <c:v>340</c:v>
                </c:pt>
                <c:pt idx="2">
                  <c:v>800</c:v>
                </c:pt>
                <c:pt idx="3">
                  <c:v>803</c:v>
                </c:pt>
                <c:pt idx="4">
                  <c:v>867</c:v>
                </c:pt>
                <c:pt idx="5">
                  <c:v>888</c:v>
                </c:pt>
                <c:pt idx="6">
                  <c:v>1496</c:v>
                </c:pt>
                <c:pt idx="7">
                  <c:v>1646</c:v>
                </c:pt>
                <c:pt idx="8">
                  <c:v>1859</c:v>
                </c:pt>
                <c:pt idx="9">
                  <c:v>2105</c:v>
                </c:pt>
                <c:pt idx="10">
                  <c:v>2537</c:v>
                </c:pt>
                <c:pt idx="11">
                  <c:v>3059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0-401D-AA32-0F947591D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372088"/>
        <c:axId val="118372480"/>
        <c:axId val="0"/>
      </c:bar3DChart>
      <c:catAx>
        <c:axId val="11837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8372480"/>
        <c:crosses val="autoZero"/>
        <c:auto val="1"/>
        <c:lblAlgn val="ctr"/>
        <c:lblOffset val="100"/>
        <c:noMultiLvlLbl val="0"/>
      </c:catAx>
      <c:valAx>
        <c:axId val="118372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72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'контингент студентов'!$P$36:$P$39</c:f>
              <c:strCache>
                <c:ptCount val="4"/>
                <c:pt idx="0">
                  <c:v>Кара-Көл ш. филиалы</c:v>
                </c:pt>
                <c:pt idx="1">
                  <c:v>Кара-Балта ш. филиалы</c:v>
                </c:pt>
                <c:pt idx="2">
                  <c:v>Токмок ш. филиалы </c:v>
                </c:pt>
                <c:pt idx="3">
                  <c:v>Кызыл-Кыя ш. филиалы</c:v>
                </c:pt>
              </c:strCache>
            </c:strRef>
          </c:cat>
          <c:val>
            <c:numRef>
              <c:f>'контингент студентов'!$Q$36:$Q$39</c:f>
              <c:numCache>
                <c:formatCode>General</c:formatCode>
                <c:ptCount val="4"/>
                <c:pt idx="0">
                  <c:v>144</c:v>
                </c:pt>
                <c:pt idx="1">
                  <c:v>215</c:v>
                </c:pt>
                <c:pt idx="2">
                  <c:v>513</c:v>
                </c:pt>
                <c:pt idx="3">
                  <c:v>552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0-4BB1-85A9-747E17F48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8373264"/>
        <c:axId val="118373656"/>
        <c:axId val="0"/>
      </c:bar3DChart>
      <c:catAx>
        <c:axId val="11837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8373656"/>
        <c:crosses val="autoZero"/>
        <c:auto val="1"/>
        <c:lblAlgn val="ctr"/>
        <c:lblOffset val="100"/>
        <c:noMultiLvlLbl val="0"/>
      </c:catAx>
      <c:valAx>
        <c:axId val="11837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73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D39-4B2E-B29A-61EB7ABC367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D39-4B2E-B29A-61EB7ABC367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6D39-4B2E-B29A-61EB7ABC3677}"/>
              </c:ext>
            </c:extLst>
          </c:dPt>
          <c:dLbls>
            <c:dLbl>
              <c:idx val="0"/>
              <c:layout>
                <c:manualLayout>
                  <c:x val="-3.8576443569553809E-2"/>
                  <c:y val="0.2889464858559346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fld id="{7D47BB32-C1E3-4E5A-9AA4-A6F118B90E5C}" type="CATEGORYNAME">
                      <a:rPr lang="ru-RU"/>
                      <a:pPr>
                        <a:defRPr b="1"/>
                      </a:pPr>
                      <a:t>[ИМЯ КАТЕГОРИИ]</a:t>
                    </a:fld>
                    <a:r>
                      <a:rPr lang="ru-RU" baseline="0" dirty="0"/>
                      <a:t>; 12281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D39-4B2E-B29A-61EB7ABC3677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5382108486439198E-2"/>
                  <c:y val="0.3194291338582677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39-4B2E-B29A-61EB7ABC36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240551181102362"/>
                  <c:y val="-9.00627004957713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'контингент студентов'!$B$52:$B$54</c:f>
              <c:strCache>
                <c:ptCount val="3"/>
                <c:pt idx="0">
                  <c:v>Күндүзгү окуу боюнча  ЖКББ</c:v>
                </c:pt>
                <c:pt idx="1">
                  <c:v>Сырттан окуу боюнча  ЖКББ</c:v>
                </c:pt>
                <c:pt idx="2">
                  <c:v>Коллеждер (ОКББ)</c:v>
                </c:pt>
              </c:strCache>
            </c:strRef>
          </c:cat>
          <c:val>
            <c:numRef>
              <c:f>'контингент студентов'!$C$52:$C$54</c:f>
              <c:numCache>
                <c:formatCode>General</c:formatCode>
                <c:ptCount val="3"/>
                <c:pt idx="0">
                  <c:v>17106</c:v>
                </c:pt>
                <c:pt idx="1">
                  <c:v>5835</c:v>
                </c:pt>
                <c:pt idx="2">
                  <c:v>4825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39-4B2E-B29A-61EB7ABC3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EC1-4EF5-B4FE-F2C07CDBD64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EC1-4EF5-B4FE-F2C07CDBD64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EC1-4EF5-B4FE-F2C07CDBD64C}"/>
              </c:ext>
            </c:extLst>
          </c:dPt>
          <c:dLbls>
            <c:dLbl>
              <c:idx val="0"/>
              <c:layout>
                <c:manualLayout>
                  <c:x val="1.0261941301053215E-2"/>
                  <c:y val="-0.11863190829959815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EC1-4EF5-B4FE-F2C07CDBD6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61119955633961E-2"/>
                  <c:y val="-1.917345077628008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C1-4EF5-B4FE-F2C07CDBD64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054793014261195"/>
                  <c:y val="0.1406337767101146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C1-4EF5-B4FE-F2C07CDBD64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736022677515327E-3"/>
                  <c:y val="0.179931941698032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254067285305181E-2"/>
                  <c:y val="-7.835223986832154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C1-4EF5-B4FE-F2C07CDBD6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'контингент студентов'!$B$83:$B$87</c:f>
              <c:strCache>
                <c:ptCount val="5"/>
                <c:pt idx="0">
                  <c:v>Кампус 1</c:v>
                </c:pt>
                <c:pt idx="1">
                  <c:v>Кампус 2</c:v>
                </c:pt>
                <c:pt idx="2">
                  <c:v>Кампус 3</c:v>
                </c:pt>
                <c:pt idx="3">
                  <c:v>Аймактык  филиалдар боюнча</c:v>
                </c:pt>
                <c:pt idx="4">
                  <c:v>ОКББ боюнча </c:v>
                </c:pt>
              </c:strCache>
            </c:strRef>
          </c:cat>
          <c:val>
            <c:numRef>
              <c:f>'контингент студентов'!$C$83:$C$87</c:f>
              <c:numCache>
                <c:formatCode>General</c:formatCode>
                <c:ptCount val="5"/>
                <c:pt idx="0">
                  <c:v>1641</c:v>
                </c:pt>
                <c:pt idx="1">
                  <c:v>1114</c:v>
                </c:pt>
                <c:pt idx="2">
                  <c:v>336</c:v>
                </c:pt>
                <c:pt idx="3">
                  <c:v>297</c:v>
                </c:pt>
                <c:pt idx="4">
                  <c:v>1604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C1-4EF5-B4FE-F2C07CDBD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82DDE-F130-4B77-8485-537508040A65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C737-B92D-4C50-91B2-2783648C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823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61F8-8264-4F4B-AF23-B404652EEF99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43B3-7579-467A-B974-14AF10567A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17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F43B3-7579-467A-B974-14AF10567A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21.04.2021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21.04.2021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Докторская школа и докторские программы КГТУ им. И. Раззакова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415A-412B-4F62-BD0F-884D0AD0D4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0827" t="45776" b="47657"/>
          <a:stretch>
            <a:fillRect/>
          </a:stretch>
        </p:blipFill>
        <p:spPr>
          <a:xfrm>
            <a:off x="11073618" y="3559126"/>
            <a:ext cx="1118382" cy="450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94;p1"/>
          <p:cNvSpPr txBox="1"/>
          <p:nvPr/>
        </p:nvSpPr>
        <p:spPr>
          <a:xfrm>
            <a:off x="224342" y="3559126"/>
            <a:ext cx="7080057" cy="245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ru-RU" sz="4400" b="1" dirty="0"/>
              <a:t>И. </a:t>
            </a:r>
            <a:r>
              <a:rPr lang="ru-RU" sz="4400" b="1" dirty="0" err="1"/>
              <a:t>Раззаков</a:t>
            </a:r>
            <a:r>
              <a:rPr lang="ru-RU" sz="4400" b="1" dirty="0"/>
              <a:t> </a:t>
            </a:r>
            <a:r>
              <a:rPr lang="ru-RU" sz="4400" b="1" dirty="0" err="1"/>
              <a:t>атындагы</a:t>
            </a:r>
            <a:r>
              <a:rPr lang="ru-RU" sz="4400" b="1" dirty="0"/>
              <a:t> </a:t>
            </a:r>
            <a:r>
              <a:rPr lang="ru-RU" sz="4400" b="1" dirty="0" err="1"/>
              <a:t>КМТУнун</a:t>
            </a:r>
            <a:r>
              <a:rPr lang="ru-RU" sz="4400" b="1" dirty="0"/>
              <a:t> </a:t>
            </a:r>
            <a:r>
              <a:rPr lang="ru-RU" sz="4400" b="1" dirty="0" err="1"/>
              <a:t>жаңы</a:t>
            </a:r>
            <a:r>
              <a:rPr lang="ru-RU" sz="4400" b="1" dirty="0"/>
              <a:t> 2024/2025-окуу </a:t>
            </a:r>
            <a:r>
              <a:rPr lang="ru-RU" sz="4400" b="1" dirty="0" err="1"/>
              <a:t>жылына</a:t>
            </a:r>
            <a:r>
              <a:rPr lang="ru-RU" sz="4400" b="1" dirty="0"/>
              <a:t>  </a:t>
            </a:r>
            <a:r>
              <a:rPr lang="ru-RU" sz="4400" b="1" dirty="0" err="1"/>
              <a:t>даярдыгы</a:t>
            </a:r>
            <a:r>
              <a:rPr lang="ru-RU" sz="4400" b="1" dirty="0"/>
              <a:t> </a:t>
            </a:r>
            <a:r>
              <a:rPr lang="ru-RU" sz="4400" b="1" dirty="0" err="1"/>
              <a:t>тууралуу</a:t>
            </a:r>
            <a:endParaRPr lang="en-US" sz="4400" dirty="0">
              <a:solidFill>
                <a:srgbClr val="0070C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10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4501" y="170041"/>
            <a:ext cx="103597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prstClr val="black"/>
                </a:solidFill>
              </a:rPr>
              <a:t>ОРТО КЕСИПТИК БИЛИМ БЕР</a:t>
            </a:r>
            <a:r>
              <a:rPr lang="ky-KG" altLang="ru-RU" b="1" dirty="0">
                <a:solidFill>
                  <a:prstClr val="black"/>
                </a:solidFill>
              </a:rPr>
              <a:t>ҮҮ</a:t>
            </a:r>
            <a:r>
              <a:rPr lang="ru-RU" altLang="ru-RU" b="1" dirty="0">
                <a:solidFill>
                  <a:prstClr val="black"/>
                </a:solidFill>
              </a:rPr>
              <a:t>НҮН ПРОГРАММАЛАРЫ: </a:t>
            </a:r>
            <a:endParaRPr lang="ru-RU" altLang="ru-RU" b="1" dirty="0" smtClean="0">
              <a:solidFill>
                <a:prstClr val="black"/>
              </a:solidFill>
            </a:endParaRPr>
          </a:p>
          <a:p>
            <a:pPr algn="ctr">
              <a:defRPr/>
            </a:pPr>
            <a:endParaRPr lang="ru-RU" alt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 И. </a:t>
            </a:r>
            <a:r>
              <a:rPr lang="ru-RU" b="1" dirty="0" err="1">
                <a:solidFill>
                  <a:prstClr val="black"/>
                </a:solidFill>
              </a:rPr>
              <a:t>Раззаков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ат</a:t>
            </a:r>
            <a:r>
              <a:rPr lang="ru-RU" b="1" dirty="0">
                <a:solidFill>
                  <a:prstClr val="black"/>
                </a:solidFill>
              </a:rPr>
              <a:t>. КМТУ (Бишкек ш.):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 smtClean="0"/>
              <a:t>080106 </a:t>
            </a:r>
            <a:r>
              <a:rPr lang="ky-KG" dirty="0"/>
              <a:t>Каржы (тармактар боюнча)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120101 Колдонмо геодезия</a:t>
            </a:r>
            <a:r>
              <a:rPr lang="ru-RU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190604 Автомобиль транспортун  техникалык тейлөө жана оңдоо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230109 Автоматташтырылган системаларды жана эсептөө </a:t>
            </a:r>
            <a:r>
              <a:rPr lang="ru-RU" dirty="0" err="1"/>
              <a:t>техникаларын</a:t>
            </a:r>
            <a:r>
              <a:rPr lang="ru-RU" dirty="0"/>
              <a:t> </a:t>
            </a:r>
            <a:r>
              <a:rPr lang="ru-RU" dirty="0" err="1"/>
              <a:t>программалык</a:t>
            </a:r>
            <a:r>
              <a:rPr lang="ru-RU" dirty="0"/>
              <a:t> </a:t>
            </a:r>
            <a:r>
              <a:rPr lang="ru-RU" dirty="0" err="1"/>
              <a:t>камсыздоо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230110 Эсептөө техникаларынын жана компьютердик тармактардын каражаттарын техникалык тейлөө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151001 </a:t>
            </a:r>
            <a:r>
              <a:rPr lang="ru-RU" dirty="0"/>
              <a:t>Машина </a:t>
            </a:r>
            <a:r>
              <a:rPr lang="ru-RU" dirty="0" err="1"/>
              <a:t>куруунун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130201 </a:t>
            </a:r>
            <a:r>
              <a:rPr lang="ru-RU" dirty="0" err="1"/>
              <a:t>Пайдалуу</a:t>
            </a:r>
            <a:r>
              <a:rPr lang="ru-RU" dirty="0"/>
              <a:t> </a:t>
            </a:r>
            <a:r>
              <a:rPr lang="ru-RU" dirty="0" err="1"/>
              <a:t>казылмалар</a:t>
            </a:r>
            <a:r>
              <a:rPr lang="ru-RU" dirty="0"/>
              <a:t> </a:t>
            </a:r>
            <a:r>
              <a:rPr lang="ru-RU" dirty="0" err="1"/>
              <a:t>кендерин</a:t>
            </a:r>
            <a:r>
              <a:rPr lang="ru-RU" dirty="0"/>
              <a:t> </a:t>
            </a:r>
            <a:r>
              <a:rPr lang="ru-RU" dirty="0" err="1"/>
              <a:t>изд</a:t>
            </a:r>
            <a:r>
              <a:rPr lang="ky-KG" dirty="0"/>
              <a:t>өөнүн жана чалгындоонун </a:t>
            </a:r>
            <a:r>
              <a:rPr lang="ky-KG" dirty="0" err="1"/>
              <a:t>геофизикалык</a:t>
            </a:r>
            <a:r>
              <a:rPr lang="ky-KG" dirty="0"/>
              <a:t> ыкмалары 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130303 </a:t>
            </a:r>
            <a:r>
              <a:rPr lang="ky-KG" dirty="0" err="1"/>
              <a:t>Гидрогеология</a:t>
            </a:r>
            <a:r>
              <a:rPr lang="ky-KG" dirty="0"/>
              <a:t> жана инженердик геология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130402 </a:t>
            </a:r>
            <a:r>
              <a:rPr lang="ky-KG" dirty="0" err="1"/>
              <a:t>Маркшейдердик</a:t>
            </a:r>
            <a:r>
              <a:rPr lang="ky-KG" dirty="0"/>
              <a:t> иш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130405 </a:t>
            </a:r>
            <a:r>
              <a:rPr lang="ru-RU" dirty="0" err="1"/>
              <a:t>Пайдалуу</a:t>
            </a:r>
            <a:r>
              <a:rPr lang="ru-RU" dirty="0"/>
              <a:t> </a:t>
            </a:r>
            <a:r>
              <a:rPr lang="ru-RU" dirty="0" err="1"/>
              <a:t>казылмаларды</a:t>
            </a:r>
            <a:r>
              <a:rPr lang="ru-RU" dirty="0"/>
              <a:t> </a:t>
            </a:r>
            <a:r>
              <a:rPr lang="ru-RU" dirty="0" err="1"/>
              <a:t>байытуу</a:t>
            </a:r>
            <a:endParaRPr lang="ky-KG" dirty="0"/>
          </a:p>
          <a:p>
            <a:pPr>
              <a:buFont typeface="Arial" panose="020B0604020202020204" pitchFamily="34" charset="0"/>
              <a:buChar char="•"/>
            </a:pPr>
            <a:r>
              <a:rPr lang="ky-KG" dirty="0"/>
              <a:t>140603 </a:t>
            </a:r>
            <a:r>
              <a:rPr lang="ru-RU" dirty="0"/>
              <a:t>Электр </a:t>
            </a:r>
            <a:r>
              <a:rPr lang="ru-RU" dirty="0" err="1"/>
              <a:t>машиналары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аппараттары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prstClr val="black"/>
              </a:solidFill>
            </a:endParaRP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И. Раззаков атындагы </a:t>
            </a:r>
            <a:r>
              <a:rPr lang="ky-KG" altLang="ru-RU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Кара-Балта шаарындагы филиалы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err="1"/>
              <a:t>Эксп</a:t>
            </a:r>
            <a:r>
              <a:rPr lang="ru-RU" dirty="0"/>
              <a:t>. </a:t>
            </a:r>
            <a:r>
              <a:rPr lang="ru-RU" dirty="0" err="1"/>
              <a:t>окуу</a:t>
            </a:r>
            <a:r>
              <a:rPr lang="ru-RU" dirty="0"/>
              <a:t>. планы «</a:t>
            </a:r>
            <a:r>
              <a:rPr lang="en-US" dirty="0"/>
              <a:t>STEM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ru-RU" dirty="0" err="1"/>
              <a:t>бер</a:t>
            </a:r>
            <a:r>
              <a:rPr lang="ky-KG" dirty="0" err="1"/>
              <a:t>үү</a:t>
            </a:r>
            <a:r>
              <a:rPr lang="ky-KG" dirty="0"/>
              <a:t> аркылуу башталгыч класстарда окутуу</a:t>
            </a:r>
            <a:r>
              <a:rPr lang="ru-RU" dirty="0"/>
              <a:t>»</a:t>
            </a:r>
          </a:p>
          <a:p>
            <a:endParaRPr lang="ru-RU" dirty="0"/>
          </a:p>
          <a:p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И. Раззаков атындагы </a:t>
            </a:r>
            <a:r>
              <a:rPr lang="ky-KG" altLang="ru-RU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Кара-Кул</a:t>
            </a:r>
            <a:r>
              <a:rPr lang="ru-RU" altLang="ru-RU" b="1" i="1" dirty="0">
                <a:solidFill>
                  <a:srgbClr val="202124"/>
                </a:solidFill>
                <a:cs typeface="Times New Roman" pitchFamily="18" charset="0"/>
              </a:rPr>
              <a:t>ь 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шаарындагы филиалы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140212 Электр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камсыздоо</a:t>
            </a:r>
            <a:r>
              <a:rPr lang="ru-RU" dirty="0"/>
              <a:t> (</a:t>
            </a:r>
            <a:r>
              <a:rPr lang="ru-RU" dirty="0" err="1"/>
              <a:t>тармактар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220206 </a:t>
            </a:r>
            <a:r>
              <a:rPr lang="ru-RU" dirty="0" err="1"/>
              <a:t>Маалыматтарды</a:t>
            </a:r>
            <a:r>
              <a:rPr lang="ru-RU" dirty="0"/>
              <a:t>  </a:t>
            </a:r>
            <a:r>
              <a:rPr lang="ru-RU" dirty="0" err="1"/>
              <a:t>иштеп</a:t>
            </a:r>
            <a:r>
              <a:rPr lang="ru-RU" dirty="0"/>
              <a:t> </a:t>
            </a:r>
            <a:r>
              <a:rPr lang="ru-RU" dirty="0" err="1"/>
              <a:t>чыгуунун</a:t>
            </a:r>
            <a:r>
              <a:rPr lang="ru-RU" dirty="0"/>
              <a:t> </a:t>
            </a:r>
            <a:r>
              <a:rPr lang="ru-RU" dirty="0" err="1"/>
              <a:t>автоматтарштырылган</a:t>
            </a:r>
            <a:r>
              <a:rPr lang="ru-RU" dirty="0"/>
              <a:t> </a:t>
            </a:r>
            <a:r>
              <a:rPr lang="ru-RU" dirty="0" err="1"/>
              <a:t>системалары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башкаруу</a:t>
            </a:r>
            <a:r>
              <a:rPr lang="ru-RU" dirty="0"/>
              <a:t> (</a:t>
            </a:r>
            <a:r>
              <a:rPr lang="ru-RU" dirty="0" err="1"/>
              <a:t>тармактар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)</a:t>
            </a:r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5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4299" y="399494"/>
            <a:ext cx="103595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2024-жылдын 20-майынан 22-майына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чейин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НААР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көз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карандысыз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аккредитация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агенттигинин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буйругу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менен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түзүлгөн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эксперттик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комиссия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тарабынан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Эл </a:t>
            </a:r>
            <a:r>
              <a:rPr lang="ru-RU" altLang="ru-RU" sz="2400" b="1" dirty="0" err="1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аралык</a:t>
            </a:r>
            <a:r>
              <a:rPr lang="ru-RU" altLang="ru-RU" sz="2400" b="1" dirty="0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акккредитациядан</a:t>
            </a:r>
            <a:r>
              <a:rPr lang="ru-RU" altLang="ru-RU" sz="2400" b="1" dirty="0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 7 </a:t>
            </a:r>
            <a:r>
              <a:rPr lang="ru-RU" altLang="ru-RU" sz="2400" b="1" dirty="0" err="1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багыт</a:t>
            </a:r>
            <a:r>
              <a:rPr lang="ru-RU" altLang="ru-RU" sz="2400" b="1" dirty="0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0F243E"/>
                </a:solidFill>
                <a:ea typeface="Calibri" pitchFamily="34" charset="0"/>
                <a:cs typeface="Times New Roman" pitchFamily="18" charset="0"/>
                <a:sym typeface="Calibri" pitchFamily="34" charset="0"/>
              </a:rPr>
              <a:t>өттү</a:t>
            </a:r>
            <a:endParaRPr lang="ru-RU" altLang="ru-RU" sz="2400" b="1" dirty="0">
              <a:solidFill>
                <a:srgbClr val="0F243E"/>
              </a:solidFill>
              <a:ea typeface="Calibri" pitchFamily="34" charset="0"/>
              <a:cs typeface="Times New Roman" pitchFamily="18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endParaRPr lang="ky-KG" altLang="ru-RU" sz="2400" dirty="0">
              <a:solidFill>
                <a:srgbClr val="0F243E"/>
              </a:solidFill>
              <a:ea typeface="Calibri" pitchFamily="34" charset="0"/>
              <a:cs typeface="Times New Roman" pitchFamily="18" charset="0"/>
              <a:sym typeface="Calibri" pitchFamily="34" charset="0"/>
            </a:endParaRPr>
          </a:p>
          <a:p>
            <a:pPr algn="ctr">
              <a:buClr>
                <a:srgbClr val="000000"/>
              </a:buClr>
            </a:pPr>
            <a:endParaRPr lang="ru-RU" altLang="ru-RU" sz="2400" dirty="0">
              <a:solidFill>
                <a:srgbClr val="0F243E"/>
              </a:solidFill>
              <a:ea typeface="Calibri" pitchFamily="34" charset="0"/>
              <a:cs typeface="Times New Roman" pitchFamily="18" charset="0"/>
              <a:sym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750300 </a:t>
            </a:r>
            <a:r>
              <a:rPr lang="ru-RU" sz="2400" i="1" dirty="0" err="1"/>
              <a:t>Архитектуралык</a:t>
            </a:r>
            <a:r>
              <a:rPr lang="ru-RU" sz="2400" i="1" dirty="0"/>
              <a:t> </a:t>
            </a:r>
            <a:r>
              <a:rPr lang="ru-RU" sz="2400" i="1" dirty="0" err="1"/>
              <a:t>мурастарды</a:t>
            </a:r>
            <a:r>
              <a:rPr lang="ru-RU" sz="2400" i="1" dirty="0"/>
              <a:t> </a:t>
            </a:r>
            <a:r>
              <a:rPr lang="ru-RU" sz="2400" i="1" dirty="0" err="1"/>
              <a:t>реставрациялоо</a:t>
            </a:r>
            <a:r>
              <a:rPr lang="ru-RU" sz="2400" i="1" dirty="0"/>
              <a:t> </a:t>
            </a:r>
            <a:r>
              <a:rPr lang="ru-RU" sz="2400" i="1" dirty="0" err="1"/>
              <a:t>жана</a:t>
            </a:r>
            <a:r>
              <a:rPr lang="ru-RU" sz="2400" i="1" dirty="0"/>
              <a:t> </a:t>
            </a:r>
            <a:r>
              <a:rPr lang="ru-RU" sz="2400" i="1" dirty="0" err="1"/>
              <a:t>реконструкциялоо</a:t>
            </a:r>
            <a:r>
              <a:rPr lang="ru-RU" sz="2400" i="1" dirty="0"/>
              <a:t> (</a:t>
            </a:r>
            <a:r>
              <a:rPr lang="en-US" sz="2400" i="1" dirty="0"/>
              <a:t>PhD</a:t>
            </a:r>
            <a:r>
              <a:rPr lang="ru-RU" sz="24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650300 Машина </a:t>
            </a:r>
            <a:r>
              <a:rPr lang="ru-RU" sz="2400" i="1" dirty="0" err="1"/>
              <a:t>куруу</a:t>
            </a:r>
            <a:r>
              <a:rPr lang="ru-RU" sz="2400" i="1" dirty="0"/>
              <a:t> (</a:t>
            </a:r>
            <a:r>
              <a:rPr lang="en-US" sz="2400" i="1" dirty="0"/>
              <a:t>PhD</a:t>
            </a:r>
            <a:r>
              <a:rPr lang="ru-RU" sz="24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650300 Машина </a:t>
            </a:r>
            <a:r>
              <a:rPr lang="ru-RU" sz="2400" i="1" dirty="0" err="1"/>
              <a:t>куруу</a:t>
            </a:r>
            <a:r>
              <a:rPr lang="ru-RU" sz="2400" i="1" dirty="0"/>
              <a:t> (магистр)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670300 </a:t>
            </a:r>
            <a:r>
              <a:rPr lang="ru-RU" sz="2400" dirty="0" err="1"/>
              <a:t>Транспорттук</a:t>
            </a:r>
            <a:r>
              <a:rPr lang="ru-RU" sz="2400" dirty="0"/>
              <a:t> </a:t>
            </a:r>
            <a:r>
              <a:rPr lang="ru-RU" sz="2400" dirty="0" err="1"/>
              <a:t>процесстердин</a:t>
            </a:r>
            <a:r>
              <a:rPr lang="ru-RU" sz="2400" dirty="0"/>
              <a:t> </a:t>
            </a:r>
            <a:r>
              <a:rPr lang="ru-RU" sz="2400" dirty="0" err="1"/>
              <a:t>технологиясы</a:t>
            </a:r>
            <a:r>
              <a:rPr lang="ru-RU" sz="2400" dirty="0"/>
              <a:t> </a:t>
            </a:r>
            <a:r>
              <a:rPr lang="ru-RU" sz="2400" i="1" dirty="0"/>
              <a:t>(магистр)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710400 </a:t>
            </a:r>
            <a:r>
              <a:rPr lang="ru-RU" sz="2400" i="1" dirty="0" err="1"/>
              <a:t>Программалык</a:t>
            </a:r>
            <a:r>
              <a:rPr lang="ru-RU" sz="2400" i="1" dirty="0"/>
              <a:t> инженерия (магистр)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750002 Темир </a:t>
            </a:r>
            <a:r>
              <a:rPr lang="ru-RU" sz="2400" i="1" dirty="0" err="1"/>
              <a:t>жолдорду</a:t>
            </a:r>
            <a:r>
              <a:rPr lang="ru-RU" sz="2400" i="1" dirty="0"/>
              <a:t>, к</a:t>
            </a:r>
            <a:r>
              <a:rPr lang="ky-KG" sz="2400" i="1" dirty="0" err="1"/>
              <a:t>өпүрөлөрдү</a:t>
            </a:r>
            <a:r>
              <a:rPr lang="ky-KG" sz="2400" i="1" dirty="0"/>
              <a:t> жана транспорттук тоннелдерди куруу </a:t>
            </a:r>
            <a:r>
              <a:rPr lang="ru-RU" sz="2400" i="1" dirty="0"/>
              <a:t> (</a:t>
            </a:r>
            <a:r>
              <a:rPr lang="ru-RU" sz="2400" i="1" dirty="0" err="1"/>
              <a:t>адис</a:t>
            </a:r>
            <a:r>
              <a:rPr lang="ru-RU" sz="24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/>
              <a:t>710400 </a:t>
            </a:r>
            <a:r>
              <a:rPr lang="ru-RU" sz="2400" i="1" dirty="0" err="1"/>
              <a:t>Программалык</a:t>
            </a:r>
            <a:r>
              <a:rPr lang="ru-RU" sz="2400" i="1" dirty="0"/>
              <a:t> инженерия (бакалавр)</a:t>
            </a:r>
          </a:p>
        </p:txBody>
      </p:sp>
    </p:spTree>
    <p:extLst>
      <p:ext uri="{BB962C8B-B14F-4D97-AF65-F5344CB8AC3E}">
        <p14:creationId xmlns:p14="http://schemas.microsoft.com/office/powerpoint/2010/main" val="34846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9664" y="293850"/>
            <a:ext cx="7998136" cy="977638"/>
          </a:xfrm>
        </p:spPr>
        <p:txBody>
          <a:bodyPr>
            <a:normAutofit fontScale="90000"/>
          </a:bodyPr>
          <a:lstStyle/>
          <a:p>
            <a:r>
              <a:rPr lang="en-US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QS World University Rankings 2025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/>
            </a:r>
            <a:b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</a:br>
            <a:endParaRPr lang="ru-RU" dirty="0"/>
          </a:p>
        </p:txBody>
      </p:sp>
      <p:pic>
        <p:nvPicPr>
          <p:cNvPr id="6" name="Объект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8430" y="1314467"/>
            <a:ext cx="2919710" cy="3927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232" y="1621047"/>
            <a:ext cx="2667000" cy="3314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323" y="1314468"/>
            <a:ext cx="2863596" cy="407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3391" y="383933"/>
            <a:ext cx="842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КЫРГЫЗ РЕСПУБЛИКАСЫНЫН </a:t>
            </a:r>
            <a:r>
              <a:rPr lang="ru-RU" altLang="ru-RU" sz="2400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ЖОЖдорунун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endParaRPr lang="ru-RU" altLang="ru-RU" sz="2400" b="1" dirty="0" smtClean="0">
              <a:ea typeface="Calibri" pitchFamily="34" charset="0"/>
              <a:cs typeface="Times New Roman" pitchFamily="18" charset="0"/>
              <a:sym typeface="Calibri" pitchFamily="34" charset="0"/>
            </a:endParaRPr>
          </a:p>
          <a:p>
            <a:pPr algn="ctr"/>
            <a:r>
              <a:rPr lang="ru-RU" altLang="ru-RU" sz="2400" b="1" dirty="0" smtClean="0">
                <a:ea typeface="Calibri" pitchFamily="34" charset="0"/>
                <a:cs typeface="Times New Roman" pitchFamily="18" charset="0"/>
                <a:sym typeface="Calibri" pitchFamily="34" charset="0"/>
              </a:rPr>
              <a:t>1- 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УЛУТТУК </a:t>
            </a:r>
            <a:r>
              <a:rPr lang="ru-RU" altLang="ru-RU" sz="2400" b="1" dirty="0" smtClean="0">
                <a:ea typeface="Calibri" pitchFamily="34" charset="0"/>
                <a:cs typeface="Times New Roman" pitchFamily="18" charset="0"/>
                <a:sym typeface="Calibri" pitchFamily="34" charset="0"/>
              </a:rPr>
              <a:t>РЕЙТИНГИ  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2024</a:t>
            </a:r>
            <a:r>
              <a:rPr lang="ru-RU" altLang="ru-RU" sz="2400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-</a:t>
            </a:r>
            <a:r>
              <a:rPr lang="ru-RU" altLang="ru-RU" sz="2400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ж.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863" y="1335596"/>
            <a:ext cx="11594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2400" dirty="0" smtClean="0"/>
              <a:t>	</a:t>
            </a:r>
            <a:r>
              <a:rPr lang="ru-RU" sz="2400" dirty="0" err="1" smtClean="0"/>
              <a:t>ЖОЖдор</a:t>
            </a:r>
            <a:r>
              <a:rPr lang="ru-RU" sz="2400" dirty="0" smtClean="0"/>
              <a:t> </a:t>
            </a:r>
            <a:r>
              <a:rPr lang="ru-RU" sz="2400" dirty="0" err="1"/>
              <a:t>алты</a:t>
            </a:r>
            <a:r>
              <a:rPr lang="ru-RU" sz="2400" dirty="0"/>
              <a:t> </a:t>
            </a:r>
            <a:r>
              <a:rPr lang="ru-RU" sz="2400" dirty="0" err="1"/>
              <a:t>критерийдин</a:t>
            </a:r>
            <a:r>
              <a:rPr lang="ru-RU" sz="2400" dirty="0"/>
              <a:t> </a:t>
            </a:r>
            <a:r>
              <a:rPr lang="ru-RU" sz="2400" dirty="0" err="1"/>
              <a:t>негизинде</a:t>
            </a:r>
            <a:r>
              <a:rPr lang="ru-RU" sz="2400" dirty="0"/>
              <a:t> </a:t>
            </a:r>
            <a:r>
              <a:rPr lang="ru-RU" sz="2400" dirty="0" err="1"/>
              <a:t>бааланды</a:t>
            </a:r>
            <a:r>
              <a:rPr lang="ru-RU" sz="2400" dirty="0"/>
              <a:t>: </a:t>
            </a:r>
            <a:r>
              <a:rPr lang="ru-RU" sz="2400" b="1" dirty="0" err="1"/>
              <a:t>окутуунун</a:t>
            </a:r>
            <a:r>
              <a:rPr lang="ru-RU" sz="2400" b="1" dirty="0"/>
              <a:t> </a:t>
            </a:r>
            <a:r>
              <a:rPr lang="ru-RU" sz="2400" b="1" dirty="0" err="1"/>
              <a:t>сапаты</a:t>
            </a:r>
            <a:r>
              <a:rPr lang="ru-RU" sz="2400" dirty="0"/>
              <a:t>, </a:t>
            </a:r>
            <a:r>
              <a:rPr lang="ru-RU" sz="2400" b="1" dirty="0" err="1"/>
              <a:t>иш</a:t>
            </a:r>
            <a:r>
              <a:rPr lang="ru-RU" sz="2400" b="1" dirty="0"/>
              <a:t> </a:t>
            </a:r>
            <a:r>
              <a:rPr lang="ru-RU" sz="2400" b="1" dirty="0" err="1"/>
              <a:t>берүүчүлөрдүн</a:t>
            </a:r>
            <a:r>
              <a:rPr lang="ru-RU" sz="2400" b="1" dirty="0"/>
              <a:t> </a:t>
            </a:r>
            <a:r>
              <a:rPr lang="ru-RU" sz="2400" b="1" dirty="0" err="1"/>
              <a:t>баалары</a:t>
            </a:r>
            <a:r>
              <a:rPr lang="ru-RU" sz="2400" dirty="0"/>
              <a:t>, </a:t>
            </a:r>
            <a:r>
              <a:rPr lang="ru-RU" sz="2400" b="1" dirty="0" err="1"/>
              <a:t>илимий</a:t>
            </a:r>
            <a:r>
              <a:rPr lang="ru-RU" sz="2400" b="1" dirty="0"/>
              <a:t> </a:t>
            </a:r>
            <a:r>
              <a:rPr lang="ru-RU" sz="2400" b="1" dirty="0" err="1"/>
              <a:t>изилдөөлөр</a:t>
            </a:r>
            <a:r>
              <a:rPr lang="ru-RU" sz="2400" dirty="0"/>
              <a:t>, </a:t>
            </a:r>
            <a:r>
              <a:rPr lang="ru-RU" sz="2400" dirty="0" err="1"/>
              <a:t>цитирлөө</a:t>
            </a:r>
            <a:r>
              <a:rPr lang="ru-RU" sz="2400" dirty="0"/>
              <a:t> </a:t>
            </a:r>
            <a:r>
              <a:rPr lang="ru-RU" sz="2400" dirty="0" err="1"/>
              <a:t>индекси</a:t>
            </a:r>
            <a:r>
              <a:rPr lang="ru-RU" sz="2400" dirty="0"/>
              <a:t>, чет </a:t>
            </a:r>
            <a:r>
              <a:rPr lang="ru-RU" sz="2400" dirty="0" err="1"/>
              <a:t>элдик</a:t>
            </a:r>
            <a:r>
              <a:rPr lang="ru-RU" sz="2400" dirty="0"/>
              <a:t> </a:t>
            </a:r>
            <a:r>
              <a:rPr lang="ru-RU" sz="2400" dirty="0" err="1"/>
              <a:t>студенттердин</a:t>
            </a:r>
            <a:r>
              <a:rPr lang="ru-RU" sz="2400" dirty="0"/>
              <a:t> саны, </a:t>
            </a:r>
            <a:r>
              <a:rPr lang="ru-RU" sz="2400" b="1" dirty="0" err="1"/>
              <a:t>жумушка</a:t>
            </a:r>
            <a:r>
              <a:rPr lang="ru-RU" sz="2400" b="1" dirty="0"/>
              <a:t> </a:t>
            </a:r>
            <a:r>
              <a:rPr lang="ru-RU" sz="2400" b="1" dirty="0" err="1"/>
              <a:t>алуу</a:t>
            </a:r>
            <a:r>
              <a:rPr lang="ru-RU" sz="2400" b="1" dirty="0"/>
              <a:t>. </a:t>
            </a:r>
            <a:r>
              <a:rPr lang="ru-RU" sz="2400" dirty="0"/>
              <a:t>		</a:t>
            </a: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2400" dirty="0"/>
              <a:t>      </a:t>
            </a:r>
            <a:r>
              <a:rPr lang="ru-RU" sz="2400" dirty="0" smtClean="0"/>
              <a:t>	И</a:t>
            </a:r>
            <a:r>
              <a:rPr lang="ru-RU" sz="2400" dirty="0"/>
              <a:t>. </a:t>
            </a:r>
            <a:r>
              <a:rPr lang="ru-RU" sz="2400" dirty="0" err="1"/>
              <a:t>Раззаков</a:t>
            </a:r>
            <a:r>
              <a:rPr lang="ru-RU" sz="2400" dirty="0"/>
              <a:t> </a:t>
            </a:r>
            <a:r>
              <a:rPr lang="ru-RU" sz="2400" dirty="0" err="1"/>
              <a:t>атындагы</a:t>
            </a:r>
            <a:r>
              <a:rPr lang="ru-RU" sz="2400" dirty="0"/>
              <a:t> КМТУ   рейтинге </a:t>
            </a:r>
            <a:r>
              <a:rPr lang="ru-RU" sz="2400" dirty="0" err="1"/>
              <a:t>катышкан</a:t>
            </a:r>
            <a:r>
              <a:rPr lang="ru-RU" sz="2400" dirty="0"/>
              <a:t> 27 </a:t>
            </a:r>
            <a:r>
              <a:rPr lang="ru-RU" sz="2400" dirty="0" err="1"/>
              <a:t>университеттин</a:t>
            </a:r>
            <a:r>
              <a:rPr lang="ru-RU" sz="2400" dirty="0"/>
              <a:t> </a:t>
            </a:r>
            <a:r>
              <a:rPr lang="ru-RU" sz="2400" dirty="0" err="1"/>
              <a:t>арасында</a:t>
            </a:r>
            <a:r>
              <a:rPr lang="ru-RU" sz="2400" dirty="0"/>
              <a:t> </a:t>
            </a:r>
            <a:r>
              <a:rPr lang="en-US" sz="2400" b="1" dirty="0"/>
              <a:t>III</a:t>
            </a:r>
            <a:r>
              <a:rPr lang="ru-RU" sz="2400" b="1" dirty="0"/>
              <a:t>-</a:t>
            </a:r>
            <a:r>
              <a:rPr lang="ru-RU" sz="2400" b="1" dirty="0" err="1"/>
              <a:t>орунга</a:t>
            </a:r>
            <a:r>
              <a:rPr lang="ru-RU" sz="2400" dirty="0"/>
              <a:t> </a:t>
            </a:r>
            <a:r>
              <a:rPr lang="ru-RU" sz="2400" dirty="0" err="1"/>
              <a:t>ээ</a:t>
            </a:r>
            <a:r>
              <a:rPr lang="ru-RU" sz="2400" dirty="0"/>
              <a:t> </a:t>
            </a:r>
            <a:r>
              <a:rPr lang="ru-RU" sz="2400" dirty="0" err="1"/>
              <a:t>болду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21" y="3518365"/>
            <a:ext cx="2207189" cy="28366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438" y="3518365"/>
            <a:ext cx="2214215" cy="2840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7188" t="10294" r="15426" b="8209"/>
          <a:stretch/>
        </p:blipFill>
        <p:spPr>
          <a:xfrm>
            <a:off x="5519113" y="3518365"/>
            <a:ext cx="2117476" cy="2836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7310" t="8781" r="10434" b="4696"/>
          <a:stretch/>
        </p:blipFill>
        <p:spPr>
          <a:xfrm>
            <a:off x="7729049" y="3519662"/>
            <a:ext cx="1977296" cy="28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0;p6"/>
          <p:cNvSpPr/>
          <p:nvPr/>
        </p:nvSpPr>
        <p:spPr>
          <a:xfrm>
            <a:off x="1477625" y="192587"/>
            <a:ext cx="8496944" cy="1296144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Жаңы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окуу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жылында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КМТУда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төмөндөгү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сандагы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билим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берүү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 smtClean="0">
                <a:latin typeface="Calibri"/>
                <a:ea typeface="Calibri"/>
                <a:cs typeface="Calibri"/>
                <a:sym typeface="Calibri"/>
              </a:rPr>
              <a:t>программалары</a:t>
            </a:r>
            <a:r>
              <a:rPr lang="ru-RU" sz="20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ишке</a:t>
            </a:r>
            <a:r>
              <a:rPr lang="ru-RU" sz="20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latin typeface="Calibri"/>
                <a:ea typeface="Calibri"/>
                <a:cs typeface="Calibri"/>
                <a:sym typeface="Calibri"/>
              </a:rPr>
              <a:t>ашырылат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31;p6"/>
          <p:cNvSpPr/>
          <p:nvPr/>
        </p:nvSpPr>
        <p:spPr>
          <a:xfrm>
            <a:off x="8622363" y="4589755"/>
            <a:ext cx="1746755" cy="1089942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ОКББП – </a:t>
            </a:r>
            <a:r>
              <a:rPr lang="ky-KG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47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2;p6"/>
          <p:cNvSpPr/>
          <p:nvPr/>
        </p:nvSpPr>
        <p:spPr>
          <a:xfrm>
            <a:off x="4645977" y="3621308"/>
            <a:ext cx="2160240" cy="129614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инженердик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программалар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адис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) – 10</a:t>
            </a:r>
            <a:endParaRPr dirty="0"/>
          </a:p>
        </p:txBody>
      </p:sp>
      <p:sp>
        <p:nvSpPr>
          <p:cNvPr id="8" name="Google Shape;133;p6"/>
          <p:cNvSpPr/>
          <p:nvPr/>
        </p:nvSpPr>
        <p:spPr>
          <a:xfrm>
            <a:off x="1297605" y="1889160"/>
            <a:ext cx="1866447" cy="1512169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магистратура – 50 </a:t>
            </a: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багыт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34;p6"/>
          <p:cNvSpPr/>
          <p:nvPr/>
        </p:nvSpPr>
        <p:spPr>
          <a:xfrm>
            <a:off x="6915660" y="4219267"/>
            <a:ext cx="1583273" cy="129614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PhD 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r>
              <a:rPr lang="ky-KG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5;p6"/>
          <p:cNvSpPr/>
          <p:nvPr/>
        </p:nvSpPr>
        <p:spPr>
          <a:xfrm>
            <a:off x="2413729" y="1414724"/>
            <a:ext cx="216024" cy="4340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6;p6"/>
          <p:cNvSpPr/>
          <p:nvPr/>
        </p:nvSpPr>
        <p:spPr>
          <a:xfrm>
            <a:off x="3884132" y="1488731"/>
            <a:ext cx="265416" cy="14062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37;p6"/>
          <p:cNvSpPr/>
          <p:nvPr/>
        </p:nvSpPr>
        <p:spPr>
          <a:xfrm>
            <a:off x="5547943" y="1510903"/>
            <a:ext cx="246856" cy="20882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8;p6"/>
          <p:cNvSpPr/>
          <p:nvPr/>
        </p:nvSpPr>
        <p:spPr>
          <a:xfrm>
            <a:off x="9398955" y="1488730"/>
            <a:ext cx="220840" cy="3101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31;p6"/>
          <p:cNvSpPr/>
          <p:nvPr/>
        </p:nvSpPr>
        <p:spPr>
          <a:xfrm>
            <a:off x="2946554" y="2939917"/>
            <a:ext cx="1737293" cy="1251184"/>
          </a:xfrm>
          <a:prstGeom prst="flowChartMultidocument">
            <a:avLst/>
          </a:prstGeom>
          <a:solidFill>
            <a:srgbClr val="DAEEF3"/>
          </a:solidFill>
          <a:ln w="25400" cap="flat" cmpd="sng">
            <a:solidFill>
              <a:srgbClr val="538C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бакалавриат</a:t>
            </a:r>
            <a:r>
              <a:rPr lang="ru-RU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ky-KG" sz="18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68</a:t>
            </a:r>
            <a:endParaRPr sz="18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7;p6"/>
          <p:cNvSpPr/>
          <p:nvPr/>
        </p:nvSpPr>
        <p:spPr>
          <a:xfrm>
            <a:off x="7583869" y="1516897"/>
            <a:ext cx="246856" cy="267420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AEEF3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1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1097" y="217048"/>
            <a:ext cx="7402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/>
              <a:t>2024-жылга </a:t>
            </a:r>
            <a:r>
              <a:rPr lang="ru-RU" sz="2400" b="1" dirty="0" err="1"/>
              <a:t>жаңы</a:t>
            </a:r>
            <a:r>
              <a:rPr lang="ru-RU" sz="2400" b="1" dirty="0"/>
              <a:t> </a:t>
            </a:r>
            <a:r>
              <a:rPr lang="ru-RU" sz="2400" b="1" dirty="0" err="1"/>
              <a:t>профилдердин</a:t>
            </a:r>
            <a:r>
              <a:rPr lang="ru-RU" sz="2400" b="1" dirty="0"/>
              <a:t> </a:t>
            </a:r>
            <a:r>
              <a:rPr lang="ru-RU" sz="2400" b="1" dirty="0" err="1"/>
              <a:t>тизмеси</a:t>
            </a:r>
            <a:r>
              <a:rPr lang="ru-RU" sz="2400" b="1" dirty="0"/>
              <a:t> (бакалавр)</a:t>
            </a:r>
            <a:endParaRPr lang="ru-RU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52375"/>
              </p:ext>
            </p:extLst>
          </p:nvPr>
        </p:nvGraphicFramePr>
        <p:xfrm>
          <a:off x="470517" y="745434"/>
          <a:ext cx="10723744" cy="5843184"/>
        </p:xfrm>
        <a:graphic>
          <a:graphicData uri="http://schemas.openxmlformats.org/drawingml/2006/table">
            <a:tbl>
              <a:tblPr firstRow="1" firstCol="1" bandRow="1"/>
              <a:tblGrid>
                <a:gridCol w="449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8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24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544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71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0229"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980"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Security / Информационная безопасность автоматизированных систем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ИИТ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/ Кибербезопасность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ИИТ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710200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Systems &amp; Technology / Информационные системы и технологии искусственного интеллекта.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497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550500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Технологическое образование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 &amp; Pedagogy of Vocational Education / Психология и педагогика профессионального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МВШЛ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707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700500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робототехника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Robotics &amp; Mechatronics Engineering / Автоматизация, робототехника и мехатроника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ИТР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508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700300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технологических процессов и производств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707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механика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Design &amp; Computational Engineering/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Промышленный дизайн и вычислительная инженерия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707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700600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Стандартизация и метрология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Metrology &amp; Measurement Technology / Метрология, стандартизация и сертификация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059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650400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Технологические машины и оборудование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Машины и аппараты пищевых производств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1636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740700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конструирование изделий легкой промышленности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Fashion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Технология и конструирование изделий текстильной и легкой промышленности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215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740200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производство продуктов питания животного происхождения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Scince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Technology /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Пищевые технологии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0234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производство продуктов питания из растительного сырья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2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16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1157" y="93953"/>
            <a:ext cx="7253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2024-жылга </a:t>
            </a:r>
            <a:r>
              <a:rPr lang="ru-RU" sz="2400" b="1" dirty="0" err="1"/>
              <a:t>профилдердин</a:t>
            </a:r>
            <a:r>
              <a:rPr lang="ru-RU" sz="2400" b="1" dirty="0"/>
              <a:t> </a:t>
            </a:r>
            <a:r>
              <a:rPr lang="ru-RU" sz="2400" b="1" dirty="0" err="1"/>
              <a:t>тизмеси</a:t>
            </a:r>
            <a:r>
              <a:rPr lang="ru-RU" sz="2400" b="1" dirty="0"/>
              <a:t> (бакалавр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80705"/>
              </p:ext>
            </p:extLst>
          </p:nvPr>
        </p:nvGraphicFramePr>
        <p:xfrm>
          <a:off x="550417" y="617762"/>
          <a:ext cx="11327906" cy="6103709"/>
        </p:xfrm>
        <a:graphic>
          <a:graphicData uri="http://schemas.openxmlformats.org/drawingml/2006/table">
            <a:tbl>
              <a:tblPr firstRow="1" firstCol="1" bandRow="1"/>
              <a:tblGrid>
                <a:gridCol w="40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6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42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74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60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740600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полиграфического и упаковочного производства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 Communications &amp; Publishing / Медиа коммуникации и полиграфические технологии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740300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продукции и организации общественного питания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Catering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Технология организации общественного питания и ресторанный бизнес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690200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Радиотехника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Электроника и интеллектуальные системы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2666"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640200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 и электротехника /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Электроэнергетика и электротехника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6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Renewable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Возобновляемые источники энергии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2666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Eastern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Восточная архитектура и дизайн (спец)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ИАД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Architectural Restoration Program /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Архитектурная реновация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ИАД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5331"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750500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/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Civil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supply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Ventilation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Теплогазоснабжение, вентиляция и зеленые технологии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5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Structural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Architectural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Структурное и архитектурное проектирование 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2666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630400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Нефтегазовое дело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&amp; Gas Engineering /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Нефтегазовое дело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КГМИ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630004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процессы горного и нефтегазового производства (спец)</a:t>
                      </a:r>
                    </a:p>
                  </a:txBody>
                  <a:tcPr marL="7157" marR="71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2666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630001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геология (спец)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Applied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Geology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Прикладная геология (спец)</a:t>
                      </a:r>
                    </a:p>
                  </a:txBody>
                  <a:tcPr marL="7157" marR="7157" marT="0" marB="0" anchor="ctr"/>
                </a:tc>
                <a:tc rowSpan="2"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КГМИ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2666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630002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геологической разведки (спец)</a:t>
                      </a:r>
                    </a:p>
                  </a:txBody>
                  <a:tcPr marL="7157" marR="715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Artificial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Intelligence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Искусственный интеллект и машинное обучение</a:t>
                      </a:r>
                    </a:p>
                  </a:txBody>
                  <a:tcPr marL="7157" marR="7157" marT="0" marB="0" anchor="ctr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КГМИ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Statistics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Бизнес аналитика и статистика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E-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Международная торговля и электронная коммерция (СОП с КНР)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29072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Эксп.план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Business Information Systems &amp; Programming Technologies / Информационные системы и технологии программирования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05331"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580100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Taxes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Финансы, бухгалтерский учет и налоги</a:t>
                      </a:r>
                    </a:p>
                  </a:txBody>
                  <a:tcPr marL="7157" marR="7157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9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17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5120" y="199293"/>
            <a:ext cx="6657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/>
              <a:t>2024-жылга </a:t>
            </a:r>
            <a:r>
              <a:rPr lang="ru-RU" sz="2000" b="1" dirty="0" err="1"/>
              <a:t>жаңы</a:t>
            </a:r>
            <a:r>
              <a:rPr lang="ru-RU" sz="2000" b="1" dirty="0"/>
              <a:t> </a:t>
            </a:r>
            <a:r>
              <a:rPr lang="ru-RU" sz="2000" b="1" dirty="0" err="1"/>
              <a:t>профилдердин</a:t>
            </a:r>
            <a:r>
              <a:rPr lang="ru-RU" sz="2000" b="1" dirty="0"/>
              <a:t> </a:t>
            </a:r>
            <a:r>
              <a:rPr lang="ru-RU" sz="2000" b="1" dirty="0" err="1"/>
              <a:t>тизмеси</a:t>
            </a:r>
            <a:r>
              <a:rPr lang="ru-RU" sz="2000" b="1" dirty="0"/>
              <a:t> (магистратура)</a:t>
            </a:r>
            <a:endParaRPr lang="ru-RU"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076425"/>
              </p:ext>
            </p:extLst>
          </p:nvPr>
        </p:nvGraphicFramePr>
        <p:xfrm>
          <a:off x="932154" y="763480"/>
          <a:ext cx="10626572" cy="6045968"/>
        </p:xfrm>
        <a:graphic>
          <a:graphicData uri="http://schemas.openxmlformats.org/drawingml/2006/table">
            <a:tbl>
              <a:tblPr firstRow="1" firstCol="1" bandRow="1"/>
              <a:tblGrid>
                <a:gridCol w="567512"/>
                <a:gridCol w="1022311"/>
                <a:gridCol w="3664244"/>
                <a:gridCol w="4008844"/>
                <a:gridCol w="1363661"/>
              </a:tblGrid>
              <a:tr h="249069"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Шифр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indent="361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2878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Геодезия и дистанционное зондирование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Geodesy / Геодезия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4569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Картография и геоинформатика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Geoinformatics / Геоинформатика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КИСИ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9138"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590100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Security / Информационная безопасность автоматизированных систем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ИИТ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46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Cybersecurity / Кибербезопасность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ИИТ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33707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710200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 Systems &amp; Technology / Цифровые технологии и разработка интеллектуальных информационных систем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733707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550800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Профессиональное обучение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Psychology &amp; Pedagogy of Vocational Education / Психология и педагогика профессионального образования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МВШЛ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8141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650400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Технологические машины и оборудование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Машины и аппараты пищевых производств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98141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650500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механика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Design &amp; Computational Engineering/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Промышленный дизайн и вычислительная инженерия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43372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700500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робототехника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Robotics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Mechatronics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Автоматизация, робототехника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мехатроника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9138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700300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технологических процессов и производств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137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700600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Стандартизация, сертификация и метрология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Metrology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Measuring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/ Метрология, стандартизация и сертификация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2824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700400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качеством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8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18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67548" y="225926"/>
            <a:ext cx="795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/>
              <a:t>2024-жылга </a:t>
            </a:r>
            <a:r>
              <a:rPr lang="ru-RU" sz="2400" b="1" dirty="0" err="1"/>
              <a:t>жаңы</a:t>
            </a:r>
            <a:r>
              <a:rPr lang="ru-RU" sz="2400" b="1" dirty="0"/>
              <a:t> </a:t>
            </a:r>
            <a:r>
              <a:rPr lang="ru-RU" sz="2400" b="1" dirty="0" err="1"/>
              <a:t>профилдердин</a:t>
            </a:r>
            <a:r>
              <a:rPr lang="ru-RU" sz="2400" b="1" dirty="0"/>
              <a:t> </a:t>
            </a:r>
            <a:r>
              <a:rPr lang="ru-RU" sz="2400" b="1" dirty="0" err="1"/>
              <a:t>тизмеси</a:t>
            </a:r>
            <a:r>
              <a:rPr lang="ru-RU" sz="2400" b="1" dirty="0"/>
              <a:t> (магистратура)</a:t>
            </a:r>
            <a:endParaRPr lang="ru-RU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126900"/>
              </p:ext>
            </p:extLst>
          </p:nvPr>
        </p:nvGraphicFramePr>
        <p:xfrm>
          <a:off x="443883" y="776390"/>
          <a:ext cx="11088210" cy="5962273"/>
        </p:xfrm>
        <a:graphic>
          <a:graphicData uri="http://schemas.openxmlformats.org/drawingml/2006/table">
            <a:tbl>
              <a:tblPr firstRow="1" firstCol="1" bandRow="1"/>
              <a:tblGrid>
                <a:gridCol w="36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5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09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9115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740100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производство продуктов питания из растительного сырья</a:t>
                      </a:r>
                    </a:p>
                  </a:txBody>
                  <a:tcPr marL="11820" marR="11820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Scince &amp; Technology /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Пищевые технологии</a:t>
                      </a:r>
                    </a:p>
                  </a:txBody>
                  <a:tcPr marL="11820" marR="1182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740200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производство продуктов питания животного происхождения</a:t>
                      </a:r>
                    </a:p>
                  </a:txBody>
                  <a:tcPr marL="11820" marR="1182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426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740300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продукции и организации общественного питания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Catering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Restaurant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Технология организации общественного питания и ресторанный бизнес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3672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740700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и конструирование изделий легкой промышленности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Fashion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Textile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Технология и конструирование изделий текстильной и легкой промышленности 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690200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Радиотехника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Электроника и интеллектуальные системы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656"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640200</a:t>
                      </a:r>
                    </a:p>
                  </a:txBody>
                  <a:tcPr marL="11820" marR="11820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 и электротехника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Электроэнергетика и электротехника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Renewable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Возобновляемые источники энергии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426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740600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полиграфического и упаковочного производства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Медиа коммуникации и полиграфические технологии</a:t>
                      </a:r>
                    </a:p>
                  </a:txBody>
                  <a:tcPr marL="11820" marR="1182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557"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580100</a:t>
                      </a:r>
                    </a:p>
                  </a:txBody>
                  <a:tcPr marL="11820" marR="11820" marT="0" marB="0" anchor="b"/>
                </a:tc>
                <a:tc rowSpan="2"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Финансы и кредит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Accounting, Analysis &amp; Audit /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аудит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710200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Project Management /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проектами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Аналитка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данных и экономика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581000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Цифровой маркетинг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ВШЭиБ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64426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Planning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Государственное управление и городское планирование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64426"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36195">
                        <a:lnSpc>
                          <a:spcPct val="107000"/>
                        </a:lnSpc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indent="3619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Law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Property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право и интеллектуальная собственность</a:t>
                      </a:r>
                    </a:p>
                  </a:txBody>
                  <a:tcPr marL="11820" marR="1182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19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73;p11"/>
          <p:cNvSpPr txBox="1">
            <a:spLocks/>
          </p:cNvSpPr>
          <p:nvPr/>
        </p:nvSpPr>
        <p:spPr>
          <a:xfrm>
            <a:off x="1572319" y="153818"/>
            <a:ext cx="9001000" cy="100841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02060"/>
              </a:buClr>
              <a:buSzPts val="2400"/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rgbClr val="002060"/>
                </a:solidFill>
              </a:rPr>
              <a:t>2023-24-о.ж. аягына билим алуучулардын саны университет боюнча </a:t>
            </a:r>
            <a:r>
              <a:rPr lang="ru-RU" sz="2400" b="1" smtClean="0"/>
              <a:t>-  </a:t>
            </a:r>
            <a:r>
              <a:rPr lang="ru-RU" sz="2400" b="1" smtClean="0">
                <a:solidFill>
                  <a:srgbClr val="FF0000"/>
                </a:solidFill>
              </a:rPr>
              <a:t>22941 студенттерди </a:t>
            </a:r>
            <a:r>
              <a:rPr lang="ru-RU" sz="2400" b="1" smtClean="0">
                <a:solidFill>
                  <a:srgbClr val="002060"/>
                </a:solidFill>
              </a:rPr>
              <a:t>түздү</a:t>
            </a:r>
          </a:p>
          <a:p>
            <a:pPr marL="0" indent="0" algn="ct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2400" b="1" smtClean="0"/>
          </a:p>
          <a:p>
            <a:pPr marL="0" indent="0" algn="ctr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</a:pPr>
            <a:endParaRPr lang="ru-RU" sz="24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801576"/>
              </p:ext>
            </p:extLst>
          </p:nvPr>
        </p:nvGraphicFramePr>
        <p:xfrm>
          <a:off x="1083076" y="892671"/>
          <a:ext cx="8997351" cy="276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688570"/>
              </p:ext>
            </p:extLst>
          </p:nvPr>
        </p:nvGraphicFramePr>
        <p:xfrm>
          <a:off x="278726" y="3702324"/>
          <a:ext cx="4917057" cy="277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1898"/>
              </p:ext>
            </p:extLst>
          </p:nvPr>
        </p:nvGraphicFramePr>
        <p:xfrm>
          <a:off x="5299983" y="38168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6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22773" y="220593"/>
            <a:ext cx="8806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И.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Раззаков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атындагы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КМТУнун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өнүгүү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Стратегиясынын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пландарын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ишке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ашыруу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боюнча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иш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дайыма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жүрүп</a:t>
            </a:r>
            <a:r>
              <a:rPr lang="ru-RU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жатат</a:t>
            </a:r>
            <a:endParaRPr lang="ru-RU" sz="24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244" y="1432084"/>
            <a:ext cx="114610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2024-25-окуу </a:t>
            </a:r>
            <a:r>
              <a:rPr lang="ru-RU" sz="2000" dirty="0" err="1"/>
              <a:t>жылына</a:t>
            </a:r>
            <a:r>
              <a:rPr lang="ru-RU" sz="2000" dirty="0"/>
              <a:t> карата </a:t>
            </a:r>
            <a:r>
              <a:rPr lang="ru-RU" sz="2000" dirty="0" err="1"/>
              <a:t>билим</a:t>
            </a:r>
            <a:r>
              <a:rPr lang="ru-RU" sz="2000" dirty="0"/>
              <a:t> </a:t>
            </a:r>
            <a:r>
              <a:rPr lang="ru-RU" sz="2000" dirty="0" err="1"/>
              <a:t>берүүнүн</a:t>
            </a:r>
            <a:r>
              <a:rPr lang="ru-RU" sz="2000" dirty="0"/>
              <a:t> </a:t>
            </a:r>
            <a:r>
              <a:rPr lang="ru-RU" sz="2000" dirty="0" err="1"/>
              <a:t>бардык</a:t>
            </a:r>
            <a:r>
              <a:rPr lang="ru-RU" sz="2000" dirty="0"/>
              <a:t> </a:t>
            </a:r>
            <a:r>
              <a:rPr lang="ru-RU" sz="2000" dirty="0" err="1"/>
              <a:t>деңгээлдери</a:t>
            </a:r>
            <a:r>
              <a:rPr lang="ru-RU" sz="2000" dirty="0"/>
              <a:t> </a:t>
            </a:r>
            <a:r>
              <a:rPr lang="ru-RU" sz="2000" dirty="0" err="1"/>
              <a:t>боюнча</a:t>
            </a:r>
            <a:r>
              <a:rPr lang="ru-RU" sz="2000" dirty="0"/>
              <a:t> </a:t>
            </a:r>
            <a:r>
              <a:rPr lang="ru-RU" sz="2000" dirty="0" err="1"/>
              <a:t>окутуунун</a:t>
            </a:r>
            <a:r>
              <a:rPr lang="ru-RU" sz="2000" dirty="0"/>
              <a:t> </a:t>
            </a:r>
            <a:r>
              <a:rPr lang="ru-RU" sz="2000" dirty="0" err="1"/>
              <a:t>бардык</a:t>
            </a:r>
            <a:r>
              <a:rPr lang="ru-RU" sz="2000" dirty="0"/>
              <a:t> </a:t>
            </a:r>
            <a:r>
              <a:rPr lang="ru-RU" sz="2000" dirty="0" err="1"/>
              <a:t>формаларындагы</a:t>
            </a:r>
            <a:r>
              <a:rPr lang="ru-RU" sz="2000" dirty="0"/>
              <a:t> </a:t>
            </a:r>
            <a:r>
              <a:rPr lang="ru-RU" sz="2000" dirty="0" err="1"/>
              <a:t>студенттер</a:t>
            </a:r>
            <a:r>
              <a:rPr lang="ru-RU" sz="2000" dirty="0"/>
              <a:t> </a:t>
            </a:r>
            <a:r>
              <a:rPr lang="ru-RU" sz="2000" dirty="0" err="1"/>
              <a:t>үчүн</a:t>
            </a:r>
            <a:r>
              <a:rPr lang="ru-RU" sz="2000" dirty="0"/>
              <a:t> </a:t>
            </a:r>
            <a:r>
              <a:rPr lang="ru-RU" sz="2000" dirty="0" err="1"/>
              <a:t>Академиялык</a:t>
            </a:r>
            <a:r>
              <a:rPr lang="ru-RU" sz="2000" dirty="0"/>
              <a:t> </a:t>
            </a:r>
            <a:r>
              <a:rPr lang="ru-RU" sz="2000" dirty="0" err="1"/>
              <a:t>календарларды</a:t>
            </a:r>
            <a:r>
              <a:rPr lang="ru-RU" sz="2000" dirty="0"/>
              <a:t>, </a:t>
            </a:r>
            <a:r>
              <a:rPr lang="ru-RU" sz="2000" dirty="0" err="1"/>
              <a:t>Маалымат</a:t>
            </a:r>
            <a:r>
              <a:rPr lang="ru-RU" sz="2000" dirty="0"/>
              <a:t> </a:t>
            </a:r>
            <a:r>
              <a:rPr lang="ru-RU" sz="2000" dirty="0" err="1"/>
              <a:t>топтомдорун</a:t>
            </a:r>
            <a:r>
              <a:rPr lang="ru-RU" sz="2000" dirty="0"/>
              <a:t> </a:t>
            </a:r>
            <a:r>
              <a:rPr lang="ru-RU" sz="2000" dirty="0" err="1"/>
              <a:t>иштеп</a:t>
            </a:r>
            <a:r>
              <a:rPr lang="ru-RU" sz="2000" dirty="0"/>
              <a:t> </a:t>
            </a:r>
            <a:r>
              <a:rPr lang="ru-RU" sz="2000" dirty="0" err="1"/>
              <a:t>чыгуу</a:t>
            </a:r>
            <a:r>
              <a:rPr lang="ru-RU" sz="2000" dirty="0"/>
              <a:t> </a:t>
            </a:r>
            <a:r>
              <a:rPr lang="ru-RU" sz="2000" dirty="0" err="1"/>
              <a:t>боюнча</a:t>
            </a:r>
            <a:r>
              <a:rPr lang="ru-RU" sz="2000" dirty="0"/>
              <a:t> </a:t>
            </a:r>
            <a:r>
              <a:rPr lang="ru-RU" sz="2000" dirty="0" err="1"/>
              <a:t>тиешелүү</a:t>
            </a:r>
            <a:r>
              <a:rPr lang="ru-RU" sz="2000" dirty="0"/>
              <a:t> </a:t>
            </a:r>
            <a:r>
              <a:rPr lang="ru-RU" sz="2000" dirty="0" err="1"/>
              <a:t>иш-чаралар</a:t>
            </a:r>
            <a:r>
              <a:rPr lang="ru-RU" sz="2000" dirty="0"/>
              <a:t> </a:t>
            </a:r>
            <a:r>
              <a:rPr lang="ru-RU" sz="2000" dirty="0" err="1"/>
              <a:t>жүргүзүлүүдө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Үстүбүздөгү</a:t>
            </a:r>
            <a:r>
              <a:rPr lang="ru-RU" sz="2000" dirty="0" smtClean="0"/>
              <a:t> </a:t>
            </a:r>
            <a:r>
              <a:rPr lang="ru-RU" sz="2000" dirty="0" err="1"/>
              <a:t>жылы</a:t>
            </a:r>
            <a:r>
              <a:rPr lang="ru-RU" sz="2000" dirty="0"/>
              <a:t> </a:t>
            </a:r>
            <a:r>
              <a:rPr lang="ru-RU" sz="2000" dirty="0" err="1"/>
              <a:t>бир</a:t>
            </a:r>
            <a:r>
              <a:rPr lang="ru-RU" sz="2000" dirty="0"/>
              <a:t> катар </a:t>
            </a:r>
            <a:r>
              <a:rPr lang="ru-RU" sz="2000" dirty="0" err="1"/>
              <a:t>буйруктар</a:t>
            </a:r>
            <a:r>
              <a:rPr lang="ru-RU" sz="2000" dirty="0"/>
              <a:t> </a:t>
            </a:r>
            <a:r>
              <a:rPr lang="ru-RU" sz="2000" dirty="0" err="1"/>
              <a:t>чыгарылган</a:t>
            </a:r>
            <a:r>
              <a:rPr lang="ru-RU" sz="2000" dirty="0"/>
              <a:t>, </a:t>
            </a:r>
            <a:r>
              <a:rPr lang="ru-RU" sz="2000" dirty="0" err="1"/>
              <a:t>алардын</a:t>
            </a:r>
            <a:r>
              <a:rPr lang="ru-RU" sz="2000" dirty="0"/>
              <a:t> </a:t>
            </a:r>
            <a:r>
              <a:rPr lang="ru-RU" sz="2000" dirty="0" err="1"/>
              <a:t>ичинен</a:t>
            </a:r>
            <a:r>
              <a:rPr lang="ru-RU" sz="2000" dirty="0"/>
              <a:t> </a:t>
            </a:r>
            <a:r>
              <a:rPr lang="ru-RU" sz="2000" dirty="0" err="1"/>
              <a:t>төмөнкүлөр</a:t>
            </a:r>
            <a:r>
              <a:rPr lang="ru-RU" sz="2000" dirty="0"/>
              <a:t> </a:t>
            </a:r>
            <a:r>
              <a:rPr lang="ru-RU" sz="2000" dirty="0" err="1"/>
              <a:t>учурдагы</a:t>
            </a:r>
            <a:r>
              <a:rPr lang="ru-RU" sz="2000" dirty="0"/>
              <a:t> </a:t>
            </a:r>
            <a:r>
              <a:rPr lang="ru-RU" sz="2000" dirty="0" err="1"/>
              <a:t>окуу</a:t>
            </a:r>
            <a:r>
              <a:rPr lang="ru-RU" sz="2000" dirty="0"/>
              <a:t> </a:t>
            </a:r>
            <a:r>
              <a:rPr lang="ru-RU" sz="2000" dirty="0" err="1"/>
              <a:t>жылын</a:t>
            </a:r>
            <a:r>
              <a:rPr lang="ru-RU" sz="2000" dirty="0"/>
              <a:t> </a:t>
            </a:r>
            <a:r>
              <a:rPr lang="ru-RU" sz="2000" dirty="0" err="1"/>
              <a:t>ийгиликтүү</a:t>
            </a:r>
            <a:r>
              <a:rPr lang="ru-RU" sz="2000" dirty="0"/>
              <a:t> </a:t>
            </a:r>
            <a:r>
              <a:rPr lang="ru-RU" sz="2000" dirty="0" err="1"/>
              <a:t>аяктоого</a:t>
            </a:r>
            <a:r>
              <a:rPr lang="ru-RU" sz="2000" dirty="0"/>
              <a:t>, 2024-25-окуу </a:t>
            </a:r>
            <a:r>
              <a:rPr lang="ru-RU" sz="2000" dirty="0" err="1"/>
              <a:t>жылынын</a:t>
            </a:r>
            <a:r>
              <a:rPr lang="ru-RU" sz="2000" dirty="0"/>
              <a:t> </a:t>
            </a:r>
            <a:r>
              <a:rPr lang="ru-RU" sz="2000" dirty="0" err="1"/>
              <a:t>окуу</a:t>
            </a:r>
            <a:r>
              <a:rPr lang="ru-RU" sz="2000" dirty="0"/>
              <a:t> </a:t>
            </a:r>
            <a:r>
              <a:rPr lang="ru-RU" sz="2000" dirty="0" err="1"/>
              <a:t>процессин</a:t>
            </a:r>
            <a:r>
              <a:rPr lang="ru-RU" sz="2000" dirty="0"/>
              <a:t> </a:t>
            </a:r>
            <a:r>
              <a:rPr lang="ru-RU" sz="2000" dirty="0" err="1"/>
              <a:t>даярдоого</a:t>
            </a:r>
            <a:r>
              <a:rPr lang="ru-RU" sz="2000" dirty="0"/>
              <a:t> </a:t>
            </a:r>
            <a:r>
              <a:rPr lang="ru-RU" sz="2000" dirty="0" err="1"/>
              <a:t>жана</a:t>
            </a:r>
            <a:r>
              <a:rPr lang="ru-RU" sz="2000" dirty="0"/>
              <a:t> </a:t>
            </a:r>
            <a:r>
              <a:rPr lang="ru-RU" sz="2000" dirty="0" err="1"/>
              <a:t>уюштурууга</a:t>
            </a:r>
            <a:r>
              <a:rPr lang="ru-RU" sz="2000" dirty="0"/>
              <a:t> </a:t>
            </a:r>
            <a:r>
              <a:rPr lang="ru-RU" sz="2000" dirty="0" err="1"/>
              <a:t>тиешелүү</a:t>
            </a:r>
            <a:r>
              <a:rPr lang="ru-RU" sz="2000" dirty="0"/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85, 28.03.2024-ж. 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адистиктери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ГСЭ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магистратура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107, 16.04.2024-ж. «2024-25-о.ж.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110, 24.04.2024 "2023-24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күндүзгү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сырттан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формасындагы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үчүн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жазгы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семестрдин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экзамендик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өткөрүү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135, 22.05.2024 "2023-24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жайкы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семестрин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152, 11.06.2024 "И.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Раззаков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КМТУну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2024-25-окуу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даярдоо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20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5421" y="135358"/>
            <a:ext cx="10093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2060"/>
              </a:buClr>
              <a:buSzPts val="2000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 ББИМ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тарабынан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бекитилген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табыштама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4992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студенттин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аякташы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күтүлүп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54438"/>
              </p:ext>
            </p:extLst>
          </p:nvPr>
        </p:nvGraphicFramePr>
        <p:xfrm>
          <a:off x="1056444" y="958527"/>
          <a:ext cx="8308494" cy="432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34" y="5521146"/>
            <a:ext cx="7960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2024-25-о.ж. 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абитуриенттерди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кабыл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алуу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планы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боюнча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божомолдоо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күндүзгү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окутуу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боюнча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5500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сырттан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окутуу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боюнча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(АОТ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колдонуу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менен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 – 1500</a:t>
            </a:r>
          </a:p>
          <a:p>
            <a:pPr marL="285750" lvl="0" indent="-285750">
              <a:buClr>
                <a:srgbClr val="002060"/>
              </a:buClr>
              <a:buSzPts val="1800"/>
              <a:buFont typeface="Arial"/>
              <a:buChar char="•"/>
            </a:pP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магистратурага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– 1090 (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күндүзгү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жана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260 (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сырттан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76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21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4917" y="220593"/>
            <a:ext cx="9605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2023-2024-окуу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жылында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эки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дипломдук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программада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төмөнкү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багыттар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боюнча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7 студент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окуусун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аяктайт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7969" y="1411550"/>
            <a:ext cx="11248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Электроэнергетика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электротехника - 3 студент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Д.Ф.Устинов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“ВОЕНМЕХ” Балтика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Машине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- 2 студент;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Маалыматтык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- 2 студент.</a:t>
            </a:r>
          </a:p>
        </p:txBody>
      </p:sp>
    </p:spTree>
    <p:extLst>
      <p:ext uri="{BB962C8B-B14F-4D97-AF65-F5344CB8AC3E}">
        <p14:creationId xmlns:p14="http://schemas.microsoft.com/office/powerpoint/2010/main" val="27301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22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4610" y="85636"/>
            <a:ext cx="9611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МАТРИЦА ИНДИКАТОРОВ МОНИТОРИНГА И ОЦЕНКИ РЕАЛИЗАЦИИ </a:t>
            </a:r>
            <a:br>
              <a:rPr lang="ru-RU" b="1" dirty="0"/>
            </a:br>
            <a:r>
              <a:rPr lang="ky-KG" b="1" dirty="0"/>
              <a:t>ПРОГРАММЫ «КАЧЕСТВЕННОЕ ОБРАЗОВАНИЕ» СТРАТЕГИИ КГТУ </a:t>
            </a:r>
            <a:r>
              <a:rPr lang="ky-KG" b="1" dirty="0" err="1"/>
              <a:t>за</a:t>
            </a:r>
            <a:r>
              <a:rPr lang="ky-KG" b="1" dirty="0"/>
              <a:t> </a:t>
            </a:r>
            <a:r>
              <a:rPr lang="ky-KG" b="1" dirty="0" err="1"/>
              <a:t>1-е</a:t>
            </a:r>
            <a:r>
              <a:rPr lang="ky-KG" b="1" dirty="0"/>
              <a:t> </a:t>
            </a:r>
            <a:r>
              <a:rPr lang="ky-KG" b="1" dirty="0" err="1"/>
              <a:t>полугодие</a:t>
            </a:r>
            <a:r>
              <a:rPr lang="ky-KG" b="1" dirty="0"/>
              <a:t> 2024 г.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1514E0F7-41D2-4752-A445-7EFBA87BE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119191"/>
              </p:ext>
            </p:extLst>
          </p:nvPr>
        </p:nvGraphicFramePr>
        <p:xfrm>
          <a:off x="337351" y="731967"/>
          <a:ext cx="11638626" cy="6189188"/>
        </p:xfrm>
        <a:graphic>
          <a:graphicData uri="http://schemas.openxmlformats.org/drawingml/2006/table">
            <a:tbl>
              <a:tblPr bandRow="1"/>
              <a:tblGrid>
                <a:gridCol w="1820034">
                  <a:extLst>
                    <a:ext uri="{9D8B030D-6E8A-4147-A177-3AD203B41FA5}">
                      <a16:colId xmlns:a16="http://schemas.microsoft.com/office/drawing/2014/main" xmlns="" val="4236904404"/>
                    </a:ext>
                  </a:extLst>
                </a:gridCol>
                <a:gridCol w="2396860">
                  <a:extLst>
                    <a:ext uri="{9D8B030D-6E8A-4147-A177-3AD203B41FA5}">
                      <a16:colId xmlns:a16="http://schemas.microsoft.com/office/drawing/2014/main" xmlns="" val="940950360"/>
                    </a:ext>
                  </a:extLst>
                </a:gridCol>
                <a:gridCol w="470516">
                  <a:extLst>
                    <a:ext uri="{9D8B030D-6E8A-4147-A177-3AD203B41FA5}">
                      <a16:colId xmlns:a16="http://schemas.microsoft.com/office/drawing/2014/main" xmlns="" val="3214499211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xmlns="" val="1982644704"/>
                    </a:ext>
                  </a:extLst>
                </a:gridCol>
                <a:gridCol w="674703">
                  <a:extLst>
                    <a:ext uri="{9D8B030D-6E8A-4147-A177-3AD203B41FA5}">
                      <a16:colId xmlns:a16="http://schemas.microsoft.com/office/drawing/2014/main" xmlns="" val="1726252555"/>
                    </a:ext>
                  </a:extLst>
                </a:gridCol>
                <a:gridCol w="656947">
                  <a:extLst>
                    <a:ext uri="{9D8B030D-6E8A-4147-A177-3AD203B41FA5}">
                      <a16:colId xmlns:a16="http://schemas.microsoft.com/office/drawing/2014/main" xmlns="" val="4028548009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xmlns="" val="1051244556"/>
                    </a:ext>
                  </a:extLst>
                </a:gridCol>
                <a:gridCol w="4083728">
                  <a:extLst>
                    <a:ext uri="{9D8B030D-6E8A-4147-A177-3AD203B41FA5}">
                      <a16:colId xmlns:a16="http://schemas.microsoft.com/office/drawing/2014/main" xmlns="" val="384496632"/>
                    </a:ext>
                  </a:extLst>
                </a:gridCol>
              </a:tblGrid>
              <a:tr h="5804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Стратегические задачи 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вый год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Промежуточные индикаторы 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Ответственная структура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extLst>
                  <a:ext uri="{0D108BD9-81ED-4DB2-BD59-A6C34878D82A}">
                    <a16:rowId xmlns:a16="http://schemas.microsoft.com/office/drawing/2014/main" xmlns="" val="501650287"/>
                  </a:ext>
                </a:extLst>
              </a:tr>
              <a:tr h="532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ky-K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факт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ky-KG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факт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453291"/>
                  </a:ext>
                </a:extLst>
              </a:tr>
              <a:tr h="1625628">
                <a:tc rowSpan="3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междисциплинарных областей в ОП, в том числе по базовой докторантуре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/по профилю)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программ на стыке «областей»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r>
                        <a:rPr lang="ky-KG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Искусственный интеллект и машинное обучение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 аналитика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торговля и электронная коммерция (СОП с КНР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Аналитика данных и экономика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управление и городское планирование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Цифровое право и интеллектуальная собственность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2288610154"/>
                  </a:ext>
                </a:extLst>
              </a:tr>
              <a:tr h="714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совместных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междисциплинарных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структурных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подразделений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(факультет, институт)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партнерским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вузом</a:t>
                      </a:r>
                      <a:endParaRPr lang="ky-KG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Проректор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межвузовский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факультет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КГМА.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1323879358"/>
                  </a:ext>
                </a:extLst>
              </a:tr>
              <a:tr h="2536857">
                <a:tc vMerge="1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ky-KG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ОАиД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Архитектура; 2. Строительство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/ВВ;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Горное дело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Геодезия 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дистанц.зондирование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Прикладная геология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Компьютерные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ИТ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Логистика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Машиностроение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Реставрация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реконстр.арх.наследия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Строительство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. Технология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продов.продуктов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Электроэнергетик аи электротехника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Теоретическая и прикладная механика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-во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Здания:энергоэф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ЭА,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изм.климата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92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CF42122-9236-4C33-A612-33FED9FC5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520487"/>
              </p:ext>
            </p:extLst>
          </p:nvPr>
        </p:nvGraphicFramePr>
        <p:xfrm>
          <a:off x="665825" y="139493"/>
          <a:ext cx="11416682" cy="6477533"/>
        </p:xfrm>
        <a:graphic>
          <a:graphicData uri="http://schemas.openxmlformats.org/drawingml/2006/table">
            <a:tbl>
              <a:tblPr bandRow="1"/>
              <a:tblGrid>
                <a:gridCol w="2444278">
                  <a:extLst>
                    <a:ext uri="{9D8B030D-6E8A-4147-A177-3AD203B41FA5}">
                      <a16:colId xmlns:a16="http://schemas.microsoft.com/office/drawing/2014/main" xmlns="" val="2474112168"/>
                    </a:ext>
                  </a:extLst>
                </a:gridCol>
                <a:gridCol w="2444278">
                  <a:extLst>
                    <a:ext uri="{9D8B030D-6E8A-4147-A177-3AD203B41FA5}">
                      <a16:colId xmlns:a16="http://schemas.microsoft.com/office/drawing/2014/main" xmlns="" val="1692372307"/>
                    </a:ext>
                  </a:extLst>
                </a:gridCol>
                <a:gridCol w="664440">
                  <a:extLst>
                    <a:ext uri="{9D8B030D-6E8A-4147-A177-3AD203B41FA5}">
                      <a16:colId xmlns:a16="http://schemas.microsoft.com/office/drawing/2014/main" xmlns="" val="3939228941"/>
                    </a:ext>
                  </a:extLst>
                </a:gridCol>
                <a:gridCol w="795483">
                  <a:extLst>
                    <a:ext uri="{9D8B030D-6E8A-4147-A177-3AD203B41FA5}">
                      <a16:colId xmlns:a16="http://schemas.microsoft.com/office/drawing/2014/main" xmlns="" val="932410063"/>
                    </a:ext>
                  </a:extLst>
                </a:gridCol>
                <a:gridCol w="795483">
                  <a:extLst>
                    <a:ext uri="{9D8B030D-6E8A-4147-A177-3AD203B41FA5}">
                      <a16:colId xmlns:a16="http://schemas.microsoft.com/office/drawing/2014/main" xmlns="" val="3443778340"/>
                    </a:ext>
                  </a:extLst>
                </a:gridCol>
                <a:gridCol w="784402">
                  <a:extLst>
                    <a:ext uri="{9D8B030D-6E8A-4147-A177-3AD203B41FA5}">
                      <a16:colId xmlns:a16="http://schemas.microsoft.com/office/drawing/2014/main" xmlns="" val="3060926721"/>
                    </a:ext>
                  </a:extLst>
                </a:gridCol>
                <a:gridCol w="984817">
                  <a:extLst>
                    <a:ext uri="{9D8B030D-6E8A-4147-A177-3AD203B41FA5}">
                      <a16:colId xmlns:a16="http://schemas.microsoft.com/office/drawing/2014/main" xmlns="" val="1637636385"/>
                    </a:ext>
                  </a:extLst>
                </a:gridCol>
                <a:gridCol w="2503501">
                  <a:extLst>
                    <a:ext uri="{9D8B030D-6E8A-4147-A177-3AD203B41FA5}">
                      <a16:colId xmlns:a16="http://schemas.microsoft.com/office/drawing/2014/main" xmlns="" val="2497442474"/>
                    </a:ext>
                  </a:extLst>
                </a:gridCol>
              </a:tblGrid>
              <a:tr h="960000">
                <a:tc rowSpan="3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филиалов университета как центров подготовки кадров с учетом региональной и отраслевой специфики, развития науки и социокультурного развития регионов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разработанных и реализуемых программ с учетом региональной специализации в востребованных направлениях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Токмок – 4 ОП,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Кара-Куль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4 ОП,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Кызыл-Кия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5 ОП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extLst>
                  <a:ext uri="{0D108BD9-81ED-4DB2-BD59-A6C34878D82A}">
                    <a16:rowId xmlns:a16="http://schemas.microsoft.com/office/drawing/2014/main" xmlns="" val="3710530426"/>
                  </a:ext>
                </a:extLst>
              </a:tr>
              <a:tr h="798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образовательных программ, реализуемых с зарубежными вузами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ky-KG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/(7)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y-KG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ИТ(Болгария,Италия</a:t>
                      </a: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ПМИ (Италия), </a:t>
                      </a:r>
                      <a:r>
                        <a:rPr lang="ky-KG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(Корея, </a:t>
                      </a:r>
                      <a:r>
                        <a:rPr lang="ky-KG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ky-KG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Экология(Польша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ky-KG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ТШИ, ТППП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extLst>
                  <a:ext uri="{0D108BD9-81ED-4DB2-BD59-A6C34878D82A}">
                    <a16:rowId xmlns:a16="http://schemas.microsoft.com/office/drawing/2014/main" xmlns="" val="1176523165"/>
                  </a:ext>
                </a:extLst>
              </a:tr>
              <a:tr h="798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совместных и\или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двудипломных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программ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ky-KG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ОП-2-х</a:t>
                      </a: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диплом.)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ИСОП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Машиностроение,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системы и технологии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extLst>
                  <a:ext uri="{0D108BD9-81ED-4DB2-BD59-A6C34878D82A}">
                    <a16:rowId xmlns:a16="http://schemas.microsoft.com/office/drawing/2014/main" xmlns="" val="3849717044"/>
                  </a:ext>
                </a:extLst>
              </a:tr>
              <a:tr h="1769133">
                <a:tc rowSpan="2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практикоориентированного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филиалов кафедр на базе  производственных предприятий или организаций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15/(7)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филиала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-филиал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ИЭТ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национальной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телерадиовещ.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Корпорацией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филиал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каф.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БПАТП,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-филиал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каф.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АТ,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АиР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ВИЭ, ЭМ,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ИСиТ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МАПП, ПОКС, ЭТТМ, ЭЭ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базе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Института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машиноведения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автоматики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НАН КР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extLst>
                  <a:ext uri="{0D108BD9-81ED-4DB2-BD59-A6C34878D82A}">
                    <a16:rowId xmlns:a16="http://schemas.microsoft.com/office/drawing/2014/main" xmlns="" val="225040858"/>
                  </a:ext>
                </a:extLst>
              </a:tr>
              <a:tr h="1154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научно-практических лабораторий для решения задач по внедрению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HPC,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 др. деятельностях КГТУ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Институты и высшие школы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Центр инновационного дизайна Шелкового пути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Лаборатория </a:t>
                      </a:r>
                      <a:r>
                        <a:rPr lang="ru-RU" sz="1100" b="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Cezeri</a:t>
                      </a: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Lab</a:t>
                      </a: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в КГТУ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УЦ«</a:t>
                      </a:r>
                      <a:r>
                        <a:rPr lang="ru-RU" sz="1100" b="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Бесп</a:t>
                      </a: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</a:t>
                      </a:r>
                      <a:r>
                        <a:rPr lang="ru-RU" sz="1100" b="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летат.аппараты</a:t>
                      </a: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Мастерская «Лу Бань в КР»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Академия </a:t>
                      </a:r>
                      <a:r>
                        <a:rPr lang="en-US" sz="11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Samsung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extLst>
                  <a:ext uri="{0D108BD9-81ED-4DB2-BD59-A6C34878D82A}">
                    <a16:rowId xmlns:a16="http://schemas.microsoft.com/office/drawing/2014/main" xmlns="" val="2941045765"/>
                  </a:ext>
                </a:extLst>
              </a:tr>
              <a:tr h="994842"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содержание образовательных программ вопросов устойчивого развития, зеленой экономики и принципов ресурсосберегающей </a:t>
                      </a:r>
                      <a:r>
                        <a:rPr lang="ky-KG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ями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устойчиво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принцип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ресурсосберегающей экономики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УУ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 ВШЭБ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3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6F88F6C-1320-4E30-8AA0-E248C7F89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19295"/>
              </p:ext>
            </p:extLst>
          </p:nvPr>
        </p:nvGraphicFramePr>
        <p:xfrm>
          <a:off x="661301" y="156404"/>
          <a:ext cx="10950690" cy="6565071"/>
        </p:xfrm>
        <a:graphic>
          <a:graphicData uri="http://schemas.openxmlformats.org/drawingml/2006/table">
            <a:tbl>
              <a:tblPr bandRow="1"/>
              <a:tblGrid>
                <a:gridCol w="2344511">
                  <a:extLst>
                    <a:ext uri="{9D8B030D-6E8A-4147-A177-3AD203B41FA5}">
                      <a16:colId xmlns:a16="http://schemas.microsoft.com/office/drawing/2014/main" xmlns="" val="1115755632"/>
                    </a:ext>
                  </a:extLst>
                </a:gridCol>
                <a:gridCol w="2344511">
                  <a:extLst>
                    <a:ext uri="{9D8B030D-6E8A-4147-A177-3AD203B41FA5}">
                      <a16:colId xmlns:a16="http://schemas.microsoft.com/office/drawing/2014/main" xmlns="" val="1594376894"/>
                    </a:ext>
                  </a:extLst>
                </a:gridCol>
                <a:gridCol w="637320">
                  <a:extLst>
                    <a:ext uri="{9D8B030D-6E8A-4147-A177-3AD203B41FA5}">
                      <a16:colId xmlns:a16="http://schemas.microsoft.com/office/drawing/2014/main" xmlns="" val="2413259164"/>
                    </a:ext>
                  </a:extLst>
                </a:gridCol>
                <a:gridCol w="763014">
                  <a:extLst>
                    <a:ext uri="{9D8B030D-6E8A-4147-A177-3AD203B41FA5}">
                      <a16:colId xmlns:a16="http://schemas.microsoft.com/office/drawing/2014/main" xmlns="" val="263526364"/>
                    </a:ext>
                  </a:extLst>
                </a:gridCol>
                <a:gridCol w="763014">
                  <a:extLst>
                    <a:ext uri="{9D8B030D-6E8A-4147-A177-3AD203B41FA5}">
                      <a16:colId xmlns:a16="http://schemas.microsoft.com/office/drawing/2014/main" xmlns="" val="1121705443"/>
                    </a:ext>
                  </a:extLst>
                </a:gridCol>
                <a:gridCol w="919984">
                  <a:extLst>
                    <a:ext uri="{9D8B030D-6E8A-4147-A177-3AD203B41FA5}">
                      <a16:colId xmlns:a16="http://schemas.microsoft.com/office/drawing/2014/main" xmlns="" val="4222571330"/>
                    </a:ext>
                  </a:extLst>
                </a:gridCol>
                <a:gridCol w="1589168">
                  <a:extLst>
                    <a:ext uri="{9D8B030D-6E8A-4147-A177-3AD203B41FA5}">
                      <a16:colId xmlns:a16="http://schemas.microsoft.com/office/drawing/2014/main" xmlns="" val="3053536654"/>
                    </a:ext>
                  </a:extLst>
                </a:gridCol>
                <a:gridCol w="1589168">
                  <a:extLst>
                    <a:ext uri="{9D8B030D-6E8A-4147-A177-3AD203B41FA5}">
                      <a16:colId xmlns:a16="http://schemas.microsoft.com/office/drawing/2014/main" xmlns="" val="1780229520"/>
                    </a:ext>
                  </a:extLst>
                </a:gridCol>
              </a:tblGrid>
              <a:tr h="782785"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Получение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обучающимися навыков по рабочим профессиям с присвоением квалификаций, использование производственных баз передовых предприятий отрасли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 дополнительного образования в рамках сотрудничества с международными и отечественными компаниями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 13 программ.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706" marR="43706" marT="0" marB="0"/>
                </a:tc>
              </a:tr>
              <a:tr h="624063">
                <a:tc rowSpan="4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Актуализация образования в соответствии с приоритетами рынка труда и системой квалификаций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истем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обратной связи с заинтересованными сторонами (работодателями)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ЦПрК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3317124742"/>
                  </a:ext>
                </a:extLst>
              </a:tr>
              <a:tr h="62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ОП, прошедших международную аккредитацию 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10/5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ОП прошли процедуру межд. аккредит.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4012766722"/>
                  </a:ext>
                </a:extLst>
              </a:tr>
              <a:tr h="624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истем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трудоустройства и карьерного роста выпускников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ЦПрК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937105140"/>
                  </a:ext>
                </a:extLst>
              </a:tr>
              <a:tr h="832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Локальные документы с учетом применения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принципов академической честности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ДКО, ДНИ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кодекс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академической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честности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ППС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студентов.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2076859244"/>
                  </a:ext>
                </a:extLst>
              </a:tr>
              <a:tr h="1248127"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довузовского образования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рганизационно-управленческ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инфраструктур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колледжей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Оптимизированы специальности, организационно-управл структура приведена в единую форму.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563342310"/>
                  </a:ext>
                </a:extLst>
              </a:tr>
              <a:tr h="832085">
                <a:tc rowSpan="2"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азвитие программ многоязычного образования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indent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кыргызском языке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20/10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Проректор по АР, директора институтов и высших школ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832323897"/>
                  </a:ext>
                </a:extLst>
              </a:tr>
              <a:tr h="832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программ на иностранном языке (в т.ч. с углубленным изучением языка)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50/50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70/50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Проректор по АР, МС, директора институтов и высших школ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работе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12" marR="59312" marT="0" marB="0"/>
                </a:tc>
                <a:extLst>
                  <a:ext uri="{0D108BD9-81ED-4DB2-BD59-A6C34878D82A}">
                    <a16:rowId xmlns:a16="http://schemas.microsoft.com/office/drawing/2014/main" xmlns="" val="346405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6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25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29;p17"/>
          <p:cNvSpPr txBox="1">
            <a:spLocks/>
          </p:cNvSpPr>
          <p:nvPr/>
        </p:nvSpPr>
        <p:spPr>
          <a:xfrm>
            <a:off x="782206" y="430014"/>
            <a:ext cx="10678865" cy="6427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Bef>
                <a:spcPts val="0"/>
              </a:spcBef>
              <a:buClr>
                <a:schemeClr val="dk1"/>
              </a:buClr>
              <a:buSzPts val="1500"/>
              <a:buFont typeface="Arial" panose="020B0604020202020204" pitchFamily="34" charset="0"/>
              <a:buNone/>
            </a:pPr>
            <a:r>
              <a:rPr lang="ru-RU" sz="1400" b="1" dirty="0" smtClean="0"/>
              <a:t>1. «</a:t>
            </a:r>
            <a:r>
              <a:rPr lang="ru-RU" sz="1400" b="1" dirty="0" err="1" smtClean="0"/>
              <a:t>КМТУнун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жаңы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окуу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жылына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даярдыгы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жөнүндө</a:t>
            </a:r>
            <a:r>
              <a:rPr lang="ru-RU" sz="1400" b="1" dirty="0" smtClean="0"/>
              <a:t>» </a:t>
            </a:r>
            <a:r>
              <a:rPr lang="ru-RU" sz="1400" b="1" dirty="0" err="1" smtClean="0"/>
              <a:t>маалыматы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эске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алынсын</a:t>
            </a:r>
            <a:r>
              <a:rPr lang="ru-RU" sz="1400" b="1" dirty="0" smtClean="0"/>
              <a:t>.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ru-RU" sz="1400" dirty="0" smtClean="0"/>
              <a:t>2.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башкармалыгы</a:t>
            </a:r>
            <a:r>
              <a:rPr lang="ru-RU" sz="1400" dirty="0" smtClean="0"/>
              <a:t>:</a:t>
            </a:r>
          </a:p>
          <a:p>
            <a:r>
              <a:rPr lang="en-US" sz="1400" dirty="0" smtClean="0"/>
              <a:t>IT-</a:t>
            </a:r>
            <a:r>
              <a:rPr lang="ru-RU" sz="1400" dirty="0" err="1" smtClean="0"/>
              <a:t>департаменти</a:t>
            </a:r>
            <a:r>
              <a:rPr lang="ru-RU" sz="1400" dirty="0" smtClean="0"/>
              <a:t> </a:t>
            </a:r>
            <a:r>
              <a:rPr lang="ru-RU" sz="1400" dirty="0" err="1" smtClean="0"/>
              <a:t>менен</a:t>
            </a:r>
            <a:r>
              <a:rPr lang="ru-RU" sz="1400" dirty="0" smtClean="0"/>
              <a:t> </a:t>
            </a:r>
            <a:r>
              <a:rPr lang="ru-RU" sz="1400" dirty="0" err="1" smtClean="0"/>
              <a:t>биргеликте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процессине</a:t>
            </a:r>
            <a:r>
              <a:rPr lang="ru-RU" sz="1400" dirty="0" smtClean="0"/>
              <a:t> </a:t>
            </a:r>
            <a:r>
              <a:rPr lang="ru-RU" sz="1400" dirty="0" err="1" smtClean="0"/>
              <a:t>университеттин</a:t>
            </a:r>
            <a:r>
              <a:rPr lang="ru-RU" sz="1400" dirty="0" smtClean="0"/>
              <a:t> </a:t>
            </a:r>
            <a:r>
              <a:rPr lang="ru-RU" sz="1400" dirty="0" err="1" smtClean="0"/>
              <a:t>өз</a:t>
            </a:r>
            <a:r>
              <a:rPr lang="ru-RU" sz="1400" dirty="0" smtClean="0"/>
              <a:t> </a:t>
            </a:r>
            <a:r>
              <a:rPr lang="ru-RU" sz="1400" dirty="0" err="1" smtClean="0"/>
              <a:t>алдынча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маалыматтык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системин</a:t>
            </a:r>
            <a:r>
              <a:rPr lang="ru-RU" sz="1400" dirty="0" smtClean="0"/>
              <a:t>  </a:t>
            </a:r>
            <a:r>
              <a:rPr lang="ru-RU" sz="1400" dirty="0" err="1" smtClean="0"/>
              <a:t>ишке</a:t>
            </a:r>
            <a:r>
              <a:rPr lang="ru-RU" sz="1400" dirty="0" smtClean="0"/>
              <a:t> </a:t>
            </a:r>
            <a:r>
              <a:rPr lang="ru-RU" sz="1400" dirty="0" err="1" smtClean="0"/>
              <a:t>ашыруу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жайылтуу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</a:t>
            </a:r>
            <a:r>
              <a:rPr lang="ru-RU" sz="1400" dirty="0" err="1" smtClean="0"/>
              <a:t>ишин</a:t>
            </a:r>
            <a:r>
              <a:rPr lang="ru-RU" sz="1400" dirty="0" smtClean="0"/>
              <a:t> </a:t>
            </a:r>
            <a:r>
              <a:rPr lang="ru-RU" sz="1400" dirty="0" err="1" smtClean="0"/>
              <a:t>улантсын</a:t>
            </a:r>
            <a:r>
              <a:rPr lang="ru-RU" sz="1400" dirty="0" smtClean="0"/>
              <a:t>. 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жыл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r>
              <a:rPr lang="ru-RU" sz="1400" dirty="0" smtClean="0"/>
              <a:t>2024-2025-о.ж. </a:t>
            </a:r>
            <a:r>
              <a:rPr lang="ru-RU" sz="1400" dirty="0" err="1" smtClean="0"/>
              <a:t>кыргыз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англис</a:t>
            </a:r>
            <a:r>
              <a:rPr lang="ru-RU" sz="1400" dirty="0" smtClean="0"/>
              <a:t> </a:t>
            </a:r>
            <a:r>
              <a:rPr lang="ru-RU" sz="1400" dirty="0" err="1" smtClean="0"/>
              <a:t>тилинде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топторун</a:t>
            </a:r>
            <a:r>
              <a:rPr lang="ru-RU" sz="1400" dirty="0" smtClean="0"/>
              <a:t> </a:t>
            </a:r>
            <a:r>
              <a:rPr lang="ru-RU" sz="1400" dirty="0" err="1" smtClean="0"/>
              <a:t>ачуу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мамлекеттик</a:t>
            </a:r>
            <a:r>
              <a:rPr lang="ru-RU" sz="1400" dirty="0" smtClean="0"/>
              <a:t> </a:t>
            </a:r>
            <a:r>
              <a:rPr lang="ru-RU" sz="1400" dirty="0" err="1" smtClean="0"/>
              <a:t>тилде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окутуу</a:t>
            </a:r>
            <a:r>
              <a:rPr lang="ru-RU" sz="1400" dirty="0" smtClean="0"/>
              <a:t>  </a:t>
            </a:r>
            <a:r>
              <a:rPr lang="ru-RU" sz="1400" dirty="0" err="1" smtClean="0"/>
              <a:t>пландалсын</a:t>
            </a:r>
            <a:r>
              <a:rPr lang="ru-RU" sz="1400" dirty="0" smtClean="0"/>
              <a:t>. 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2024-ж. 15.09 </a:t>
            </a:r>
            <a:r>
              <a:rPr lang="ru-RU" sz="1400" i="1" dirty="0" err="1" smtClean="0"/>
              <a:t>чейин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dirty="0" err="1" smtClean="0"/>
              <a:t>университеттин</a:t>
            </a:r>
            <a:r>
              <a:rPr lang="ru-RU" sz="1400" dirty="0" smtClean="0"/>
              <a:t> </a:t>
            </a:r>
            <a:r>
              <a:rPr lang="ru-RU" sz="1400" dirty="0" err="1" smtClean="0"/>
              <a:t>бөлүмдөрүнүн</a:t>
            </a:r>
            <a:r>
              <a:rPr lang="ru-RU" sz="1400" dirty="0" smtClean="0"/>
              <a:t> </a:t>
            </a:r>
            <a:r>
              <a:rPr lang="ru-RU" sz="1400" dirty="0" err="1" smtClean="0"/>
              <a:t>ишмердүүлүгүн</a:t>
            </a:r>
            <a:r>
              <a:rPr lang="ru-RU" sz="1400" dirty="0" smtClean="0"/>
              <a:t> </a:t>
            </a:r>
            <a:r>
              <a:rPr lang="ru-RU" sz="1400" dirty="0" err="1" smtClean="0"/>
              <a:t>баалоо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текшерүү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процедурасына</a:t>
            </a:r>
            <a:r>
              <a:rPr lang="ru-RU" sz="1400" dirty="0" smtClean="0"/>
              <a:t> </a:t>
            </a:r>
            <a:r>
              <a:rPr lang="ru-RU" sz="1400" dirty="0" err="1" smtClean="0"/>
              <a:t>мамлекеттик</a:t>
            </a:r>
            <a:r>
              <a:rPr lang="ru-RU" sz="1400" dirty="0" smtClean="0"/>
              <a:t>  </a:t>
            </a:r>
            <a:r>
              <a:rPr lang="ru-RU" sz="1400" dirty="0" err="1" smtClean="0"/>
              <a:t>тилдин</a:t>
            </a:r>
            <a:r>
              <a:rPr lang="ru-RU" sz="1400" dirty="0" smtClean="0"/>
              <a:t> </a:t>
            </a:r>
            <a:r>
              <a:rPr lang="ru-RU" sz="1400" dirty="0" err="1" smtClean="0"/>
              <a:t>абалы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өнүгүшү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маселе</a:t>
            </a:r>
            <a:r>
              <a:rPr lang="ru-RU" sz="1400" dirty="0" smtClean="0"/>
              <a:t> </a:t>
            </a:r>
            <a:r>
              <a:rPr lang="ru-RU" sz="1400" dirty="0" err="1" smtClean="0"/>
              <a:t>кошумча</a:t>
            </a:r>
            <a:r>
              <a:rPr lang="ru-RU" sz="1400" dirty="0" smtClean="0"/>
              <a:t> </a:t>
            </a:r>
            <a:r>
              <a:rPr lang="ru-RU" sz="1400" dirty="0" err="1" smtClean="0"/>
              <a:t>ишмердүүлүктүн</a:t>
            </a:r>
            <a:r>
              <a:rPr lang="ru-RU" sz="1400" dirty="0" smtClean="0"/>
              <a:t> </a:t>
            </a:r>
            <a:r>
              <a:rPr lang="ru-RU" sz="1400" dirty="0" err="1" smtClean="0"/>
              <a:t>критерийлери</a:t>
            </a:r>
            <a:r>
              <a:rPr lang="ru-RU" sz="1400" dirty="0" smtClean="0"/>
              <a:t> катары </a:t>
            </a:r>
            <a:r>
              <a:rPr lang="ru-RU" sz="1400" dirty="0" err="1" smtClean="0"/>
              <a:t>кабыл</a:t>
            </a:r>
            <a:r>
              <a:rPr lang="ru-RU" sz="1400" dirty="0" smtClean="0"/>
              <a:t> </a:t>
            </a:r>
            <a:r>
              <a:rPr lang="ru-RU" sz="1400" dirty="0" err="1" smtClean="0"/>
              <a:t>алынсын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отчет </a:t>
            </a:r>
            <a:r>
              <a:rPr lang="ru-RU" sz="1400" dirty="0" err="1" smtClean="0"/>
              <a:t>тапшыруу</a:t>
            </a:r>
            <a:r>
              <a:rPr lang="ru-RU" sz="1400" dirty="0" smtClean="0"/>
              <a:t> </a:t>
            </a:r>
            <a:r>
              <a:rPr lang="ru-RU" sz="1400" dirty="0" err="1" smtClean="0"/>
              <a:t>каралсын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жыл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pPr marL="114300" indent="0">
              <a:buFont typeface="Arial" panose="020B0604020202020204" pitchFamily="34" charset="0"/>
              <a:buNone/>
            </a:pPr>
            <a:r>
              <a:rPr lang="ru-RU" sz="1400" dirty="0" smtClean="0"/>
              <a:t>3. </a:t>
            </a:r>
            <a:r>
              <a:rPr lang="ru-RU" sz="1400" dirty="0" err="1" smtClean="0"/>
              <a:t>Түзүмдүк</a:t>
            </a:r>
            <a:r>
              <a:rPr lang="ru-RU" sz="1400" dirty="0" smtClean="0"/>
              <a:t> </a:t>
            </a:r>
            <a:r>
              <a:rPr lang="ru-RU" sz="1400" dirty="0" err="1" smtClean="0"/>
              <a:t>бөлүмдөрдүн</a:t>
            </a:r>
            <a:r>
              <a:rPr lang="ru-RU" sz="1400" dirty="0" smtClean="0"/>
              <a:t> </a:t>
            </a:r>
            <a:r>
              <a:rPr lang="ru-RU" sz="1400" dirty="0" err="1" smtClean="0"/>
              <a:t>жетекчилери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кафедра </a:t>
            </a:r>
            <a:r>
              <a:rPr lang="ru-RU" sz="1400" dirty="0" err="1" smtClean="0"/>
              <a:t>башчылары</a:t>
            </a:r>
            <a:r>
              <a:rPr lang="ru-RU" sz="1400" dirty="0" smtClean="0"/>
              <a:t>: </a:t>
            </a:r>
          </a:p>
          <a:p>
            <a:pPr fontAlgn="base"/>
            <a:r>
              <a:rPr lang="ru-RU" sz="1400" dirty="0" smtClean="0"/>
              <a:t>2024-25-о.ж. </a:t>
            </a:r>
            <a:r>
              <a:rPr lang="ru-RU" sz="1400" dirty="0" err="1" smtClean="0"/>
              <a:t>даярдыктарды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камсыздоо</a:t>
            </a:r>
            <a:r>
              <a:rPr lang="ru-RU" sz="1400" dirty="0" smtClean="0"/>
              <a:t> </a:t>
            </a:r>
            <a:r>
              <a:rPr lang="ru-RU" sz="1400" dirty="0" err="1" smtClean="0"/>
              <a:t>иштерин</a:t>
            </a:r>
            <a:r>
              <a:rPr lang="ru-RU" sz="1400" dirty="0" smtClean="0"/>
              <a:t> </a:t>
            </a:r>
            <a:r>
              <a:rPr lang="ru-RU" sz="1400" dirty="0" err="1" smtClean="0"/>
              <a:t>бүтүрүшсүн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2024-ж.15.09 </a:t>
            </a:r>
            <a:r>
              <a:rPr lang="ru-RU" sz="1400" i="1" dirty="0" err="1" smtClean="0"/>
              <a:t>чейин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dirty="0" smtClean="0"/>
              <a:t>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китептерин</a:t>
            </a:r>
            <a:r>
              <a:rPr lang="ru-RU" sz="1400" dirty="0" smtClean="0"/>
              <a:t>, </a:t>
            </a:r>
            <a:r>
              <a:rPr lang="ru-RU" sz="1400" dirty="0" err="1" smtClean="0"/>
              <a:t>окуу-усулдук</a:t>
            </a:r>
            <a:r>
              <a:rPr lang="ru-RU" sz="1400" dirty="0" smtClean="0"/>
              <a:t> </a:t>
            </a:r>
            <a:r>
              <a:rPr lang="ru-RU" sz="1400" dirty="0" err="1" smtClean="0"/>
              <a:t>куралдарды</a:t>
            </a:r>
            <a:r>
              <a:rPr lang="ru-RU" sz="1400" dirty="0" smtClean="0"/>
              <a:t>, </a:t>
            </a:r>
            <a:r>
              <a:rPr lang="ru-RU" sz="1400" dirty="0" err="1" smtClean="0"/>
              <a:t>магистрлик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бакалавр </a:t>
            </a:r>
            <a:r>
              <a:rPr lang="ru-RU" sz="1400" dirty="0" err="1" smtClean="0"/>
              <a:t>программаларынын</a:t>
            </a:r>
            <a:r>
              <a:rPr lang="ru-RU" sz="1400" dirty="0" smtClean="0"/>
              <a:t> </a:t>
            </a:r>
            <a:r>
              <a:rPr lang="ru-RU" sz="1400" dirty="0" err="1" smtClean="0"/>
              <a:t>дисциплиналары</a:t>
            </a:r>
            <a:r>
              <a:rPr lang="ru-RU" sz="1400" dirty="0" smtClean="0"/>
              <a:t> </a:t>
            </a:r>
            <a:r>
              <a:rPr lang="ru-RU" sz="1400" dirty="0" err="1" smtClean="0"/>
              <a:t>үчүн</a:t>
            </a:r>
            <a:r>
              <a:rPr lang="ru-RU" sz="1400" dirty="0" smtClean="0"/>
              <a:t> ОУК </a:t>
            </a:r>
            <a:r>
              <a:rPr lang="ru-RU" sz="1400" dirty="0" err="1" smtClean="0"/>
              <a:t>түзүү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</a:t>
            </a:r>
            <a:r>
              <a:rPr lang="ru-RU" sz="1400" dirty="0" err="1" smtClean="0"/>
              <a:t>иштерди</a:t>
            </a:r>
            <a:r>
              <a:rPr lang="ru-RU" sz="1400" dirty="0" smtClean="0"/>
              <a:t> </a:t>
            </a:r>
            <a:r>
              <a:rPr lang="ru-RU" sz="1400" dirty="0" err="1" smtClean="0"/>
              <a:t>улантышсын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2024-ж.15.09 </a:t>
            </a:r>
            <a:r>
              <a:rPr lang="ru-RU" sz="1400" i="1" dirty="0" err="1" smtClean="0"/>
              <a:t>чейин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dirty="0" smtClean="0"/>
              <a:t> </a:t>
            </a:r>
            <a:r>
              <a:rPr lang="ru-RU" sz="1400" dirty="0" err="1" smtClean="0"/>
              <a:t>профессордук-окутуучулар</a:t>
            </a:r>
            <a:r>
              <a:rPr lang="ru-RU" sz="1400" dirty="0" smtClean="0"/>
              <a:t> </a:t>
            </a:r>
            <a:r>
              <a:rPr lang="ru-RU" sz="1400" dirty="0" err="1" smtClean="0"/>
              <a:t>курамына</a:t>
            </a:r>
            <a:r>
              <a:rPr lang="ru-RU" sz="1400" dirty="0" smtClean="0"/>
              <a:t>  </a:t>
            </a:r>
            <a:r>
              <a:rPr lang="ru-RU" sz="1400" dirty="0" err="1" smtClean="0"/>
              <a:t>мамлекеттик</a:t>
            </a:r>
            <a:r>
              <a:rPr lang="ru-RU" sz="1400" dirty="0" smtClean="0"/>
              <a:t> </a:t>
            </a:r>
            <a:r>
              <a:rPr lang="ru-RU" sz="1400" dirty="0" err="1" smtClean="0"/>
              <a:t>тилде</a:t>
            </a:r>
            <a:r>
              <a:rPr lang="ru-RU" sz="1400" dirty="0" smtClean="0"/>
              <a:t> </a:t>
            </a:r>
            <a:r>
              <a:rPr lang="ru-RU" sz="1400" dirty="0" err="1" smtClean="0"/>
              <a:t>багыттар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адистиктер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</a:t>
            </a:r>
            <a:r>
              <a:rPr lang="ru-RU" sz="1400" dirty="0" err="1" smtClean="0"/>
              <a:t>китептерди</a:t>
            </a:r>
            <a:r>
              <a:rPr lang="ru-RU" sz="1400" dirty="0" smtClean="0"/>
              <a:t> </a:t>
            </a:r>
            <a:r>
              <a:rPr lang="ru-RU" sz="1400" dirty="0" err="1" smtClean="0"/>
              <a:t>пландоо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даярдоо</a:t>
            </a:r>
            <a:r>
              <a:rPr lang="ru-RU" sz="1400" dirty="0" smtClean="0"/>
              <a:t> </a:t>
            </a:r>
            <a:r>
              <a:rPr lang="ru-RU" sz="1400" dirty="0" err="1" smtClean="0"/>
              <a:t>милдеттендирилсин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жыл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dirty="0" smtClean="0"/>
              <a:t> 2024-25-о.ж. </a:t>
            </a:r>
            <a:r>
              <a:rPr lang="ru-RU" sz="1400" dirty="0" err="1" smtClean="0"/>
              <a:t>окутуулучу</a:t>
            </a:r>
            <a:r>
              <a:rPr lang="ru-RU" sz="1400" dirty="0" smtClean="0"/>
              <a:t> </a:t>
            </a:r>
            <a:r>
              <a:rPr lang="ru-RU" sz="1400" dirty="0" err="1" smtClean="0"/>
              <a:t>дисциплиналар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</a:t>
            </a:r>
            <a:r>
              <a:rPr lang="ru-RU" sz="1400" dirty="0" err="1" smtClean="0"/>
              <a:t>электрондук</a:t>
            </a:r>
            <a:r>
              <a:rPr lang="ru-RU" sz="1400" dirty="0" smtClean="0"/>
              <a:t> </a:t>
            </a:r>
            <a:r>
              <a:rPr lang="ru-RU" sz="1400" dirty="0" err="1" smtClean="0"/>
              <a:t>билим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берүү</a:t>
            </a:r>
            <a:r>
              <a:rPr lang="ru-RU" sz="1400" dirty="0" smtClean="0"/>
              <a:t> </a:t>
            </a:r>
            <a:r>
              <a:rPr lang="ru-RU" sz="1400" dirty="0" err="1" smtClean="0"/>
              <a:t>ресурстарын</a:t>
            </a:r>
            <a:r>
              <a:rPr lang="ru-RU" sz="1400" dirty="0" smtClean="0"/>
              <a:t> </a:t>
            </a:r>
            <a:r>
              <a:rPr lang="ru-RU" sz="1400" dirty="0" err="1" smtClean="0"/>
              <a:t>университеттин</a:t>
            </a:r>
            <a:r>
              <a:rPr lang="ru-RU" sz="1400" dirty="0" smtClean="0"/>
              <a:t> </a:t>
            </a:r>
            <a:r>
              <a:rPr lang="ru-RU" sz="1400" dirty="0" err="1" smtClean="0"/>
              <a:t>билим</a:t>
            </a:r>
            <a:r>
              <a:rPr lang="ru-RU" sz="1400" dirty="0" smtClean="0"/>
              <a:t> </a:t>
            </a:r>
            <a:r>
              <a:rPr lang="ru-RU" sz="1400" dirty="0" err="1" smtClean="0"/>
              <a:t>берүү</a:t>
            </a:r>
            <a:r>
              <a:rPr lang="ru-RU" sz="1400" dirty="0" smtClean="0"/>
              <a:t> </a:t>
            </a:r>
            <a:r>
              <a:rPr lang="ru-RU" sz="1400" dirty="0" err="1" smtClean="0"/>
              <a:t>порталына</a:t>
            </a:r>
            <a:r>
              <a:rPr lang="ru-RU" sz="1400" dirty="0" smtClean="0"/>
              <a:t> </a:t>
            </a:r>
            <a:r>
              <a:rPr lang="ru-RU" sz="1400" dirty="0" err="1" smtClean="0"/>
              <a:t>жайгаштырсын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2024-ж. 30.06 </a:t>
            </a:r>
            <a:r>
              <a:rPr lang="ru-RU" sz="1400" i="1" dirty="0" err="1" smtClean="0"/>
              <a:t>чейин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b="1" i="1" dirty="0" smtClean="0"/>
              <a:t> </a:t>
            </a:r>
            <a:r>
              <a:rPr lang="ru-RU" sz="1400" dirty="0" smtClean="0"/>
              <a:t>2024-25-о.ж. </a:t>
            </a:r>
            <a:r>
              <a:rPr lang="ru-RU" sz="1400" dirty="0" err="1" smtClean="0"/>
              <a:t>ПОКтун</a:t>
            </a:r>
            <a:r>
              <a:rPr lang="ru-RU" sz="1400" dirty="0" smtClean="0"/>
              <a:t> </a:t>
            </a:r>
            <a:r>
              <a:rPr lang="ru-RU" sz="1400" dirty="0" err="1" smtClean="0"/>
              <a:t>штаттык</a:t>
            </a:r>
            <a:r>
              <a:rPr lang="ru-RU" sz="1400" dirty="0" smtClean="0"/>
              <a:t> </a:t>
            </a:r>
            <a:r>
              <a:rPr lang="ru-RU" sz="1400" dirty="0" err="1" smtClean="0"/>
              <a:t>тизимин</a:t>
            </a:r>
            <a:r>
              <a:rPr lang="ru-RU" sz="1400" dirty="0" smtClean="0"/>
              <a:t> </a:t>
            </a:r>
            <a:r>
              <a:rPr lang="ru-RU" sz="1400" dirty="0" err="1" smtClean="0"/>
              <a:t>түзүү</a:t>
            </a:r>
            <a:r>
              <a:rPr lang="ru-RU" sz="1400" dirty="0" smtClean="0"/>
              <a:t>, </a:t>
            </a:r>
            <a:r>
              <a:rPr lang="ru-RU" sz="1400" dirty="0" err="1" smtClean="0"/>
              <a:t>окуу-лабораториялык</a:t>
            </a:r>
            <a:r>
              <a:rPr lang="ru-RU" sz="1400" dirty="0" smtClean="0"/>
              <a:t> </a:t>
            </a:r>
            <a:r>
              <a:rPr lang="ru-RU" sz="1400" dirty="0" err="1" smtClean="0"/>
              <a:t>базаны</a:t>
            </a:r>
            <a:r>
              <a:rPr lang="ru-RU" sz="1400" dirty="0" smtClean="0"/>
              <a:t> </a:t>
            </a:r>
            <a:r>
              <a:rPr lang="ru-RU" sz="1400" dirty="0" err="1" smtClean="0"/>
              <a:t>даярдоо</a:t>
            </a:r>
            <a:r>
              <a:rPr lang="ru-RU" sz="1400" dirty="0" smtClean="0"/>
              <a:t>, </a:t>
            </a:r>
            <a:r>
              <a:rPr lang="ru-RU" sz="1400" dirty="0" err="1" smtClean="0"/>
              <a:t>кафедраларды</a:t>
            </a:r>
            <a:r>
              <a:rPr lang="ru-RU" sz="1400" dirty="0" smtClean="0"/>
              <a:t> </a:t>
            </a:r>
            <a:r>
              <a:rPr lang="ru-RU" sz="1400" dirty="0" err="1" smtClean="0"/>
              <a:t>усулдук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техникалык</a:t>
            </a:r>
            <a:r>
              <a:rPr lang="ru-RU" sz="1400" dirty="0" smtClean="0"/>
              <a:t> </a:t>
            </a:r>
            <a:r>
              <a:rPr lang="ru-RU" sz="1400" dirty="0" err="1" smtClean="0"/>
              <a:t>жактан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камсыздоо</a:t>
            </a:r>
            <a:r>
              <a:rPr lang="ru-RU" sz="1400" dirty="0" smtClean="0"/>
              <a:t> </a:t>
            </a:r>
            <a:r>
              <a:rPr lang="ru-RU" sz="1400" dirty="0" err="1" smtClean="0"/>
              <a:t>боюнча</a:t>
            </a:r>
            <a:r>
              <a:rPr lang="ru-RU" sz="1400" dirty="0" smtClean="0"/>
              <a:t>  </a:t>
            </a:r>
            <a:r>
              <a:rPr lang="ru-RU" sz="1400" dirty="0" err="1" smtClean="0"/>
              <a:t>керектүү</a:t>
            </a:r>
            <a:r>
              <a:rPr lang="ru-RU" sz="1400" dirty="0" smtClean="0"/>
              <a:t> </a:t>
            </a:r>
            <a:r>
              <a:rPr lang="ru-RU" sz="1400" dirty="0" err="1" smtClean="0"/>
              <a:t>чаралар</a:t>
            </a:r>
            <a:r>
              <a:rPr lang="ru-RU" sz="1400" dirty="0" smtClean="0"/>
              <a:t> </a:t>
            </a:r>
            <a:r>
              <a:rPr lang="ru-RU" sz="1400" dirty="0" err="1" smtClean="0"/>
              <a:t>көрүлсүн</a:t>
            </a:r>
            <a:r>
              <a:rPr lang="ru-RU" sz="1400" dirty="0" smtClean="0"/>
              <a:t>.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2024-ж. 01.09 </a:t>
            </a:r>
            <a:r>
              <a:rPr lang="ru-RU" sz="1400" i="1" dirty="0" err="1" smtClean="0"/>
              <a:t>чейин</a:t>
            </a:r>
            <a:r>
              <a:rPr lang="ru-RU" sz="1400" i="1" dirty="0" smtClean="0"/>
              <a:t>;</a:t>
            </a:r>
            <a:r>
              <a:rPr lang="ru-RU" sz="1400" dirty="0" smtClean="0"/>
              <a:t>  </a:t>
            </a:r>
          </a:p>
          <a:p>
            <a:pPr fontAlgn="base"/>
            <a:r>
              <a:rPr lang="ru-RU" sz="1400" dirty="0" smtClean="0"/>
              <a:t> </a:t>
            </a:r>
            <a:r>
              <a:rPr lang="ru-RU" sz="1400" dirty="0" err="1" smtClean="0"/>
              <a:t>компетенттүү</a:t>
            </a:r>
            <a:r>
              <a:rPr lang="ru-RU" sz="1400" dirty="0" smtClean="0"/>
              <a:t> </a:t>
            </a:r>
            <a:r>
              <a:rPr lang="ru-RU" sz="1400" dirty="0" err="1" smtClean="0"/>
              <a:t>мамиленин</a:t>
            </a:r>
            <a:r>
              <a:rPr lang="ru-RU" sz="1400" dirty="0" smtClean="0"/>
              <a:t> </a:t>
            </a:r>
            <a:r>
              <a:rPr lang="ru-RU" sz="1400" dirty="0" err="1" smtClean="0"/>
              <a:t>негизинде</a:t>
            </a:r>
            <a:r>
              <a:rPr lang="ru-RU" sz="1400" dirty="0" smtClean="0"/>
              <a:t> </a:t>
            </a:r>
            <a:r>
              <a:rPr lang="ru-RU" sz="1400" dirty="0" err="1" smtClean="0"/>
              <a:t>бүтүрүүчүлөр</a:t>
            </a:r>
            <a:r>
              <a:rPr lang="ru-RU" sz="1400" dirty="0" smtClean="0"/>
              <a:t> </a:t>
            </a:r>
            <a:r>
              <a:rPr lang="ru-RU" sz="1400" dirty="0" err="1" smtClean="0"/>
              <a:t>менен</a:t>
            </a:r>
            <a:r>
              <a:rPr lang="ru-RU" sz="1400" dirty="0" smtClean="0"/>
              <a:t> </a:t>
            </a:r>
            <a:r>
              <a:rPr lang="ru-RU" sz="1400" dirty="0" err="1" smtClean="0"/>
              <a:t>студенттердин</a:t>
            </a:r>
            <a:r>
              <a:rPr lang="ru-RU" sz="1400" dirty="0" smtClean="0"/>
              <a:t> </a:t>
            </a:r>
            <a:r>
              <a:rPr lang="ru-RU" sz="1400" dirty="0" err="1" smtClean="0"/>
              <a:t>мамлекеттик</a:t>
            </a:r>
            <a:r>
              <a:rPr lang="ru-RU" sz="1400" dirty="0" smtClean="0"/>
              <a:t> </a:t>
            </a:r>
            <a:r>
              <a:rPr lang="ru-RU" sz="1400" dirty="0" err="1" smtClean="0"/>
              <a:t>тилди</a:t>
            </a:r>
            <a:r>
              <a:rPr lang="ru-RU" sz="1400" dirty="0" smtClean="0"/>
              <a:t> </a:t>
            </a:r>
            <a:r>
              <a:rPr lang="ru-RU" sz="1400" dirty="0" err="1" smtClean="0"/>
              <a:t>тийиштүү</a:t>
            </a:r>
            <a:r>
              <a:rPr lang="ru-RU" sz="1400" dirty="0" smtClean="0"/>
              <a:t> </a:t>
            </a:r>
            <a:r>
              <a:rPr lang="ru-RU" sz="1400" dirty="0" err="1" smtClean="0"/>
              <a:t>деңгээлде</a:t>
            </a:r>
            <a:r>
              <a:rPr lang="ru-RU" sz="1400" dirty="0" smtClean="0"/>
              <a:t> </a:t>
            </a:r>
            <a:r>
              <a:rPr lang="ru-RU" sz="1400" dirty="0" err="1" smtClean="0"/>
              <a:t>билүүсүн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камсыздашсын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жыл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;</a:t>
            </a:r>
            <a:endParaRPr lang="ru-RU" sz="1400" dirty="0" smtClean="0"/>
          </a:p>
          <a:p>
            <a:pPr fontAlgn="base"/>
            <a:r>
              <a:rPr lang="ru-RU" sz="1400" dirty="0" smtClean="0"/>
              <a:t> </a:t>
            </a:r>
            <a:r>
              <a:rPr lang="ru-RU" sz="1400" dirty="0" err="1" smtClean="0"/>
              <a:t>мамлекеттик</a:t>
            </a:r>
            <a:r>
              <a:rPr lang="ru-RU" sz="1400" dirty="0" smtClean="0"/>
              <a:t> </a:t>
            </a:r>
            <a:r>
              <a:rPr lang="ru-RU" sz="1400" dirty="0" err="1" smtClean="0"/>
              <a:t>тилде</a:t>
            </a:r>
            <a:r>
              <a:rPr lang="ru-RU" sz="1400" dirty="0" smtClean="0"/>
              <a:t>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процессин</a:t>
            </a:r>
            <a:r>
              <a:rPr lang="ru-RU" sz="1400" dirty="0" smtClean="0"/>
              <a:t> </a:t>
            </a:r>
            <a:r>
              <a:rPr lang="ru-RU" sz="1400" dirty="0" err="1" smtClean="0"/>
              <a:t>ишке</a:t>
            </a:r>
            <a:r>
              <a:rPr lang="ru-RU" sz="1400" dirty="0" smtClean="0"/>
              <a:t> </a:t>
            </a:r>
            <a:r>
              <a:rPr lang="ru-RU" sz="1400" dirty="0" err="1" smtClean="0"/>
              <a:t>ашыруу</a:t>
            </a:r>
            <a:r>
              <a:rPr lang="ru-RU" sz="1400" dirty="0" smtClean="0"/>
              <a:t> </a:t>
            </a:r>
            <a:r>
              <a:rPr lang="ru-RU" sz="1400" dirty="0" err="1" smtClean="0"/>
              <a:t>максатында</a:t>
            </a:r>
            <a:r>
              <a:rPr lang="ru-RU" sz="1400" dirty="0" smtClean="0"/>
              <a:t> </a:t>
            </a:r>
            <a:r>
              <a:rPr lang="ru-RU" sz="1400" dirty="0" err="1" smtClean="0"/>
              <a:t>окуу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процессине</a:t>
            </a:r>
            <a:r>
              <a:rPr lang="ru-RU" sz="1400" dirty="0" smtClean="0"/>
              <a:t> </a:t>
            </a:r>
            <a:r>
              <a:rPr lang="ru-RU" sz="1400" dirty="0" err="1" smtClean="0"/>
              <a:t>жаңы</a:t>
            </a:r>
            <a:r>
              <a:rPr lang="ru-RU" sz="1400" dirty="0" smtClean="0"/>
              <a:t> </a:t>
            </a:r>
            <a:r>
              <a:rPr lang="ru-RU" sz="1400" dirty="0" err="1" smtClean="0"/>
              <a:t>инновациялык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технологияларды</a:t>
            </a:r>
            <a:r>
              <a:rPr lang="ru-RU" sz="1400" dirty="0" smtClean="0"/>
              <a:t>, </a:t>
            </a:r>
            <a:r>
              <a:rPr lang="ru-RU" sz="1400" dirty="0" err="1" smtClean="0"/>
              <a:t>усулдуктарды</a:t>
            </a:r>
            <a:r>
              <a:rPr lang="ru-RU" sz="1400" dirty="0" smtClean="0"/>
              <a:t> </a:t>
            </a:r>
            <a:r>
              <a:rPr lang="ru-RU" sz="1400" dirty="0" err="1" smtClean="0"/>
              <a:t>жана</a:t>
            </a:r>
            <a:r>
              <a:rPr lang="ru-RU" sz="1400" dirty="0" smtClean="0"/>
              <a:t> </a:t>
            </a:r>
            <a:r>
              <a:rPr lang="ru-RU" sz="1400" dirty="0" err="1" smtClean="0"/>
              <a:t>формаларды</a:t>
            </a:r>
            <a:r>
              <a:rPr lang="ru-RU" sz="1400" dirty="0" smtClean="0"/>
              <a:t> </a:t>
            </a:r>
            <a:r>
              <a:rPr lang="ru-RU" sz="1400" dirty="0" err="1" smtClean="0"/>
              <a:t>иштеп</a:t>
            </a:r>
            <a:r>
              <a:rPr lang="ru-RU" sz="1400" dirty="0" smtClean="0"/>
              <a:t> </a:t>
            </a:r>
            <a:r>
              <a:rPr lang="ru-RU" sz="1400" dirty="0" err="1" smtClean="0"/>
              <a:t>чыгып</a:t>
            </a:r>
            <a:r>
              <a:rPr lang="ru-RU" sz="1400" dirty="0" smtClean="0"/>
              <a:t> </a:t>
            </a:r>
            <a:r>
              <a:rPr lang="ru-RU" sz="1400" dirty="0" err="1" smtClean="0"/>
              <a:t>киргизүүнү</a:t>
            </a:r>
            <a:r>
              <a:rPr lang="ru-RU" sz="1400" dirty="0" smtClean="0"/>
              <a:t> </a:t>
            </a:r>
            <a:r>
              <a:rPr lang="ru-RU" sz="1400" dirty="0" err="1" smtClean="0"/>
              <a:t>камсыздашсын</a:t>
            </a:r>
            <a:r>
              <a:rPr lang="ru-RU" sz="1400" dirty="0" smtClean="0"/>
              <a:t>. </a:t>
            </a:r>
            <a:r>
              <a:rPr lang="ru-RU" sz="1400" i="1" dirty="0" err="1" smtClean="0"/>
              <a:t>Мөөнөтү</a:t>
            </a:r>
            <a:r>
              <a:rPr lang="ru-RU" sz="1400" i="1" dirty="0" smtClean="0"/>
              <a:t> – </a:t>
            </a:r>
            <a:r>
              <a:rPr lang="ru-RU" sz="1400" i="1" dirty="0" err="1" smtClean="0"/>
              <a:t>жыл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ичинде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500"/>
              <a:buFont typeface="Arial" panose="020B0604020202020204" pitchFamily="34" charset="0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378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3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69524" y="367968"/>
            <a:ext cx="6298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ченемдик-укуктук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документтер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394" y="958527"/>
            <a:ext cx="11523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КМТУнун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профессордук-окутуучулар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курамынын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окуу-тарбия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иштеринин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эсептөөнүн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убакыт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ченемдери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КМТУда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ECTS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системасынын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негизинде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уюштуруу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И.Раззаков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атындагы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КМТУнун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профессордук-окутуучулук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курамынын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көлөмүн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эсептөө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пландаштыруу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Окутуучунун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Жогорку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берүүнүн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негизги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берүү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программаларын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кыскартылган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тездетилген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мөөнөттө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ашыруу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4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192" y="1154099"/>
            <a:ext cx="113456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2024-2025-окуу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жылына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бардык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окуу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пландарга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өзгөртүүлөр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киргизилди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Мында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гуманитардык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жана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социалдык-экономикалык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циклдын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милдеттүү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бөлүгү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5 кредитке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кыскартылды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(25тен 20га).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Тизимдеги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дисциплиналар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(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Кыргызстандын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географиясы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орус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тили)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тандоо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курстары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катары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сунушталат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lvl="0" algn="just"/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  <a:r>
              <a:rPr lang="ru-RU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Мамлекеттик</a:t>
            </a:r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тилди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өнүктүрүү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боюнча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мамлекеттик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программаны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иш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жүзүнө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ашыруу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максатында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2024-2025-окуу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жылына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кыргыз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тилинде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топторду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уюштуруудан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тышкары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базалык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дисциплиналардан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агымдарды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уюштуруу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да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пландаштырылып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жатат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</a:t>
            </a:r>
            <a:endParaRPr lang="ru-RU" sz="2800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9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5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373" y="593299"/>
            <a:ext cx="110704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шилтемесиз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ң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багыттар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даярдалууда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Бакалавр:</a:t>
            </a: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&amp; Machine Learning/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и машинное обучение/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</a:t>
            </a:r>
            <a:r>
              <a:rPr lang="ru-RU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ү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йр</a:t>
            </a:r>
            <a:r>
              <a:rPr lang="ru-RU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ө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үү</a:t>
            </a:r>
            <a:endParaRPr lang="ru-RU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Analytics &amp; Statistics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аналитика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статистика</a:t>
            </a: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Trade &amp; E-commerce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торговля и электронная коммерция (СОП с КНР)/Эл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аралык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коммерция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Магистратура:</a:t>
            </a: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Analytics &amp; Economics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данных и экономика/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Маалыматтардын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Administration &amp; City Planning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и городское планирование/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Мамлекеттик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башкаруу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куруу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ky-K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Law &amp; Intellectual Property /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право и интеллектуальная собственность/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Санариптик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интеллектуалдык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менчик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6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314" y="958527"/>
            <a:ext cx="113101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  <a:r>
              <a:rPr lang="ru-RU" sz="28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Диспетчерлик</a:t>
            </a:r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кызмат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тарабынан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2024-25-о.ж.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күндүзгү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окуу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формасынын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2-,3-,4-,5-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курстары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үчүн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сабактардын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ырааттамаларын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түзүү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иши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жүрүп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жатат</a:t>
            </a:r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  <a:p>
            <a:pPr algn="just"/>
            <a: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/>
            </a:r>
            <a:br>
              <a:rPr lang="ru-RU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ru-RU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27-майдан 28-июнуна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чейин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курстарынын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студенттеринин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(2475 студент)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3-курстун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студенттеринин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(2668 студент)-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1-курстун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магистрлеринин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(423 магистрант)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өндүрүштүк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жиберилди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7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0932" y="147779"/>
            <a:ext cx="1009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Бакалаврларды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жана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магистрлерди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даярдоо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багыттары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боюнча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биргелешкен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билим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берүү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программаларын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ишке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ашыруунун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алкагында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төмөнкүдөй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алдыңкы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университеттер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менен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иш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уланууда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619" y="2086253"/>
            <a:ext cx="116563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«Москва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энергетикалык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институту»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Улуттук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изилдөө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Д.Ф.Устинов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атындагы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“ВОЕНМЕХ” Балтика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мамлекеттик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техникалык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Казан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мамлекеттик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энергетика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Омск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мамлекеттик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жол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байланыш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“МИФИ” (Москва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инженердик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физика институту)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Улуттук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изилдөө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ядролук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 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Новосибирск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мамлекеттик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агрардык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; 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ИТМО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Улуттук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изилдөө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университети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7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8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5523" y="218801"/>
            <a:ext cx="10049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sz="2400" b="1" dirty="0">
                <a:cs typeface="Times New Roman" panose="02020603050405020304" pitchFamily="18" charset="0"/>
              </a:rPr>
              <a:t>2024-жылдын февраль айында </a:t>
            </a:r>
            <a:r>
              <a:rPr lang="ky-KG" sz="2400" b="1" dirty="0" err="1">
                <a:cs typeface="Times New Roman" panose="02020603050405020304" pitchFamily="18" charset="0"/>
              </a:rPr>
              <a:t>КМТУнун</a:t>
            </a:r>
            <a:r>
              <a:rPr lang="ky-KG" sz="2400" b="1" dirty="0">
                <a:cs typeface="Times New Roman" panose="02020603050405020304" pitchFamily="18" charset="0"/>
              </a:rPr>
              <a:t> Кызыл-Кыя, Кара-Балта шаарларынын филиалдарында ишке ашырылып жаткан билим берүү программалары шарттуу </a:t>
            </a:r>
            <a:r>
              <a:rPr lang="ky-KG" sz="2400" b="1" dirty="0" err="1">
                <a:cs typeface="Times New Roman" panose="02020603050405020304" pitchFamily="18" charset="0"/>
              </a:rPr>
              <a:t>аккредитациядан</a:t>
            </a:r>
            <a:r>
              <a:rPr lang="ky-KG" sz="2400" b="1" dirty="0">
                <a:cs typeface="Times New Roman" panose="02020603050405020304" pitchFamily="18" charset="0"/>
              </a:rPr>
              <a:t> ийгиликтүү өтүштү</a:t>
            </a:r>
            <a:endParaRPr lang="ru-RU" altLang="ru-RU" sz="2400" b="1" dirty="0"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880" y="1813161"/>
            <a:ext cx="10818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sz="2400" b="1" i="1" dirty="0" smtClean="0">
                <a:solidFill>
                  <a:srgbClr val="202124"/>
                </a:solidFill>
                <a:cs typeface="Times New Roman" pitchFamily="18" charset="0"/>
              </a:rPr>
              <a:t>	И</a:t>
            </a:r>
            <a:r>
              <a:rPr lang="ky-KG" altLang="ru-RU" sz="2400" b="1" i="1" dirty="0">
                <a:solidFill>
                  <a:srgbClr val="202124"/>
                </a:solidFill>
                <a:cs typeface="Times New Roman" pitchFamily="18" charset="0"/>
              </a:rPr>
              <a:t>. Раззаков атындагы </a:t>
            </a:r>
            <a:r>
              <a:rPr lang="ky-KG" altLang="ru-RU" sz="2400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sz="2400" b="1" i="1" dirty="0">
                <a:solidFill>
                  <a:srgbClr val="202124"/>
                </a:solidFill>
                <a:cs typeface="Times New Roman" pitchFamily="18" charset="0"/>
              </a:rPr>
              <a:t> </a:t>
            </a:r>
            <a:r>
              <a:rPr lang="ky-KG" altLang="ru-RU" sz="2400" b="1" i="1" dirty="0" err="1">
                <a:solidFill>
                  <a:srgbClr val="202124"/>
                </a:solidFill>
                <a:cs typeface="Times New Roman" pitchFamily="18" charset="0"/>
              </a:rPr>
              <a:t>Кызыл-Кия</a:t>
            </a:r>
            <a:r>
              <a:rPr lang="ky-KG" altLang="ru-RU" sz="2400" b="1" i="1" dirty="0">
                <a:solidFill>
                  <a:srgbClr val="202124"/>
                </a:solidFill>
                <a:cs typeface="Times New Roman" pitchFamily="18" charset="0"/>
              </a:rPr>
              <a:t> шаарындагы филиалы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ky-KG" sz="2400" dirty="0"/>
              <a:t>580100 </a:t>
            </a:r>
            <a:r>
              <a:rPr lang="ru-RU" sz="2400" dirty="0"/>
              <a:t>Экономика (бакалавр)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/>
              <a:t>580200 Менеджмент (бакалавр)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670300</a:t>
            </a:r>
            <a:r>
              <a:rPr lang="ru-RU" sz="2400" dirty="0"/>
              <a:t> </a:t>
            </a:r>
            <a:r>
              <a:rPr lang="ru-RU" sz="2400" dirty="0" err="1"/>
              <a:t>Транспорттук</a:t>
            </a:r>
            <a:r>
              <a:rPr lang="ru-RU" sz="2400" dirty="0"/>
              <a:t> </a:t>
            </a:r>
            <a:r>
              <a:rPr lang="ru-RU" sz="2400" dirty="0" err="1"/>
              <a:t>процесстердин</a:t>
            </a:r>
            <a:r>
              <a:rPr lang="ru-RU" sz="2400" dirty="0"/>
              <a:t> </a:t>
            </a:r>
            <a:r>
              <a:rPr lang="ru-RU" sz="2400" dirty="0" err="1"/>
              <a:t>технологиясы</a:t>
            </a:r>
            <a:r>
              <a:rPr lang="ru-RU" sz="2400" dirty="0"/>
              <a:t> (бакалавр)</a:t>
            </a: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sz="2400" b="1" dirty="0">
                <a:solidFill>
                  <a:srgbClr val="202124"/>
                </a:solidFill>
                <a:cs typeface="Times New Roman" pitchFamily="18" charset="0"/>
              </a:rPr>
              <a:t>	</a:t>
            </a: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sz="2400" b="1" i="1" dirty="0">
                <a:solidFill>
                  <a:srgbClr val="202124"/>
                </a:solidFill>
                <a:cs typeface="Times New Roman" pitchFamily="18" charset="0"/>
              </a:rPr>
              <a:t>	И. Раззаков атындагы </a:t>
            </a:r>
            <a:r>
              <a:rPr lang="ky-KG" altLang="ru-RU" sz="2400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sz="2400" b="1" i="1" dirty="0">
                <a:solidFill>
                  <a:srgbClr val="202124"/>
                </a:solidFill>
                <a:cs typeface="Times New Roman" pitchFamily="18" charset="0"/>
              </a:rPr>
              <a:t> Кара-Балта шаарындагы филиалы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700200 </a:t>
            </a:r>
            <a:r>
              <a:rPr lang="ru-RU" sz="2400" dirty="0" err="1"/>
              <a:t>Техникалык</a:t>
            </a:r>
            <a:r>
              <a:rPr lang="ru-RU" sz="2400" dirty="0"/>
              <a:t> </a:t>
            </a:r>
            <a:r>
              <a:rPr lang="ru-RU" sz="2400" dirty="0" err="1"/>
              <a:t>системаны</a:t>
            </a:r>
            <a:r>
              <a:rPr lang="ru-RU" sz="2400" dirty="0"/>
              <a:t> </a:t>
            </a:r>
            <a:r>
              <a:rPr lang="ru-RU" sz="2400" dirty="0" err="1"/>
              <a:t>башкаруу</a:t>
            </a:r>
            <a:r>
              <a:rPr lang="ru-RU" sz="2400" dirty="0"/>
              <a:t> (бакалавр)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080302 Коммерция (ОКББ)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400" dirty="0"/>
              <a:t>190701 </a:t>
            </a:r>
            <a:r>
              <a:rPr lang="ru-RU" sz="2400" dirty="0" err="1"/>
              <a:t>Транспортто</a:t>
            </a:r>
            <a:r>
              <a:rPr lang="ru-RU" sz="2400" dirty="0"/>
              <a:t> </a:t>
            </a:r>
            <a:r>
              <a:rPr lang="ru-RU" sz="2400" dirty="0" err="1"/>
              <a:t>ташууларды</a:t>
            </a:r>
            <a:r>
              <a:rPr lang="ru-RU" sz="2400" dirty="0"/>
              <a:t> </a:t>
            </a:r>
            <a:r>
              <a:rPr lang="ru-RU" sz="2400" dirty="0" err="1"/>
              <a:t>уюштуруу</a:t>
            </a:r>
            <a:r>
              <a:rPr lang="ru-RU" sz="2400" dirty="0"/>
              <a:t> </a:t>
            </a:r>
            <a:r>
              <a:rPr lang="ru-RU" sz="2400" dirty="0" err="1"/>
              <a:t>жана</a:t>
            </a:r>
            <a:r>
              <a:rPr lang="ru-RU" sz="2400" dirty="0"/>
              <a:t> </a:t>
            </a:r>
            <a:r>
              <a:rPr lang="ru-RU" sz="2400" dirty="0" err="1"/>
              <a:t>башкаруу</a:t>
            </a:r>
            <a:r>
              <a:rPr lang="ru-RU" sz="2400" dirty="0"/>
              <a:t> (ОКББ)</a:t>
            </a:r>
          </a:p>
        </p:txBody>
      </p:sp>
    </p:spTree>
    <p:extLst>
      <p:ext uri="{BB962C8B-B14F-4D97-AF65-F5344CB8AC3E}">
        <p14:creationId xmlns:p14="http://schemas.microsoft.com/office/powerpoint/2010/main" val="11360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1171-4708-4AD9-BE15-8E46DD0D33DE}" type="slidenum">
              <a:rPr lang="ru-RU" smtClean="0"/>
              <a:t>9</a:t>
            </a:fld>
            <a:endParaRPr lang="ru-RU" dirty="0"/>
          </a:p>
        </p:txBody>
      </p:sp>
      <p:pic>
        <p:nvPicPr>
          <p:cNvPr id="36" name="Picture 2" descr="Кыргызский Государственный Технический Университет им.И.Раззакова - Работа  с функционалом Moodl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261" y="0"/>
            <a:ext cx="997739" cy="95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9811" y="219863"/>
            <a:ext cx="9942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2024-жылдын 4-5-апрелинде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Билим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-Стандарт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көз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карандысыз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аккредитация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агенттигинин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буйругу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менен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түзүлгөн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эксперттик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комиссиянын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25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билим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берүү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программасын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(11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жогорку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кесиптик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, 14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орто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кесиптик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)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аккредитациялоо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боюнча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тышкы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баалоосу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>
                <a:ea typeface="Calibri" pitchFamily="34" charset="0"/>
                <a:cs typeface="Times New Roman" pitchFamily="18" charset="0"/>
                <a:sym typeface="Calibri" pitchFamily="34" charset="0"/>
              </a:rPr>
              <a:t>болуп</a:t>
            </a:r>
            <a:r>
              <a:rPr lang="ru-RU" altLang="ru-RU" b="1" dirty="0">
                <a:ea typeface="Calibri" pitchFamily="34" charset="0"/>
                <a:cs typeface="Times New Roman" pitchFamily="18" charset="0"/>
                <a:sym typeface="Calibri" pitchFamily="34" charset="0"/>
              </a:rPr>
              <a:t> </a:t>
            </a:r>
            <a:r>
              <a:rPr lang="ru-RU" altLang="ru-RU" b="1" dirty="0" err="1" smtClean="0">
                <a:ea typeface="Calibri" pitchFamily="34" charset="0"/>
                <a:cs typeface="Times New Roman" pitchFamily="18" charset="0"/>
                <a:sym typeface="Calibri" pitchFamily="34" charset="0"/>
              </a:rPr>
              <a:t>өттү</a:t>
            </a:r>
            <a:endParaRPr lang="ru-RU" altLang="ru-RU" b="1" dirty="0">
              <a:ea typeface="Calibri" pitchFamily="34" charset="0"/>
              <a:cs typeface="Times New Roman" pitchFamily="18" charset="0"/>
              <a:sym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720" y="1457975"/>
            <a:ext cx="117362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b="1" dirty="0" smtClean="0">
                <a:solidFill>
                  <a:srgbClr val="202124"/>
                </a:solidFill>
                <a:cs typeface="Times New Roman" pitchFamily="18" charset="0"/>
              </a:rPr>
              <a:t>	5 </a:t>
            </a:r>
            <a:r>
              <a:rPr lang="ky-KG" altLang="ru-RU" b="1" dirty="0">
                <a:solidFill>
                  <a:srgbClr val="202124"/>
                </a:solidFill>
                <a:cs typeface="Times New Roman" pitchFamily="18" charset="0"/>
              </a:rPr>
              <a:t>жылдык мөөнөткө аккредитациялансын (Бишкек </a:t>
            </a:r>
            <a:r>
              <a:rPr lang="ky-KG" altLang="ru-RU" b="1" dirty="0" err="1">
                <a:solidFill>
                  <a:srgbClr val="202124"/>
                </a:solidFill>
                <a:cs typeface="Times New Roman" pitchFamily="18" charset="0"/>
              </a:rPr>
              <a:t>ш.</a:t>
            </a:r>
            <a:r>
              <a:rPr lang="ky-KG" altLang="ru-RU" b="1" dirty="0">
                <a:solidFill>
                  <a:srgbClr val="202124"/>
                </a:solidFill>
                <a:cs typeface="Times New Roman" pitchFamily="18" charset="0"/>
              </a:rPr>
              <a:t>):</a:t>
            </a:r>
          </a:p>
          <a:p>
            <a:pPr lvl="0"/>
            <a:r>
              <a:rPr lang="ky-KG" dirty="0"/>
              <a:t>	</a:t>
            </a:r>
            <a:r>
              <a:rPr lang="ru-RU" b="1" i="1" dirty="0"/>
              <a:t> </a:t>
            </a:r>
            <a:r>
              <a:rPr lang="ru-RU" b="1" i="1" dirty="0" err="1"/>
              <a:t>Жогорку</a:t>
            </a:r>
            <a:r>
              <a:rPr lang="ru-RU" b="1" i="1" dirty="0"/>
              <a:t> </a:t>
            </a:r>
            <a:r>
              <a:rPr lang="ru-RU" b="1" i="1" dirty="0" err="1"/>
              <a:t>кесиптик</a:t>
            </a:r>
            <a:r>
              <a:rPr lang="ru-RU" b="1" i="1" dirty="0"/>
              <a:t> </a:t>
            </a:r>
            <a:r>
              <a:rPr lang="ru-RU" b="1" i="1" dirty="0" err="1"/>
              <a:t>билим</a:t>
            </a:r>
            <a:r>
              <a:rPr lang="ru-RU" b="1" i="1" dirty="0"/>
              <a:t> </a:t>
            </a:r>
            <a:r>
              <a:rPr lang="ru-RU" b="1" i="1" dirty="0" err="1"/>
              <a:t>берүү</a:t>
            </a:r>
            <a:r>
              <a:rPr lang="ky-KG" b="1" i="1" dirty="0" err="1"/>
              <a:t>нүн</a:t>
            </a:r>
            <a:r>
              <a:rPr lang="ru-RU" b="1" i="1" dirty="0"/>
              <a:t> </a:t>
            </a:r>
            <a:r>
              <a:rPr lang="ru-RU" b="1" i="1" dirty="0" err="1"/>
              <a:t>программалары</a:t>
            </a:r>
            <a:r>
              <a:rPr lang="ky-KG" b="1" i="1" dirty="0"/>
              <a:t>:</a:t>
            </a:r>
            <a:endParaRPr lang="ru-RU" b="1" i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520500 Картография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геоинформатика</a:t>
            </a:r>
            <a:r>
              <a:rPr lang="ru-RU" dirty="0"/>
              <a:t> (магистр)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630300 </a:t>
            </a:r>
            <a:r>
              <a:rPr lang="ru-RU" dirty="0" err="1"/>
              <a:t>Тоо</a:t>
            </a:r>
            <a:r>
              <a:rPr lang="ru-RU" dirty="0"/>
              <a:t> </a:t>
            </a:r>
            <a:r>
              <a:rPr lang="ru-RU" dirty="0" err="1"/>
              <a:t>иштери</a:t>
            </a:r>
            <a:r>
              <a:rPr lang="ru-RU" dirty="0"/>
              <a:t> (магистр)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650200 Металлургия (магистр)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680200 </a:t>
            </a:r>
            <a:r>
              <a:rPr lang="ru-RU" dirty="0" err="1"/>
              <a:t>Биотехникалык</a:t>
            </a:r>
            <a:r>
              <a:rPr lang="ru-RU" dirty="0"/>
              <a:t> </a:t>
            </a:r>
            <a:r>
              <a:rPr lang="ru-RU" dirty="0" err="1"/>
              <a:t>системалар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технологиялар</a:t>
            </a:r>
            <a:r>
              <a:rPr lang="ru-RU" dirty="0"/>
              <a:t> (магистр)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740300 </a:t>
            </a:r>
            <a:r>
              <a:rPr lang="ru-RU" dirty="0" err="1"/>
              <a:t>Коомдук</a:t>
            </a:r>
            <a:r>
              <a:rPr lang="ru-RU" dirty="0"/>
              <a:t> </a:t>
            </a:r>
            <a:r>
              <a:rPr lang="ru-RU" dirty="0" err="1"/>
              <a:t>тамактанууну</a:t>
            </a:r>
            <a:r>
              <a:rPr lang="ru-RU" dirty="0"/>
              <a:t> </a:t>
            </a:r>
            <a:r>
              <a:rPr lang="ru-RU" dirty="0" err="1"/>
              <a:t>уюштуруу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продукциянын</a:t>
            </a:r>
            <a:r>
              <a:rPr lang="ru-RU" dirty="0"/>
              <a:t> </a:t>
            </a:r>
            <a:r>
              <a:rPr lang="ru-RU" dirty="0" err="1"/>
              <a:t>технологиясы</a:t>
            </a:r>
            <a:r>
              <a:rPr lang="ru-RU" dirty="0"/>
              <a:t> (магистр)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620001 </a:t>
            </a:r>
            <a:r>
              <a:rPr lang="ru-RU" dirty="0" err="1"/>
              <a:t>Колдонмо</a:t>
            </a:r>
            <a:r>
              <a:rPr lang="ru-RU" dirty="0"/>
              <a:t> геодезия (</a:t>
            </a:r>
            <a:r>
              <a:rPr lang="ru-RU" dirty="0" err="1"/>
              <a:t>адис</a:t>
            </a:r>
            <a:r>
              <a:rPr lang="ru-RU" dirty="0"/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550500 </a:t>
            </a:r>
            <a:r>
              <a:rPr lang="ru-RU" dirty="0" err="1"/>
              <a:t>Технологиялык</a:t>
            </a:r>
            <a:r>
              <a:rPr lang="ru-RU" dirty="0"/>
              <a:t> </a:t>
            </a:r>
            <a:r>
              <a:rPr lang="ru-RU" dirty="0" err="1"/>
              <a:t>билим</a:t>
            </a:r>
            <a:r>
              <a:rPr lang="ru-RU" dirty="0"/>
              <a:t> </a:t>
            </a:r>
            <a:r>
              <a:rPr lang="ky-KG" dirty="0"/>
              <a:t>берүү</a:t>
            </a:r>
            <a:r>
              <a:rPr lang="ru-RU" dirty="0"/>
              <a:t> (бакалавр)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580500 Бизнес – информатика (бакалавр)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 err="1"/>
              <a:t>Эксп</a:t>
            </a:r>
            <a:r>
              <a:rPr lang="ru-RU" dirty="0"/>
              <a:t>. </a:t>
            </a:r>
            <a:r>
              <a:rPr lang="ru-RU" dirty="0" err="1"/>
              <a:t>окуу</a:t>
            </a:r>
            <a:r>
              <a:rPr lang="ru-RU" dirty="0"/>
              <a:t>. планы «</a:t>
            </a:r>
            <a:r>
              <a:rPr lang="ru-RU" dirty="0" err="1"/>
              <a:t>Экономикалык</a:t>
            </a:r>
            <a:r>
              <a:rPr lang="ru-RU" dirty="0"/>
              <a:t> </a:t>
            </a:r>
            <a:r>
              <a:rPr lang="ru-RU" dirty="0" err="1"/>
              <a:t>коопсуздук</a:t>
            </a:r>
            <a:r>
              <a:rPr lang="ru-RU" dirty="0"/>
              <a:t>» (</a:t>
            </a:r>
            <a:r>
              <a:rPr lang="ru-RU" dirty="0" err="1"/>
              <a:t>адис</a:t>
            </a:r>
            <a:r>
              <a:rPr lang="ru-RU" dirty="0"/>
              <a:t>)</a:t>
            </a:r>
          </a:p>
          <a:p>
            <a:pPr lvl="0"/>
            <a:r>
              <a:rPr lang="ru-RU" b="1" dirty="0"/>
              <a:t>	</a:t>
            </a:r>
            <a:endParaRPr lang="ky-KG" i="1" dirty="0"/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b="1" dirty="0">
                <a:solidFill>
                  <a:srgbClr val="202124"/>
                </a:solidFill>
                <a:cs typeface="Times New Roman" pitchFamily="18" charset="0"/>
              </a:rPr>
              <a:t>	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И. Раззаков атындагы </a:t>
            </a:r>
            <a:r>
              <a:rPr lang="ky-KG" altLang="ru-RU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Академик </a:t>
            </a:r>
            <a:r>
              <a:rPr lang="ky-KG" altLang="ru-RU" b="1" i="1" dirty="0" err="1">
                <a:solidFill>
                  <a:srgbClr val="202124"/>
                </a:solidFill>
                <a:cs typeface="Times New Roman" pitchFamily="18" charset="0"/>
              </a:rPr>
              <a:t>Х.А.Рахматулин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атындагы Токмок шаарындагы филиалы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ky-KG" dirty="0"/>
              <a:t>580100 </a:t>
            </a:r>
            <a:r>
              <a:rPr lang="ru-RU" dirty="0"/>
              <a:t>Экономика (магистр)</a:t>
            </a: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b="1" dirty="0">
                <a:solidFill>
                  <a:srgbClr val="202124"/>
                </a:solidFill>
                <a:cs typeface="Times New Roman" pitchFamily="18" charset="0"/>
              </a:rPr>
              <a:t>	</a:t>
            </a:r>
          </a:p>
          <a:p>
            <a:pPr algn="just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	И. Раззаков атындагы </a:t>
            </a:r>
            <a:r>
              <a:rPr lang="ky-KG" altLang="ru-RU" b="1" i="1" dirty="0" err="1">
                <a:solidFill>
                  <a:srgbClr val="202124"/>
                </a:solidFill>
                <a:cs typeface="Times New Roman" pitchFamily="18" charset="0"/>
              </a:rPr>
              <a:t>КМТУнун</a:t>
            </a:r>
            <a:r>
              <a:rPr lang="ky-KG" altLang="ru-RU" b="1" i="1" dirty="0">
                <a:solidFill>
                  <a:srgbClr val="202124"/>
                </a:solidFill>
                <a:cs typeface="Times New Roman" pitchFamily="18" charset="0"/>
              </a:rPr>
              <a:t> Кара-Балта шаарындагы филиалы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dirty="0"/>
              <a:t>580300 Коммерция (бакалавр)</a:t>
            </a:r>
          </a:p>
        </p:txBody>
      </p:sp>
    </p:spTree>
    <p:extLst>
      <p:ext uri="{BB962C8B-B14F-4D97-AF65-F5344CB8AC3E}">
        <p14:creationId xmlns:p14="http://schemas.microsoft.com/office/powerpoint/2010/main" val="39459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220</TotalTime>
  <Words>2425</Words>
  <Application>Microsoft Office PowerPoint</Application>
  <PresentationFormat>Широкоэкранный</PresentationFormat>
  <Paragraphs>594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Noto Sans Symbols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QS World University Rankings 2025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Талгат Акбеков</dc:creator>
  <cp:lastModifiedBy>Аксана</cp:lastModifiedBy>
  <cp:revision>703</cp:revision>
  <dcterms:created xsi:type="dcterms:W3CDTF">2020-05-17T20:23:00Z</dcterms:created>
  <dcterms:modified xsi:type="dcterms:W3CDTF">2025-03-03T10:28:51Z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41C70B119F89460EA4CF5F2777531D90</vt:lpwstr>
  </property>
  <property fmtid="{D5CDD505-2E9C-101B-9397-08002B2CF9AE}" pid="3" name="KSOProductBuildVer">
    <vt:lpwstr>1033-11.2.0.11537</vt:lpwstr>
  </property>
</Properties>
</file>