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5" r:id="rId4"/>
    <p:sldId id="277" r:id="rId5"/>
    <p:sldId id="278" r:id="rId6"/>
    <p:sldId id="266" r:id="rId7"/>
    <p:sldId id="267" r:id="rId8"/>
    <p:sldId id="268" r:id="rId9"/>
    <p:sldId id="279" r:id="rId10"/>
    <p:sldId id="273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ldzEMNXKfQh3BF6TC28JEECAM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56F046-7811-4DEF-9264-486C0F3552D3}">
  <a:tblStyle styleId="{BE56F046-7811-4DEF-9264-486C0F3552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'контингент студентов'!$P$5:$P$16</c:f>
              <c:strCache>
                <c:ptCount val="12"/>
                <c:pt idx="0">
                  <c:v>ЭЛЖМ</c:v>
                </c:pt>
                <c:pt idx="1">
                  <c:v>ТжРИ</c:v>
                </c:pt>
                <c:pt idx="2">
                  <c:v>ЭТИ</c:v>
                </c:pt>
                <c:pt idx="3">
                  <c:v>КГТИ</c:v>
                </c:pt>
                <c:pt idx="4">
                  <c:v>ТИ</c:v>
                </c:pt>
                <c:pt idx="5">
                  <c:v>МЖМ</c:v>
                </c:pt>
                <c:pt idx="6">
                  <c:v>ЭИ</c:v>
                </c:pt>
                <c:pt idx="7">
                  <c:v>АДИ</c:v>
                </c:pt>
                <c:pt idx="8">
                  <c:v>ЭБЖМ</c:v>
                </c:pt>
                <c:pt idx="9">
                  <c:v>КИ-КИ</c:v>
                </c:pt>
                <c:pt idx="10">
                  <c:v>КТ-МИ</c:v>
                </c:pt>
                <c:pt idx="11">
                  <c:v>МТИ</c:v>
                </c:pt>
              </c:strCache>
            </c:strRef>
          </c:cat>
          <c:val>
            <c:numRef>
              <c:f>'контингент студентов'!$Q$5:$Q$16</c:f>
              <c:numCache>
                <c:formatCode>General</c:formatCode>
                <c:ptCount val="12"/>
                <c:pt idx="0">
                  <c:v>282</c:v>
                </c:pt>
                <c:pt idx="1">
                  <c:v>693</c:v>
                </c:pt>
                <c:pt idx="2">
                  <c:v>761</c:v>
                </c:pt>
                <c:pt idx="3">
                  <c:v>770</c:v>
                </c:pt>
                <c:pt idx="4">
                  <c:v>952</c:v>
                </c:pt>
                <c:pt idx="5">
                  <c:v>1040</c:v>
                </c:pt>
                <c:pt idx="6">
                  <c:v>1307</c:v>
                </c:pt>
                <c:pt idx="7">
                  <c:v>1502</c:v>
                </c:pt>
                <c:pt idx="8">
                  <c:v>1892</c:v>
                </c:pt>
                <c:pt idx="9">
                  <c:v>2082</c:v>
                </c:pt>
                <c:pt idx="10">
                  <c:v>2555</c:v>
                </c:pt>
                <c:pt idx="11">
                  <c:v>2795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957680"/>
        <c:axId val="121460096"/>
        <c:axId val="0"/>
      </c:bar3DChart>
      <c:catAx>
        <c:axId val="19295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1460096"/>
        <c:crosses val="autoZero"/>
        <c:auto val="1"/>
        <c:lblAlgn val="ctr"/>
        <c:lblOffset val="100"/>
        <c:noMultiLvlLbl val="0"/>
      </c:catAx>
      <c:valAx>
        <c:axId val="12146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957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'контингент студентов'!$P$36:$P$39</c:f>
              <c:strCache>
                <c:ptCount val="4"/>
                <c:pt idx="0">
                  <c:v>Кара-Көл ш. филиалы</c:v>
                </c:pt>
                <c:pt idx="1">
                  <c:v>Кара-Балта ш. филиалы</c:v>
                </c:pt>
                <c:pt idx="2">
                  <c:v>Токмок ш. филиалы </c:v>
                </c:pt>
                <c:pt idx="3">
                  <c:v>Кызыл-Кыя ш. филиалы</c:v>
                </c:pt>
              </c:strCache>
            </c:strRef>
          </c:cat>
          <c:val>
            <c:numRef>
              <c:f>'контингент студентов'!$Q$36:$Q$39</c:f>
              <c:numCache>
                <c:formatCode>General</c:formatCode>
                <c:ptCount val="4"/>
                <c:pt idx="0">
                  <c:v>136</c:v>
                </c:pt>
                <c:pt idx="1">
                  <c:v>172</c:v>
                </c:pt>
                <c:pt idx="2">
                  <c:v>506</c:v>
                </c:pt>
                <c:pt idx="3">
                  <c:v>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487792"/>
        <c:axId val="99488184"/>
        <c:axId val="0"/>
      </c:bar3DChart>
      <c:catAx>
        <c:axId val="9948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9488184"/>
        <c:crosses val="autoZero"/>
        <c:auto val="1"/>
        <c:lblAlgn val="ctr"/>
        <c:lblOffset val="100"/>
        <c:noMultiLvlLbl val="0"/>
      </c:catAx>
      <c:valAx>
        <c:axId val="99488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487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7.9341849404272464E-4"/>
                  <c:y val="-0.4258567032288562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199912510936135E-4"/>
                  <c:y val="0.2129476523767862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5680045696511368E-2"/>
                  <c:y val="-1.864420841412708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'контингент студентов'!$B$52:$B$54</c:f>
              <c:strCache>
                <c:ptCount val="3"/>
                <c:pt idx="0">
                  <c:v>Күндүзгү окуу боюнча  ЖКББ</c:v>
                </c:pt>
                <c:pt idx="1">
                  <c:v>Сырттан окуу боюнча  ЖКББ</c:v>
                </c:pt>
                <c:pt idx="2">
                  <c:v>Коллеждер (ОКББ)</c:v>
                </c:pt>
              </c:strCache>
            </c:strRef>
          </c:cat>
          <c:val>
            <c:numRef>
              <c:f>'контингент студентов'!$C$52:$C$54</c:f>
              <c:numCache>
                <c:formatCode>General</c:formatCode>
                <c:ptCount val="3"/>
                <c:pt idx="0">
                  <c:v>16383</c:v>
                </c:pt>
                <c:pt idx="1">
                  <c:v>6125</c:v>
                </c:pt>
                <c:pt idx="2">
                  <c:v>5510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1.0261941301053215E-2"/>
                  <c:y val="-0.11863190829959815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1119955633961E-2"/>
                  <c:y val="-1.917345077628008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54793014261195"/>
                  <c:y val="0.140633776710114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254067285305181E-2"/>
                  <c:y val="-7.83522398683215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'контингент студентов'!$B$83:$B$87</c:f>
              <c:strCache>
                <c:ptCount val="5"/>
                <c:pt idx="0">
                  <c:v>Кампус 1</c:v>
                </c:pt>
                <c:pt idx="1">
                  <c:v>Кампус 2</c:v>
                </c:pt>
                <c:pt idx="2">
                  <c:v>Кампус 3</c:v>
                </c:pt>
                <c:pt idx="3">
                  <c:v>Аймактык  филиалдар боюнча</c:v>
                </c:pt>
                <c:pt idx="4">
                  <c:v>ОКББ боюнча </c:v>
                </c:pt>
              </c:strCache>
            </c:strRef>
          </c:cat>
          <c:val>
            <c:numRef>
              <c:f>'контингент студентов'!$C$83:$C$87</c:f>
              <c:numCache>
                <c:formatCode>General</c:formatCode>
                <c:ptCount val="5"/>
                <c:pt idx="0">
                  <c:v>1294</c:v>
                </c:pt>
                <c:pt idx="1">
                  <c:v>1116</c:v>
                </c:pt>
                <c:pt idx="2">
                  <c:v>624</c:v>
                </c:pt>
                <c:pt idx="3">
                  <c:v>300</c:v>
                </c:pt>
                <c:pt idx="4">
                  <c:v>1115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931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616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15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14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75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56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22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1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22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1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8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71851" y="341975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/>
              <a:t>И. Раззаков атындагы КМТУнун жаңы окуу жылына  даярдыгы тууралуу</a:t>
            </a:r>
            <a:r>
              <a:rPr lang="ru-RU"/>
              <a:t/>
            </a:r>
            <a:br>
              <a:rPr lang="ru-RU"/>
            </a:b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332656"/>
            <a:ext cx="755970" cy="13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29834"/>
            <a:ext cx="9144000" cy="1650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229" name="Google Shape;229;p17"/>
          <p:cNvSpPr txBox="1">
            <a:spLocks noGrp="1"/>
          </p:cNvSpPr>
          <p:nvPr>
            <p:ph type="body" idx="1"/>
          </p:nvPr>
        </p:nvSpPr>
        <p:spPr>
          <a:xfrm>
            <a:off x="107504" y="476672"/>
            <a:ext cx="9036496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-RU" sz="1400" b="1" dirty="0"/>
              <a:t>1. «</a:t>
            </a:r>
            <a:r>
              <a:rPr lang="ru-RU" sz="1400" b="1" dirty="0" err="1"/>
              <a:t>КМТУнун</a:t>
            </a:r>
            <a:r>
              <a:rPr lang="ru-RU" sz="1400" b="1" dirty="0"/>
              <a:t> </a:t>
            </a:r>
            <a:r>
              <a:rPr lang="ru-RU" sz="1400" b="1" dirty="0" err="1"/>
              <a:t>жаңы</a:t>
            </a:r>
            <a:r>
              <a:rPr lang="ru-RU" sz="1400" b="1" dirty="0"/>
              <a:t> </a:t>
            </a:r>
            <a:r>
              <a:rPr lang="ru-RU" sz="1400" b="1" dirty="0" err="1"/>
              <a:t>окуу</a:t>
            </a:r>
            <a:r>
              <a:rPr lang="ru-RU" sz="1400" b="1" dirty="0"/>
              <a:t> </a:t>
            </a:r>
            <a:r>
              <a:rPr lang="ru-RU" sz="1400" b="1" dirty="0" err="1"/>
              <a:t>жылына</a:t>
            </a:r>
            <a:r>
              <a:rPr lang="ru-RU" sz="1400" b="1" dirty="0"/>
              <a:t> </a:t>
            </a:r>
            <a:r>
              <a:rPr lang="ru-RU" sz="1400" b="1" dirty="0" err="1"/>
              <a:t>даярдыгы</a:t>
            </a:r>
            <a:r>
              <a:rPr lang="ru-RU" sz="1400" b="1" dirty="0"/>
              <a:t> </a:t>
            </a:r>
            <a:r>
              <a:rPr lang="ru-RU" sz="1400" b="1" dirty="0" err="1"/>
              <a:t>жөнүндө</a:t>
            </a:r>
            <a:r>
              <a:rPr lang="ru-RU" sz="1400" b="1" dirty="0"/>
              <a:t>» </a:t>
            </a:r>
            <a:r>
              <a:rPr lang="ru-RU" sz="1400" b="1" dirty="0" err="1" smtClean="0"/>
              <a:t>маалыматы</a:t>
            </a:r>
            <a:r>
              <a:rPr lang="ru-RU" sz="1400" b="1" dirty="0" smtClean="0"/>
              <a:t> </a:t>
            </a:r>
            <a:r>
              <a:rPr lang="ru-RU" sz="1400" b="1" dirty="0" err="1"/>
              <a:t>эске</a:t>
            </a:r>
            <a:r>
              <a:rPr lang="ru-RU" sz="1400" b="1" dirty="0"/>
              <a:t> </a:t>
            </a:r>
            <a:r>
              <a:rPr lang="ru-RU" sz="1400" b="1" dirty="0" err="1"/>
              <a:t>алынсын</a:t>
            </a:r>
            <a:r>
              <a:rPr lang="ru-RU" sz="1400" b="1" dirty="0"/>
              <a:t>.</a:t>
            </a:r>
            <a:endParaRPr sz="1400" b="1" dirty="0"/>
          </a:p>
          <a:p>
            <a:pPr marL="114300" indent="0">
              <a:buNone/>
            </a:pPr>
            <a:r>
              <a:rPr lang="ru-RU" sz="1400" dirty="0" smtClean="0"/>
              <a:t>2</a:t>
            </a:r>
            <a:r>
              <a:rPr lang="ru-RU" sz="1400" dirty="0"/>
              <a:t>. </a:t>
            </a:r>
            <a:r>
              <a:rPr lang="ru-RU" sz="1400" dirty="0" err="1"/>
              <a:t>Окуу</a:t>
            </a:r>
            <a:r>
              <a:rPr lang="ru-RU" sz="1400" dirty="0"/>
              <a:t> </a:t>
            </a:r>
            <a:r>
              <a:rPr lang="ru-RU" sz="1400" dirty="0" err="1" smtClean="0"/>
              <a:t>башкармалыгы</a:t>
            </a:r>
            <a:r>
              <a:rPr lang="ru-RU" sz="1400" dirty="0" smtClean="0"/>
              <a:t>:</a:t>
            </a:r>
            <a:endParaRPr lang="ru-RU" sz="1400" dirty="0"/>
          </a:p>
          <a:p>
            <a:r>
              <a:rPr lang="ru-RU" sz="1400" dirty="0" smtClean="0"/>
              <a:t>IT-</a:t>
            </a:r>
            <a:r>
              <a:rPr lang="ru-RU" sz="1400" dirty="0" err="1" smtClean="0"/>
              <a:t>департаменти</a:t>
            </a:r>
            <a:r>
              <a:rPr lang="ru-RU" sz="1400" dirty="0" smtClean="0"/>
              <a:t> </a:t>
            </a:r>
            <a:r>
              <a:rPr lang="ru-RU" sz="1400" dirty="0" err="1"/>
              <a:t>менен</a:t>
            </a:r>
            <a:r>
              <a:rPr lang="ru-RU" sz="1400" dirty="0"/>
              <a:t> </a:t>
            </a:r>
            <a:r>
              <a:rPr lang="ru-RU" sz="1400" dirty="0" err="1"/>
              <a:t>биргеликте</a:t>
            </a:r>
            <a:r>
              <a:rPr lang="ru-RU" sz="1400" dirty="0"/>
              <a:t> </a:t>
            </a:r>
            <a:r>
              <a:rPr lang="ru-RU" sz="1400" dirty="0" err="1"/>
              <a:t>окуу</a:t>
            </a:r>
            <a:r>
              <a:rPr lang="ru-RU" sz="1400" dirty="0"/>
              <a:t> </a:t>
            </a:r>
            <a:r>
              <a:rPr lang="ru-RU" sz="1400" dirty="0" err="1"/>
              <a:t>процессине</a:t>
            </a:r>
            <a:r>
              <a:rPr lang="ru-RU" sz="1400" dirty="0"/>
              <a:t> </a:t>
            </a:r>
            <a:r>
              <a:rPr lang="ru-RU" sz="1400" dirty="0" err="1"/>
              <a:t>университеттин</a:t>
            </a:r>
            <a:r>
              <a:rPr lang="ru-RU" sz="1400" dirty="0"/>
              <a:t> </a:t>
            </a:r>
            <a:r>
              <a:rPr lang="ru-RU" sz="1400" dirty="0" err="1"/>
              <a:t>өз</a:t>
            </a:r>
            <a:r>
              <a:rPr lang="ru-RU" sz="1400" dirty="0"/>
              <a:t> </a:t>
            </a:r>
            <a:r>
              <a:rPr lang="ru-RU" sz="1400" dirty="0" err="1"/>
              <a:t>алдынча</a:t>
            </a:r>
            <a:r>
              <a:rPr lang="ru-RU" sz="1400" dirty="0"/>
              <a:t> </a:t>
            </a:r>
            <a:r>
              <a:rPr lang="ru-RU" sz="1400" dirty="0" err="1"/>
              <a:t>маалыматтык</a:t>
            </a:r>
            <a:r>
              <a:rPr lang="ru-RU" sz="1400" dirty="0"/>
              <a:t> </a:t>
            </a:r>
            <a:r>
              <a:rPr lang="ru-RU" sz="1400" dirty="0" err="1"/>
              <a:t>системин</a:t>
            </a:r>
            <a:r>
              <a:rPr lang="ru-RU" sz="1400" dirty="0"/>
              <a:t>  </a:t>
            </a:r>
            <a:r>
              <a:rPr lang="ru-RU" sz="1400" dirty="0" err="1"/>
              <a:t>ишке</a:t>
            </a:r>
            <a:r>
              <a:rPr lang="ru-RU" sz="1400" dirty="0"/>
              <a:t> </a:t>
            </a:r>
            <a:r>
              <a:rPr lang="ru-RU" sz="1400" dirty="0" err="1"/>
              <a:t>ашыруу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</a:t>
            </a:r>
            <a:r>
              <a:rPr lang="ru-RU" sz="1400" dirty="0" err="1"/>
              <a:t>жайылтуу</a:t>
            </a:r>
            <a:r>
              <a:rPr lang="ru-RU" sz="1400" dirty="0"/>
              <a:t> </a:t>
            </a:r>
            <a:r>
              <a:rPr lang="ru-RU" sz="1400" dirty="0" err="1"/>
              <a:t>боюнча</a:t>
            </a:r>
            <a:r>
              <a:rPr lang="ru-RU" sz="1400" dirty="0"/>
              <a:t> </a:t>
            </a:r>
            <a:r>
              <a:rPr lang="ru-RU" sz="1400" dirty="0" err="1"/>
              <a:t>ишин</a:t>
            </a:r>
            <a:r>
              <a:rPr lang="ru-RU" sz="1400" dirty="0"/>
              <a:t> </a:t>
            </a:r>
            <a:r>
              <a:rPr lang="ru-RU" sz="1400" dirty="0" err="1"/>
              <a:t>улантсын</a:t>
            </a:r>
            <a:r>
              <a:rPr lang="ru-RU" sz="1400" dirty="0"/>
              <a:t>.  </a:t>
            </a:r>
            <a:r>
              <a:rPr lang="ru-RU" sz="1400" i="1" dirty="0" err="1"/>
              <a:t>Мөөнөтү</a:t>
            </a:r>
            <a:r>
              <a:rPr lang="ru-RU" sz="1400" i="1" dirty="0"/>
              <a:t> – </a:t>
            </a:r>
            <a:r>
              <a:rPr lang="ru-RU" sz="1400" i="1" dirty="0" err="1"/>
              <a:t>жыл</a:t>
            </a:r>
            <a:r>
              <a:rPr lang="ru-RU" sz="1400" i="1" dirty="0"/>
              <a:t> </a:t>
            </a:r>
            <a:r>
              <a:rPr lang="ru-RU" sz="1400" i="1" dirty="0" err="1" smtClean="0"/>
              <a:t>ичинде</a:t>
            </a:r>
            <a:r>
              <a:rPr lang="ru-RU" sz="1400" i="1" dirty="0" smtClean="0"/>
              <a:t>;</a:t>
            </a:r>
            <a:endParaRPr lang="ru-RU" sz="1400" dirty="0"/>
          </a:p>
          <a:p>
            <a:r>
              <a:rPr lang="ru-RU" sz="1400" dirty="0" smtClean="0"/>
              <a:t>2023-2024-о.ж</a:t>
            </a:r>
            <a:r>
              <a:rPr lang="ru-RU" sz="1400" dirty="0"/>
              <a:t>. </a:t>
            </a:r>
            <a:r>
              <a:rPr lang="ru-RU" sz="1400" dirty="0" err="1"/>
              <a:t>кыргыз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</a:t>
            </a:r>
            <a:r>
              <a:rPr lang="ru-RU" sz="1400" dirty="0" err="1"/>
              <a:t>англис</a:t>
            </a:r>
            <a:r>
              <a:rPr lang="ru-RU" sz="1400" dirty="0"/>
              <a:t> </a:t>
            </a:r>
            <a:r>
              <a:rPr lang="ru-RU" sz="1400" dirty="0" err="1"/>
              <a:t>тилинде</a:t>
            </a:r>
            <a:r>
              <a:rPr lang="ru-RU" sz="1400" dirty="0"/>
              <a:t> </a:t>
            </a:r>
            <a:r>
              <a:rPr lang="ru-RU" sz="1400" dirty="0" err="1"/>
              <a:t>окуу</a:t>
            </a:r>
            <a:r>
              <a:rPr lang="ru-RU" sz="1400" dirty="0"/>
              <a:t> </a:t>
            </a:r>
            <a:r>
              <a:rPr lang="ru-RU" sz="1400" dirty="0" err="1"/>
              <a:t>топтордун</a:t>
            </a:r>
            <a:r>
              <a:rPr lang="ru-RU" sz="1400" dirty="0"/>
              <a:t> </a:t>
            </a:r>
            <a:r>
              <a:rPr lang="ru-RU" sz="1400" dirty="0" err="1"/>
              <a:t>ачуу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</a:t>
            </a:r>
            <a:r>
              <a:rPr lang="ru-RU" sz="1400" dirty="0" err="1"/>
              <a:t>мамлекеттик</a:t>
            </a:r>
            <a:r>
              <a:rPr lang="ru-RU" sz="1400" dirty="0"/>
              <a:t> </a:t>
            </a:r>
            <a:r>
              <a:rPr lang="ru-RU" sz="1400" dirty="0" err="1"/>
              <a:t>тилде</a:t>
            </a:r>
            <a:r>
              <a:rPr lang="ru-RU" sz="1400" dirty="0"/>
              <a:t> </a:t>
            </a:r>
            <a:r>
              <a:rPr lang="ru-RU" sz="1400" dirty="0" err="1"/>
              <a:t>окутуу</a:t>
            </a:r>
            <a:r>
              <a:rPr lang="ru-RU" sz="1400" dirty="0"/>
              <a:t>  </a:t>
            </a:r>
            <a:r>
              <a:rPr lang="ru-RU" sz="1400" dirty="0" err="1"/>
              <a:t>пландалсын</a:t>
            </a:r>
            <a:r>
              <a:rPr lang="ru-RU" sz="1400" dirty="0"/>
              <a:t>.  </a:t>
            </a:r>
            <a:r>
              <a:rPr lang="ru-RU" sz="1400" i="1" dirty="0" err="1"/>
              <a:t>Мөөнөтү</a:t>
            </a:r>
            <a:r>
              <a:rPr lang="ru-RU" sz="1400" i="1" dirty="0"/>
              <a:t> – 2023-ж.15.09 </a:t>
            </a:r>
            <a:r>
              <a:rPr lang="ru-RU" sz="1400" i="1" dirty="0" err="1"/>
              <a:t>чейин</a:t>
            </a:r>
            <a:r>
              <a:rPr lang="ru-RU" sz="1400" i="1" dirty="0"/>
              <a:t>;</a:t>
            </a:r>
            <a:endParaRPr lang="ru-RU" sz="1400" dirty="0"/>
          </a:p>
          <a:p>
            <a:pPr fontAlgn="base"/>
            <a:r>
              <a:rPr lang="ru-RU" sz="1400" dirty="0" err="1"/>
              <a:t>университеттин</a:t>
            </a:r>
            <a:r>
              <a:rPr lang="ru-RU" sz="1400" dirty="0"/>
              <a:t> </a:t>
            </a:r>
            <a:r>
              <a:rPr lang="ru-RU" sz="1400" dirty="0" err="1"/>
              <a:t>бөлүмдөрүнүн</a:t>
            </a:r>
            <a:r>
              <a:rPr lang="ru-RU" sz="1400" dirty="0"/>
              <a:t> </a:t>
            </a:r>
            <a:r>
              <a:rPr lang="ru-RU" sz="1400" dirty="0" err="1"/>
              <a:t>ишмердүүлүгүн</a:t>
            </a:r>
            <a:r>
              <a:rPr lang="ru-RU" sz="1400" dirty="0"/>
              <a:t> </a:t>
            </a:r>
            <a:r>
              <a:rPr lang="ru-RU" sz="1400" dirty="0" err="1"/>
              <a:t>баалоо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</a:t>
            </a:r>
            <a:r>
              <a:rPr lang="ru-RU" sz="1400" dirty="0" err="1"/>
              <a:t>текшерүү</a:t>
            </a:r>
            <a:r>
              <a:rPr lang="ru-RU" sz="1400" dirty="0"/>
              <a:t> </a:t>
            </a:r>
            <a:r>
              <a:rPr lang="ru-RU" sz="1400" dirty="0" err="1"/>
              <a:t>процедурасына</a:t>
            </a:r>
            <a:r>
              <a:rPr lang="ru-RU" sz="1400" dirty="0"/>
              <a:t> </a:t>
            </a:r>
            <a:r>
              <a:rPr lang="ru-RU" sz="1400" dirty="0" err="1"/>
              <a:t>мамлекеттик</a:t>
            </a:r>
            <a:r>
              <a:rPr lang="ru-RU" sz="1400" dirty="0"/>
              <a:t> </a:t>
            </a:r>
            <a:r>
              <a:rPr lang="ru-RU" sz="1400" dirty="0" err="1"/>
              <a:t>тилдин</a:t>
            </a:r>
            <a:r>
              <a:rPr lang="ru-RU" sz="1400" dirty="0"/>
              <a:t> </a:t>
            </a:r>
            <a:r>
              <a:rPr lang="ru-RU" sz="1400" dirty="0" err="1"/>
              <a:t>абалы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</a:t>
            </a:r>
            <a:r>
              <a:rPr lang="ru-RU" sz="1400" dirty="0" err="1"/>
              <a:t>өнүгүшү</a:t>
            </a:r>
            <a:r>
              <a:rPr lang="ru-RU" sz="1400" dirty="0"/>
              <a:t> </a:t>
            </a:r>
            <a:r>
              <a:rPr lang="ru-RU" sz="1400" dirty="0" err="1"/>
              <a:t>боюнча</a:t>
            </a:r>
            <a:r>
              <a:rPr lang="ru-RU" sz="1400" dirty="0"/>
              <a:t> </a:t>
            </a:r>
            <a:r>
              <a:rPr lang="ru-RU" sz="1400" dirty="0" err="1"/>
              <a:t>маселе</a:t>
            </a:r>
            <a:r>
              <a:rPr lang="ru-RU" sz="1400" dirty="0"/>
              <a:t> </a:t>
            </a:r>
            <a:r>
              <a:rPr lang="ru-RU" sz="1400" dirty="0" err="1"/>
              <a:t>кошумча</a:t>
            </a:r>
            <a:r>
              <a:rPr lang="ru-RU" sz="1400" dirty="0"/>
              <a:t> </a:t>
            </a:r>
            <a:r>
              <a:rPr lang="ru-RU" sz="1400" dirty="0" err="1"/>
              <a:t>ишмердүүлүктүн</a:t>
            </a:r>
            <a:r>
              <a:rPr lang="ru-RU" sz="1400" dirty="0"/>
              <a:t> </a:t>
            </a:r>
            <a:r>
              <a:rPr lang="ru-RU" sz="1400" dirty="0" err="1"/>
              <a:t>критерийлери</a:t>
            </a:r>
            <a:r>
              <a:rPr lang="ru-RU" sz="1400" dirty="0"/>
              <a:t> катары </a:t>
            </a:r>
            <a:r>
              <a:rPr lang="ru-RU" sz="1400" dirty="0" err="1"/>
              <a:t>кабыл</a:t>
            </a:r>
            <a:r>
              <a:rPr lang="ru-RU" sz="1400" dirty="0"/>
              <a:t> </a:t>
            </a:r>
            <a:r>
              <a:rPr lang="ru-RU" sz="1400" dirty="0" err="1"/>
              <a:t>алынсын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отчет </a:t>
            </a:r>
            <a:r>
              <a:rPr lang="ru-RU" sz="1400" dirty="0" err="1"/>
              <a:t>тапшыруу</a:t>
            </a:r>
            <a:r>
              <a:rPr lang="ru-RU" sz="1400" dirty="0"/>
              <a:t> </a:t>
            </a:r>
            <a:r>
              <a:rPr lang="ru-RU" sz="1400" dirty="0" err="1"/>
              <a:t>каралсын</a:t>
            </a:r>
            <a:r>
              <a:rPr lang="ru-RU" sz="1400" dirty="0"/>
              <a:t>. </a:t>
            </a:r>
            <a:r>
              <a:rPr lang="ru-RU" sz="1400" i="1" dirty="0" err="1"/>
              <a:t>Мөөнөтү</a:t>
            </a:r>
            <a:r>
              <a:rPr lang="ru-RU" sz="1400" i="1" dirty="0"/>
              <a:t> – </a:t>
            </a:r>
            <a:r>
              <a:rPr lang="ru-RU" sz="1400" i="1" dirty="0" err="1"/>
              <a:t>жыл</a:t>
            </a:r>
            <a:r>
              <a:rPr lang="ru-RU" sz="1400" i="1" dirty="0"/>
              <a:t> </a:t>
            </a:r>
            <a:r>
              <a:rPr lang="ru-RU" sz="1400" i="1" dirty="0" err="1"/>
              <a:t>ичинде</a:t>
            </a:r>
            <a:r>
              <a:rPr lang="ru-RU" sz="1400" i="1" dirty="0"/>
              <a:t>.</a:t>
            </a:r>
            <a:endParaRPr lang="ru-RU" sz="1400" dirty="0"/>
          </a:p>
          <a:p>
            <a:pPr marL="114300" indent="0">
              <a:buNone/>
            </a:pPr>
            <a:r>
              <a:rPr lang="ru-RU" sz="1400" dirty="0" smtClean="0"/>
              <a:t>3</a:t>
            </a:r>
            <a:r>
              <a:rPr lang="ru-RU" sz="1400" dirty="0"/>
              <a:t>. </a:t>
            </a:r>
            <a:r>
              <a:rPr lang="ru-RU" sz="1400" dirty="0" err="1"/>
              <a:t>Түзүмдүк</a:t>
            </a:r>
            <a:r>
              <a:rPr lang="ru-RU" sz="1400" dirty="0"/>
              <a:t> </a:t>
            </a:r>
            <a:r>
              <a:rPr lang="ru-RU" sz="1400" dirty="0" err="1"/>
              <a:t>бөлүмдөрдүн</a:t>
            </a:r>
            <a:r>
              <a:rPr lang="ru-RU" sz="1400" dirty="0"/>
              <a:t> </a:t>
            </a:r>
            <a:r>
              <a:rPr lang="ru-RU" sz="1400" dirty="0" err="1"/>
              <a:t>жетекчилери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кафедра </a:t>
            </a:r>
            <a:r>
              <a:rPr lang="ru-RU" sz="1400" dirty="0" err="1"/>
              <a:t>башчылары</a:t>
            </a:r>
            <a:r>
              <a:rPr lang="ru-RU" sz="1400" dirty="0"/>
              <a:t>: </a:t>
            </a:r>
          </a:p>
          <a:p>
            <a:pPr lvl="0" fontAlgn="base"/>
            <a:r>
              <a:rPr lang="ru-RU" sz="1400" dirty="0"/>
              <a:t>2023-24-о.ж. </a:t>
            </a:r>
            <a:r>
              <a:rPr lang="ru-RU" sz="1400" dirty="0" err="1"/>
              <a:t>даярдыктарды</a:t>
            </a:r>
            <a:r>
              <a:rPr lang="ru-RU" sz="1400" dirty="0"/>
              <a:t> </a:t>
            </a:r>
            <a:r>
              <a:rPr lang="ru-RU" sz="1400" dirty="0" err="1"/>
              <a:t>камсыздоо</a:t>
            </a:r>
            <a:r>
              <a:rPr lang="ru-RU" sz="1400" dirty="0"/>
              <a:t> </a:t>
            </a:r>
            <a:r>
              <a:rPr lang="ru-RU" sz="1400" dirty="0" err="1"/>
              <a:t>иштерин</a:t>
            </a:r>
            <a:r>
              <a:rPr lang="ru-RU" sz="1400" dirty="0"/>
              <a:t> </a:t>
            </a:r>
            <a:r>
              <a:rPr lang="ru-RU" sz="1400" dirty="0" err="1"/>
              <a:t>бүтүрүшсүн</a:t>
            </a:r>
            <a:r>
              <a:rPr lang="ru-RU" sz="1400" dirty="0"/>
              <a:t>. </a:t>
            </a:r>
            <a:r>
              <a:rPr lang="ru-RU" sz="1400" i="1" dirty="0" err="1"/>
              <a:t>Мөөнөтү</a:t>
            </a:r>
            <a:r>
              <a:rPr lang="ru-RU" sz="1400" i="1" dirty="0"/>
              <a:t> – 2023-ж.15.09 </a:t>
            </a:r>
            <a:r>
              <a:rPr lang="ru-RU" sz="1400" i="1" dirty="0" err="1"/>
              <a:t>чейин</a:t>
            </a:r>
            <a:r>
              <a:rPr lang="ru-RU" sz="1400" i="1" dirty="0"/>
              <a:t>;</a:t>
            </a:r>
            <a:endParaRPr lang="ru-RU" sz="1400" dirty="0"/>
          </a:p>
          <a:p>
            <a:pPr lvl="0" fontAlgn="base"/>
            <a:r>
              <a:rPr lang="ru-RU" sz="1400" dirty="0"/>
              <a:t> </a:t>
            </a:r>
            <a:r>
              <a:rPr lang="ru-RU" sz="1400" dirty="0" err="1"/>
              <a:t>окуу</a:t>
            </a:r>
            <a:r>
              <a:rPr lang="ru-RU" sz="1400" dirty="0"/>
              <a:t> </a:t>
            </a:r>
            <a:r>
              <a:rPr lang="ru-RU" sz="1400" dirty="0" err="1"/>
              <a:t>китептерин</a:t>
            </a:r>
            <a:r>
              <a:rPr lang="ru-RU" sz="1400" dirty="0"/>
              <a:t>, </a:t>
            </a:r>
            <a:r>
              <a:rPr lang="ru-RU" sz="1400" dirty="0" err="1"/>
              <a:t>окуу-усулдук</a:t>
            </a:r>
            <a:r>
              <a:rPr lang="ru-RU" sz="1400" dirty="0"/>
              <a:t> </a:t>
            </a:r>
            <a:r>
              <a:rPr lang="ru-RU" sz="1400" dirty="0" err="1"/>
              <a:t>куралдарды</a:t>
            </a:r>
            <a:r>
              <a:rPr lang="ru-RU" sz="1400" dirty="0"/>
              <a:t>, </a:t>
            </a:r>
            <a:r>
              <a:rPr lang="ru-RU" sz="1400" dirty="0" err="1"/>
              <a:t>магистрлик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бакалавр </a:t>
            </a:r>
            <a:r>
              <a:rPr lang="ru-RU" sz="1400" dirty="0" err="1"/>
              <a:t>программаларынын</a:t>
            </a:r>
            <a:r>
              <a:rPr lang="ru-RU" sz="1400" dirty="0"/>
              <a:t> </a:t>
            </a:r>
            <a:r>
              <a:rPr lang="ru-RU" sz="1400" dirty="0" err="1"/>
              <a:t>дисциплиналары</a:t>
            </a:r>
            <a:r>
              <a:rPr lang="ru-RU" sz="1400" dirty="0"/>
              <a:t> </a:t>
            </a:r>
            <a:r>
              <a:rPr lang="ru-RU" sz="1400" dirty="0" err="1"/>
              <a:t>үчүн</a:t>
            </a:r>
            <a:r>
              <a:rPr lang="ru-RU" sz="1400" dirty="0"/>
              <a:t> ОУК </a:t>
            </a:r>
            <a:r>
              <a:rPr lang="ru-RU" sz="1400" dirty="0" err="1"/>
              <a:t>түзүү</a:t>
            </a:r>
            <a:r>
              <a:rPr lang="ru-RU" sz="1400" dirty="0"/>
              <a:t> </a:t>
            </a:r>
            <a:r>
              <a:rPr lang="ru-RU" sz="1400" dirty="0" err="1"/>
              <a:t>боюнча</a:t>
            </a:r>
            <a:r>
              <a:rPr lang="ru-RU" sz="1400" dirty="0"/>
              <a:t> </a:t>
            </a:r>
            <a:r>
              <a:rPr lang="ru-RU" sz="1400" dirty="0" err="1"/>
              <a:t>иштерди</a:t>
            </a:r>
            <a:r>
              <a:rPr lang="ru-RU" sz="1400" dirty="0"/>
              <a:t> </a:t>
            </a:r>
            <a:r>
              <a:rPr lang="ru-RU" sz="1400" dirty="0" err="1"/>
              <a:t>улантышсын</a:t>
            </a:r>
            <a:r>
              <a:rPr lang="ru-RU" sz="1400" dirty="0"/>
              <a:t>. </a:t>
            </a:r>
            <a:r>
              <a:rPr lang="ru-RU" sz="1400" i="1" dirty="0" err="1"/>
              <a:t>Мөөнөтү</a:t>
            </a:r>
            <a:r>
              <a:rPr lang="ru-RU" sz="1400" i="1" dirty="0"/>
              <a:t> – 2023-ж.15.09 </a:t>
            </a:r>
            <a:r>
              <a:rPr lang="ru-RU" sz="1400" i="1" dirty="0" err="1"/>
              <a:t>чейин</a:t>
            </a:r>
            <a:r>
              <a:rPr lang="ru-RU" sz="1400" i="1" dirty="0"/>
              <a:t>;</a:t>
            </a:r>
            <a:endParaRPr lang="ru-RU" sz="1400" dirty="0"/>
          </a:p>
          <a:p>
            <a:pPr lvl="0" fontAlgn="base"/>
            <a:r>
              <a:rPr lang="ru-RU" sz="1400" dirty="0"/>
              <a:t> </a:t>
            </a:r>
            <a:r>
              <a:rPr lang="ru-RU" sz="1400" dirty="0" err="1"/>
              <a:t>профессордук-окутуучулар</a:t>
            </a:r>
            <a:r>
              <a:rPr lang="ru-RU" sz="1400" dirty="0"/>
              <a:t> </a:t>
            </a:r>
            <a:r>
              <a:rPr lang="ru-RU" sz="1400" dirty="0" err="1"/>
              <a:t>курамына</a:t>
            </a:r>
            <a:r>
              <a:rPr lang="ru-RU" sz="1400" dirty="0"/>
              <a:t>  </a:t>
            </a:r>
            <a:r>
              <a:rPr lang="ru-RU" sz="1400" dirty="0" err="1"/>
              <a:t>мамлекеттик</a:t>
            </a:r>
            <a:r>
              <a:rPr lang="ru-RU" sz="1400" dirty="0"/>
              <a:t> </a:t>
            </a:r>
            <a:r>
              <a:rPr lang="ru-RU" sz="1400" dirty="0" err="1"/>
              <a:t>тилде</a:t>
            </a:r>
            <a:r>
              <a:rPr lang="ru-RU" sz="1400" dirty="0"/>
              <a:t> </a:t>
            </a:r>
            <a:r>
              <a:rPr lang="ru-RU" sz="1400" dirty="0" err="1"/>
              <a:t>багыттар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</a:t>
            </a:r>
            <a:r>
              <a:rPr lang="ru-RU" sz="1400" dirty="0" err="1"/>
              <a:t>адистиктер</a:t>
            </a:r>
            <a:r>
              <a:rPr lang="ru-RU" sz="1400" dirty="0"/>
              <a:t> </a:t>
            </a:r>
            <a:r>
              <a:rPr lang="ru-RU" sz="1400" dirty="0" err="1"/>
              <a:t>боюнча</a:t>
            </a:r>
            <a:r>
              <a:rPr lang="ru-RU" sz="1400" dirty="0"/>
              <a:t> </a:t>
            </a:r>
            <a:r>
              <a:rPr lang="ru-RU" sz="1400" dirty="0" err="1"/>
              <a:t>китептерди</a:t>
            </a:r>
            <a:r>
              <a:rPr lang="ru-RU" sz="1400" dirty="0"/>
              <a:t> </a:t>
            </a:r>
            <a:r>
              <a:rPr lang="ru-RU" sz="1400" dirty="0" err="1"/>
              <a:t>пландоо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</a:t>
            </a:r>
            <a:r>
              <a:rPr lang="ru-RU" sz="1400" dirty="0" err="1"/>
              <a:t>даярдоо</a:t>
            </a:r>
            <a:r>
              <a:rPr lang="ru-RU" sz="1400" dirty="0"/>
              <a:t> </a:t>
            </a:r>
            <a:r>
              <a:rPr lang="ru-RU" sz="1400" dirty="0" err="1"/>
              <a:t>милдеттендирилсин</a:t>
            </a:r>
            <a:r>
              <a:rPr lang="ru-RU" sz="1400" dirty="0"/>
              <a:t>. </a:t>
            </a:r>
            <a:r>
              <a:rPr lang="ru-RU" sz="1400" i="1" dirty="0" err="1"/>
              <a:t>Мөөнөтү</a:t>
            </a:r>
            <a:r>
              <a:rPr lang="ru-RU" sz="1400" i="1" dirty="0"/>
              <a:t> – </a:t>
            </a:r>
            <a:r>
              <a:rPr lang="ru-RU" sz="1400" i="1" dirty="0" err="1"/>
              <a:t>жыл</a:t>
            </a:r>
            <a:r>
              <a:rPr lang="ru-RU" sz="1400" i="1" dirty="0"/>
              <a:t> </a:t>
            </a:r>
            <a:r>
              <a:rPr lang="ru-RU" sz="1400" i="1" dirty="0" err="1"/>
              <a:t>ичинде</a:t>
            </a:r>
            <a:r>
              <a:rPr lang="ru-RU" sz="1400" i="1" dirty="0"/>
              <a:t>;</a:t>
            </a:r>
            <a:endParaRPr lang="ru-RU" sz="1400" dirty="0"/>
          </a:p>
          <a:p>
            <a:pPr lvl="0" fontAlgn="base"/>
            <a:r>
              <a:rPr lang="ru-RU" sz="1400" dirty="0"/>
              <a:t> 2023-24-о.ж. </a:t>
            </a:r>
            <a:r>
              <a:rPr lang="ru-RU" sz="1400" dirty="0" err="1"/>
              <a:t>окутуулучу</a:t>
            </a:r>
            <a:r>
              <a:rPr lang="ru-RU" sz="1400" dirty="0"/>
              <a:t> </a:t>
            </a:r>
            <a:r>
              <a:rPr lang="ru-RU" sz="1400" dirty="0" err="1"/>
              <a:t>дисциплиналар</a:t>
            </a:r>
            <a:r>
              <a:rPr lang="ru-RU" sz="1400" dirty="0"/>
              <a:t> </a:t>
            </a:r>
            <a:r>
              <a:rPr lang="ru-RU" sz="1400" dirty="0" err="1"/>
              <a:t>боюнча</a:t>
            </a:r>
            <a:r>
              <a:rPr lang="ru-RU" sz="1400" dirty="0"/>
              <a:t> </a:t>
            </a:r>
            <a:r>
              <a:rPr lang="ru-RU" sz="1400" dirty="0" err="1"/>
              <a:t>электрондук</a:t>
            </a:r>
            <a:r>
              <a:rPr lang="ru-RU" sz="1400" dirty="0"/>
              <a:t> </a:t>
            </a:r>
            <a:r>
              <a:rPr lang="ru-RU" sz="1400" dirty="0" err="1"/>
              <a:t>билим</a:t>
            </a:r>
            <a:r>
              <a:rPr lang="ru-RU" sz="1400" dirty="0"/>
              <a:t> </a:t>
            </a:r>
            <a:r>
              <a:rPr lang="ru-RU" sz="1400" dirty="0" err="1"/>
              <a:t>берүү</a:t>
            </a:r>
            <a:r>
              <a:rPr lang="ru-RU" sz="1400" dirty="0"/>
              <a:t> </a:t>
            </a:r>
            <a:r>
              <a:rPr lang="ru-RU" sz="1400" dirty="0" err="1"/>
              <a:t>ресурстарын</a:t>
            </a:r>
            <a:r>
              <a:rPr lang="ru-RU" sz="1400" dirty="0"/>
              <a:t> </a:t>
            </a:r>
            <a:r>
              <a:rPr lang="ru-RU" sz="1400" dirty="0" err="1"/>
              <a:t>университеттин</a:t>
            </a:r>
            <a:r>
              <a:rPr lang="ru-RU" sz="1400" dirty="0"/>
              <a:t> </a:t>
            </a:r>
            <a:r>
              <a:rPr lang="ru-RU" sz="1400" dirty="0" err="1"/>
              <a:t>билим</a:t>
            </a:r>
            <a:r>
              <a:rPr lang="ru-RU" sz="1400" dirty="0"/>
              <a:t> </a:t>
            </a:r>
            <a:r>
              <a:rPr lang="ru-RU" sz="1400" dirty="0" err="1"/>
              <a:t>берүү</a:t>
            </a:r>
            <a:r>
              <a:rPr lang="ru-RU" sz="1400" dirty="0"/>
              <a:t> </a:t>
            </a:r>
            <a:r>
              <a:rPr lang="ru-RU" sz="1400" dirty="0" err="1"/>
              <a:t>порталына</a:t>
            </a:r>
            <a:r>
              <a:rPr lang="ru-RU" sz="1400" dirty="0"/>
              <a:t> </a:t>
            </a:r>
            <a:r>
              <a:rPr lang="ru-RU" sz="1400" dirty="0" err="1"/>
              <a:t>жайгаштырсын</a:t>
            </a:r>
            <a:r>
              <a:rPr lang="ru-RU" sz="1400" dirty="0"/>
              <a:t>. </a:t>
            </a:r>
            <a:r>
              <a:rPr lang="ru-RU" sz="1400" i="1" dirty="0" err="1"/>
              <a:t>Мөөнөтү</a:t>
            </a:r>
            <a:r>
              <a:rPr lang="ru-RU" sz="1400" i="1" dirty="0"/>
              <a:t> – 2023-ж. 30.06 </a:t>
            </a:r>
            <a:r>
              <a:rPr lang="ru-RU" sz="1400" i="1" dirty="0" err="1"/>
              <a:t>чейин</a:t>
            </a:r>
            <a:r>
              <a:rPr lang="ru-RU" sz="1400" i="1" dirty="0"/>
              <a:t>;</a:t>
            </a:r>
            <a:endParaRPr lang="ru-RU" sz="1400" dirty="0"/>
          </a:p>
          <a:p>
            <a:pPr lvl="0" fontAlgn="base"/>
            <a:r>
              <a:rPr lang="ru-RU" sz="1400" b="1" i="1" dirty="0"/>
              <a:t> </a:t>
            </a:r>
            <a:r>
              <a:rPr lang="ru-RU" sz="1400" dirty="0"/>
              <a:t>2023-24-о.ж. </a:t>
            </a:r>
            <a:r>
              <a:rPr lang="ru-RU" sz="1400" dirty="0" err="1"/>
              <a:t>ПОКтун</a:t>
            </a:r>
            <a:r>
              <a:rPr lang="ru-RU" sz="1400" dirty="0"/>
              <a:t> </a:t>
            </a:r>
            <a:r>
              <a:rPr lang="ru-RU" sz="1400" dirty="0" err="1"/>
              <a:t>штаттык</a:t>
            </a:r>
            <a:r>
              <a:rPr lang="ru-RU" sz="1400" dirty="0"/>
              <a:t> </a:t>
            </a:r>
            <a:r>
              <a:rPr lang="ru-RU" sz="1400" dirty="0" err="1"/>
              <a:t>тизимин</a:t>
            </a:r>
            <a:r>
              <a:rPr lang="ru-RU" sz="1400" dirty="0"/>
              <a:t> </a:t>
            </a:r>
            <a:r>
              <a:rPr lang="ru-RU" sz="1400" dirty="0" err="1"/>
              <a:t>түзүү</a:t>
            </a:r>
            <a:r>
              <a:rPr lang="ru-RU" sz="1400" dirty="0"/>
              <a:t>, </a:t>
            </a:r>
            <a:r>
              <a:rPr lang="ru-RU" sz="1400" dirty="0" err="1"/>
              <a:t>окуу-лабораториялык</a:t>
            </a:r>
            <a:r>
              <a:rPr lang="ru-RU" sz="1400" dirty="0"/>
              <a:t> </a:t>
            </a:r>
            <a:r>
              <a:rPr lang="ru-RU" sz="1400" dirty="0" err="1"/>
              <a:t>базаны</a:t>
            </a:r>
            <a:r>
              <a:rPr lang="ru-RU" sz="1400" dirty="0"/>
              <a:t> </a:t>
            </a:r>
            <a:r>
              <a:rPr lang="ru-RU" sz="1400" dirty="0" err="1"/>
              <a:t>даярдоо</a:t>
            </a:r>
            <a:r>
              <a:rPr lang="ru-RU" sz="1400" dirty="0"/>
              <a:t>, </a:t>
            </a:r>
            <a:r>
              <a:rPr lang="ru-RU" sz="1400" dirty="0" err="1"/>
              <a:t>кафедраларды</a:t>
            </a:r>
            <a:r>
              <a:rPr lang="ru-RU" sz="1400" dirty="0"/>
              <a:t> </a:t>
            </a:r>
            <a:r>
              <a:rPr lang="ru-RU" sz="1400" dirty="0" err="1"/>
              <a:t>усулдук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</a:t>
            </a:r>
            <a:r>
              <a:rPr lang="ru-RU" sz="1400" dirty="0" err="1"/>
              <a:t>техникалык</a:t>
            </a:r>
            <a:r>
              <a:rPr lang="ru-RU" sz="1400" dirty="0"/>
              <a:t> </a:t>
            </a:r>
            <a:r>
              <a:rPr lang="ru-RU" sz="1400" dirty="0" err="1"/>
              <a:t>жактан</a:t>
            </a:r>
            <a:r>
              <a:rPr lang="ru-RU" sz="1400" dirty="0"/>
              <a:t> </a:t>
            </a:r>
            <a:r>
              <a:rPr lang="ru-RU" sz="1400" dirty="0" err="1"/>
              <a:t>камсыздоо</a:t>
            </a:r>
            <a:r>
              <a:rPr lang="ru-RU" sz="1400" dirty="0"/>
              <a:t> </a:t>
            </a:r>
            <a:r>
              <a:rPr lang="ru-RU" sz="1400" dirty="0" err="1"/>
              <a:t>боюнча</a:t>
            </a:r>
            <a:r>
              <a:rPr lang="ru-RU" sz="1400" dirty="0"/>
              <a:t>  </a:t>
            </a:r>
            <a:r>
              <a:rPr lang="ru-RU" sz="1400" dirty="0" err="1"/>
              <a:t>керектүү</a:t>
            </a:r>
            <a:r>
              <a:rPr lang="ru-RU" sz="1400" dirty="0"/>
              <a:t> </a:t>
            </a:r>
            <a:r>
              <a:rPr lang="ru-RU" sz="1400" dirty="0" err="1"/>
              <a:t>чаралар</a:t>
            </a:r>
            <a:r>
              <a:rPr lang="ru-RU" sz="1400" dirty="0"/>
              <a:t> </a:t>
            </a:r>
            <a:r>
              <a:rPr lang="ru-RU" sz="1400" dirty="0" err="1"/>
              <a:t>көрүлсүн</a:t>
            </a:r>
            <a:r>
              <a:rPr lang="ru-RU" sz="1400" dirty="0"/>
              <a:t>.</a:t>
            </a:r>
            <a:r>
              <a:rPr lang="ru-RU" sz="1400" i="1" dirty="0"/>
              <a:t> </a:t>
            </a:r>
            <a:r>
              <a:rPr lang="ru-RU" sz="1400" i="1" dirty="0" err="1"/>
              <a:t>Мөөнөтү</a:t>
            </a:r>
            <a:r>
              <a:rPr lang="ru-RU" sz="1400" i="1" dirty="0"/>
              <a:t> – 2023-ж. 01.09 </a:t>
            </a:r>
            <a:r>
              <a:rPr lang="ru-RU" sz="1400" i="1" dirty="0" err="1"/>
              <a:t>чейин</a:t>
            </a:r>
            <a:r>
              <a:rPr lang="ru-RU" sz="1400" i="1" dirty="0"/>
              <a:t>;</a:t>
            </a:r>
            <a:r>
              <a:rPr lang="ru-RU" sz="1400" dirty="0"/>
              <a:t>  </a:t>
            </a:r>
          </a:p>
          <a:p>
            <a:pPr lvl="0" fontAlgn="base"/>
            <a:r>
              <a:rPr lang="ru-RU" sz="1400" dirty="0"/>
              <a:t> </a:t>
            </a:r>
            <a:r>
              <a:rPr lang="ru-RU" sz="1400" dirty="0" err="1"/>
              <a:t>компетенттүү</a:t>
            </a:r>
            <a:r>
              <a:rPr lang="ru-RU" sz="1400" dirty="0"/>
              <a:t> </a:t>
            </a:r>
            <a:r>
              <a:rPr lang="ru-RU" sz="1400" dirty="0" err="1"/>
              <a:t>мамиленин</a:t>
            </a:r>
            <a:r>
              <a:rPr lang="ru-RU" sz="1400" dirty="0"/>
              <a:t> </a:t>
            </a:r>
            <a:r>
              <a:rPr lang="ru-RU" sz="1400" dirty="0" err="1"/>
              <a:t>негизинде</a:t>
            </a:r>
            <a:r>
              <a:rPr lang="ru-RU" sz="1400" dirty="0"/>
              <a:t> </a:t>
            </a:r>
            <a:r>
              <a:rPr lang="ru-RU" sz="1400" dirty="0" err="1"/>
              <a:t>бүтүрүүчүлөр</a:t>
            </a:r>
            <a:r>
              <a:rPr lang="ru-RU" sz="1400" dirty="0"/>
              <a:t> </a:t>
            </a:r>
            <a:r>
              <a:rPr lang="ru-RU" sz="1400" dirty="0" err="1"/>
              <a:t>менен</a:t>
            </a:r>
            <a:r>
              <a:rPr lang="ru-RU" sz="1400" dirty="0"/>
              <a:t> </a:t>
            </a:r>
            <a:r>
              <a:rPr lang="ru-RU" sz="1400" dirty="0" err="1"/>
              <a:t>студенттердин</a:t>
            </a:r>
            <a:r>
              <a:rPr lang="ru-RU" sz="1400" dirty="0"/>
              <a:t> </a:t>
            </a:r>
            <a:r>
              <a:rPr lang="ru-RU" sz="1400" dirty="0" err="1"/>
              <a:t>мамлекеттик</a:t>
            </a:r>
            <a:r>
              <a:rPr lang="ru-RU" sz="1400" dirty="0"/>
              <a:t> </a:t>
            </a:r>
            <a:r>
              <a:rPr lang="ru-RU" sz="1400" dirty="0" err="1"/>
              <a:t>тилди</a:t>
            </a:r>
            <a:r>
              <a:rPr lang="ru-RU" sz="1400" dirty="0"/>
              <a:t> </a:t>
            </a:r>
            <a:r>
              <a:rPr lang="ru-RU" sz="1400" dirty="0" err="1"/>
              <a:t>тийиштүү</a:t>
            </a:r>
            <a:r>
              <a:rPr lang="ru-RU" sz="1400" dirty="0"/>
              <a:t> </a:t>
            </a:r>
            <a:r>
              <a:rPr lang="ru-RU" sz="1400" dirty="0" err="1"/>
              <a:t>деңгээлде</a:t>
            </a:r>
            <a:r>
              <a:rPr lang="ru-RU" sz="1400" dirty="0"/>
              <a:t> </a:t>
            </a:r>
            <a:r>
              <a:rPr lang="ru-RU" sz="1400" dirty="0" err="1"/>
              <a:t>билүүсүн</a:t>
            </a:r>
            <a:r>
              <a:rPr lang="ru-RU" sz="1400" dirty="0"/>
              <a:t> </a:t>
            </a:r>
            <a:r>
              <a:rPr lang="ru-RU" sz="1400" dirty="0" err="1"/>
              <a:t>камсыздашсын</a:t>
            </a:r>
            <a:r>
              <a:rPr lang="ru-RU" sz="1400" dirty="0"/>
              <a:t>. </a:t>
            </a:r>
            <a:r>
              <a:rPr lang="ru-RU" sz="1400" i="1" dirty="0" err="1"/>
              <a:t>Мөөнөтү</a:t>
            </a:r>
            <a:r>
              <a:rPr lang="ru-RU" sz="1400" i="1" dirty="0"/>
              <a:t> – </a:t>
            </a:r>
            <a:r>
              <a:rPr lang="ru-RU" sz="1400" i="1" dirty="0" err="1"/>
              <a:t>жыл</a:t>
            </a:r>
            <a:r>
              <a:rPr lang="ru-RU" sz="1400" i="1" dirty="0"/>
              <a:t> </a:t>
            </a:r>
            <a:r>
              <a:rPr lang="ru-RU" sz="1400" i="1" dirty="0" err="1"/>
              <a:t>ичинде</a:t>
            </a:r>
            <a:r>
              <a:rPr lang="ru-RU" sz="1400" i="1" dirty="0"/>
              <a:t>;</a:t>
            </a:r>
            <a:endParaRPr lang="ru-RU" sz="1400" dirty="0"/>
          </a:p>
          <a:p>
            <a:pPr lvl="0" fontAlgn="base"/>
            <a:r>
              <a:rPr lang="ru-RU" sz="1400" dirty="0"/>
              <a:t> </a:t>
            </a:r>
            <a:r>
              <a:rPr lang="ru-RU" sz="1400" dirty="0" err="1"/>
              <a:t>мамлекеттик</a:t>
            </a:r>
            <a:r>
              <a:rPr lang="ru-RU" sz="1400" dirty="0"/>
              <a:t> </a:t>
            </a:r>
            <a:r>
              <a:rPr lang="ru-RU" sz="1400" dirty="0" err="1"/>
              <a:t>тилде</a:t>
            </a:r>
            <a:r>
              <a:rPr lang="ru-RU" sz="1400" dirty="0"/>
              <a:t> </a:t>
            </a:r>
            <a:r>
              <a:rPr lang="ru-RU" sz="1400" dirty="0" err="1"/>
              <a:t>окуу</a:t>
            </a:r>
            <a:r>
              <a:rPr lang="ru-RU" sz="1400" dirty="0"/>
              <a:t> </a:t>
            </a:r>
            <a:r>
              <a:rPr lang="ru-RU" sz="1400" dirty="0" err="1"/>
              <a:t>процессин</a:t>
            </a:r>
            <a:r>
              <a:rPr lang="ru-RU" sz="1400" dirty="0"/>
              <a:t> </a:t>
            </a:r>
            <a:r>
              <a:rPr lang="ru-RU" sz="1400" dirty="0" err="1"/>
              <a:t>ишке</a:t>
            </a:r>
            <a:r>
              <a:rPr lang="ru-RU" sz="1400" dirty="0"/>
              <a:t> </a:t>
            </a:r>
            <a:r>
              <a:rPr lang="ru-RU" sz="1400" dirty="0" err="1"/>
              <a:t>ашыруу</a:t>
            </a:r>
            <a:r>
              <a:rPr lang="ru-RU" sz="1400" dirty="0"/>
              <a:t> </a:t>
            </a:r>
            <a:r>
              <a:rPr lang="ru-RU" sz="1400" dirty="0" err="1"/>
              <a:t>максатында</a:t>
            </a:r>
            <a:r>
              <a:rPr lang="ru-RU" sz="1400" dirty="0"/>
              <a:t> </a:t>
            </a:r>
            <a:r>
              <a:rPr lang="ru-RU" sz="1400" dirty="0" err="1"/>
              <a:t>окуу</a:t>
            </a:r>
            <a:r>
              <a:rPr lang="ru-RU" sz="1400" dirty="0"/>
              <a:t> </a:t>
            </a:r>
            <a:r>
              <a:rPr lang="ru-RU" sz="1400" dirty="0" err="1"/>
              <a:t>процессине</a:t>
            </a:r>
            <a:r>
              <a:rPr lang="ru-RU" sz="1400" dirty="0"/>
              <a:t> </a:t>
            </a:r>
            <a:r>
              <a:rPr lang="ru-RU" sz="1400" dirty="0" err="1"/>
              <a:t>жаңы</a:t>
            </a:r>
            <a:r>
              <a:rPr lang="ru-RU" sz="1400" dirty="0"/>
              <a:t> </a:t>
            </a:r>
            <a:r>
              <a:rPr lang="ru-RU" sz="1400" dirty="0" err="1"/>
              <a:t>инновациялык</a:t>
            </a:r>
            <a:r>
              <a:rPr lang="ru-RU" sz="1400" dirty="0"/>
              <a:t> </a:t>
            </a:r>
            <a:r>
              <a:rPr lang="ru-RU" sz="1400" dirty="0" err="1"/>
              <a:t>технологияларды</a:t>
            </a:r>
            <a:r>
              <a:rPr lang="ru-RU" sz="1400" dirty="0"/>
              <a:t>, </a:t>
            </a:r>
            <a:r>
              <a:rPr lang="ru-RU" sz="1400" dirty="0" err="1"/>
              <a:t>усулдуктарды</a:t>
            </a:r>
            <a:r>
              <a:rPr lang="ru-RU" sz="1400" dirty="0"/>
              <a:t> </a:t>
            </a:r>
            <a:r>
              <a:rPr lang="ru-RU" sz="1400" dirty="0" err="1"/>
              <a:t>жана</a:t>
            </a:r>
            <a:r>
              <a:rPr lang="ru-RU" sz="1400" dirty="0"/>
              <a:t> </a:t>
            </a:r>
            <a:r>
              <a:rPr lang="ru-RU" sz="1400" dirty="0" err="1"/>
              <a:t>формаларды</a:t>
            </a:r>
            <a:r>
              <a:rPr lang="ru-RU" sz="1400" dirty="0"/>
              <a:t> </a:t>
            </a:r>
            <a:r>
              <a:rPr lang="ru-RU" sz="1400" dirty="0" err="1"/>
              <a:t>иштеп</a:t>
            </a:r>
            <a:r>
              <a:rPr lang="ru-RU" sz="1400" dirty="0"/>
              <a:t> </a:t>
            </a:r>
            <a:r>
              <a:rPr lang="ru-RU" sz="1400" dirty="0" err="1"/>
              <a:t>чыгып</a:t>
            </a:r>
            <a:r>
              <a:rPr lang="ru-RU" sz="1400" dirty="0"/>
              <a:t> </a:t>
            </a:r>
            <a:r>
              <a:rPr lang="ru-RU" sz="1400" dirty="0" err="1"/>
              <a:t>киргизүүнү</a:t>
            </a:r>
            <a:r>
              <a:rPr lang="ru-RU" sz="1400" dirty="0"/>
              <a:t> </a:t>
            </a:r>
            <a:r>
              <a:rPr lang="ru-RU" sz="1400" dirty="0" err="1"/>
              <a:t>камсыздашсын</a:t>
            </a:r>
            <a:r>
              <a:rPr lang="ru-RU" sz="1400" dirty="0"/>
              <a:t>. </a:t>
            </a:r>
            <a:r>
              <a:rPr lang="ru-RU" sz="1400" i="1" dirty="0" err="1"/>
              <a:t>Мөөнөтү</a:t>
            </a:r>
            <a:r>
              <a:rPr lang="ru-RU" sz="1400" i="1" dirty="0"/>
              <a:t> – </a:t>
            </a:r>
            <a:r>
              <a:rPr lang="ru-RU" sz="1400" i="1" dirty="0" err="1"/>
              <a:t>жыл</a:t>
            </a:r>
            <a:r>
              <a:rPr lang="ru-RU" sz="1400" i="1" dirty="0"/>
              <a:t> </a:t>
            </a:r>
            <a:r>
              <a:rPr lang="ru-RU" sz="1400" i="1" dirty="0" err="1"/>
              <a:t>ичинде</a:t>
            </a:r>
            <a:r>
              <a:rPr lang="ru-RU" sz="1400" i="1" dirty="0"/>
              <a:t>.</a:t>
            </a:r>
            <a:endParaRPr lang="ru-RU" sz="1400" dirty="0"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251520" y="404664"/>
            <a:ext cx="8640960" cy="1224136"/>
          </a:xfrm>
          <a:prstGeom prst="roundRect">
            <a:avLst>
              <a:gd name="adj" fmla="val 3782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И. Раззаков атындагы КМТУнун жана анын түзүмдөрүнүн  өнүгүшүнүн стратегиялык пландарын ишке ашыруу боюнча иш дайыма жүрүп жатат.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51520" y="1952380"/>
            <a:ext cx="8784976" cy="4572964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Мамлекеттик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тилди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өнүктүрүү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мамлекеттик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программаны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жүзүнө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ашыруу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максатында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2022-2023-окуу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жылында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системдик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иштер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жүргүзүлдү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анын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жыйынтыгында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университеттин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ишмердүүлүгүндө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мамлекеттик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тилдин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ролу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мааниси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жогорулады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Түзүмдүк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бөлүмдөрдүн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мамлекеттик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тил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жооптуу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кызматкерлери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тарабынан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отчеттор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учурунда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тапшырылды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Азыркы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учурда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кыргыз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тилинде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топторду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ачуу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ошондой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эле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кыргыз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тилинде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окуу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окуу-усулдук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куралдардын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жетишсиздиги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маанилүү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маселелердин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бири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болуп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саналат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23528" y="476672"/>
            <a:ext cx="8496944" cy="1296144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Жаңы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окуу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жылында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башкы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ЖОЖдун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окуу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түзүмдөрү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төмөндөгү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санда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билим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берүү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программаларын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ишке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ашырат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2802632" y="2916462"/>
            <a:ext cx="2376264" cy="1296144"/>
          </a:xfrm>
          <a:prstGeom prst="flowChartMultidocument">
            <a:avLst/>
          </a:prstGeom>
          <a:solidFill>
            <a:srgbClr val="DAEEF3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бакалавриат</a:t>
            </a: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8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5004048" y="3872074"/>
            <a:ext cx="2160240" cy="1296144"/>
          </a:xfrm>
          <a:prstGeom prst="flowChartMultidocument">
            <a:avLst/>
          </a:prstGeom>
          <a:solidFill>
            <a:srgbClr val="DAEEF3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инженердик</a:t>
            </a: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программалар</a:t>
            </a: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8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9 </a:t>
            </a:r>
            <a:endParaRPr dirty="0"/>
          </a:p>
        </p:txBody>
      </p:sp>
      <p:sp>
        <p:nvSpPr>
          <p:cNvPr id="133" name="Google Shape;133;p6"/>
          <p:cNvSpPr/>
          <p:nvPr/>
        </p:nvSpPr>
        <p:spPr>
          <a:xfrm>
            <a:off x="323528" y="2132855"/>
            <a:ext cx="2232248" cy="1512169"/>
          </a:xfrm>
          <a:prstGeom prst="flowChartMultidocument">
            <a:avLst/>
          </a:prstGeom>
          <a:solidFill>
            <a:srgbClr val="DAEEF3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магистратура – </a:t>
            </a:r>
            <a:r>
              <a:rPr lang="ru-RU" sz="18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60 </a:t>
            </a:r>
            <a:r>
              <a:rPr lang="ru-RU" sz="1800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багыт</a:t>
            </a:r>
            <a:endParaRPr sz="1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6876256" y="5060206"/>
            <a:ext cx="2160240" cy="1296144"/>
          </a:xfrm>
          <a:prstGeom prst="flowChartMultidocument">
            <a:avLst/>
          </a:prstGeom>
          <a:solidFill>
            <a:srgbClr val="DAEEF3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Phd</a:t>
            </a:r>
            <a:r>
              <a:rPr lang="ru-RU" sz="18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- 1</a:t>
            </a:r>
            <a:r>
              <a:rPr lang="en-US" sz="18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1259632" y="1698809"/>
            <a:ext cx="216024" cy="4340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3851920" y="1772816"/>
            <a:ext cx="216024" cy="11481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5973701" y="1783842"/>
            <a:ext cx="246856" cy="20882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7740352" y="1772816"/>
            <a:ext cx="216024" cy="328739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08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251520" y="3284984"/>
            <a:ext cx="7056784" cy="284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: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251520" y="232322"/>
            <a:ext cx="8568952" cy="1108446"/>
          </a:xfrm>
          <a:prstGeom prst="rect">
            <a:avLst/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Бакалаврларды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магистрлерди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даярдоо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багыттары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биргелешкен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билим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берүү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программаларын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ишке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ашыруунун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алкагында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төмөнкүдөй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алдыңкы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университеттер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уланууда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251520" y="1801739"/>
            <a:ext cx="8640960" cy="4723605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«Москва энергетикалык институту» Улуттук изилдөө университети;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Д.Ф.Устинов атындагы “ВОЕНМЕХ” Балтика мамлекеттик техникалык университети;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Казан мамлекеттик энергетика университети;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Алтай мамлекеттик техникалык университети;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Н.П.Огарев атындагы Мордовия мамлекеттик университети;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Москва автомобиль-жол мамлекеттик техникалык университети;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Омск мамлекеттик жол байланыш университети;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“МИФИ” (Москва инженердик физика институту) Улуттук изилдөө ядролук университети; 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Новосибирск мамлекеттик техникалык университети;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ИТМО Улуттук изилдөө университети;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Түштүк федералдык университети (Таганрог).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49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52" name="Google Shape;152;p8"/>
          <p:cNvSpPr/>
          <p:nvPr/>
        </p:nvSpPr>
        <p:spPr>
          <a:xfrm>
            <a:off x="251520" y="232322"/>
            <a:ext cx="8568952" cy="1108446"/>
          </a:xfrm>
          <a:prstGeom prst="rect">
            <a:avLst/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2021-2022-окуу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жылында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дипломдук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программада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төмөнкү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багыттар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студент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окуусун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аяктайт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456725" y="1556792"/>
            <a:ext cx="8452605" cy="2513502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sz="18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/>
              <a:t>Электроэнергетика </a:t>
            </a:r>
            <a:r>
              <a:rPr lang="ru-RU" sz="1800" dirty="0" err="1"/>
              <a:t>жана</a:t>
            </a:r>
            <a:r>
              <a:rPr lang="ru-RU" sz="1800" dirty="0"/>
              <a:t> электротехника (Казан </a:t>
            </a:r>
            <a:r>
              <a:rPr lang="ru-RU" sz="1800" dirty="0" err="1"/>
              <a:t>мамлекеттик</a:t>
            </a:r>
            <a:r>
              <a:rPr lang="ru-RU" sz="1800" dirty="0"/>
              <a:t> энергетика </a:t>
            </a:r>
            <a:r>
              <a:rPr lang="ru-RU" sz="1800" dirty="0" err="1"/>
              <a:t>университети</a:t>
            </a:r>
            <a:r>
              <a:rPr lang="ru-RU" sz="1800" dirty="0"/>
              <a:t>) - 1 студент;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err="1" smtClean="0"/>
              <a:t>Стандартташтыруу</a:t>
            </a:r>
            <a:r>
              <a:rPr lang="ru-RU" sz="1800" dirty="0"/>
              <a:t>, </a:t>
            </a:r>
            <a:r>
              <a:rPr lang="ru-RU" sz="1800" dirty="0" err="1"/>
              <a:t>сертификатташтыруу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метрология - 1 студент;  </a:t>
            </a:r>
            <a:r>
              <a:rPr lang="ru-RU" sz="1800" dirty="0" err="1"/>
              <a:t>Маалыматтык</a:t>
            </a:r>
            <a:r>
              <a:rPr lang="ru-RU" sz="1800" dirty="0"/>
              <a:t> </a:t>
            </a:r>
            <a:r>
              <a:rPr lang="ru-RU" sz="1800" dirty="0" err="1"/>
              <a:t>системалар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</a:t>
            </a:r>
            <a:r>
              <a:rPr lang="ru-RU" sz="1800" dirty="0" err="1"/>
              <a:t>технологиялар</a:t>
            </a:r>
            <a:r>
              <a:rPr lang="ru-RU" sz="1800" dirty="0"/>
              <a:t> - 2 студент (</a:t>
            </a:r>
            <a:r>
              <a:rPr lang="ru-RU" sz="1800" dirty="0" err="1"/>
              <a:t>Д.Ф.Устинов</a:t>
            </a:r>
            <a:r>
              <a:rPr lang="ru-RU" sz="1800" dirty="0"/>
              <a:t> </a:t>
            </a:r>
            <a:r>
              <a:rPr lang="ru-RU" sz="1800" dirty="0" err="1"/>
              <a:t>атындагы</a:t>
            </a:r>
            <a:r>
              <a:rPr lang="ru-RU" sz="1800" dirty="0"/>
              <a:t> “ВОЕНМЕХ” Балтика </a:t>
            </a:r>
            <a:r>
              <a:rPr lang="ru-RU" sz="1800" dirty="0" err="1"/>
              <a:t>мамлекеттик</a:t>
            </a:r>
            <a:r>
              <a:rPr lang="ru-RU" sz="1800" dirty="0"/>
              <a:t> </a:t>
            </a:r>
            <a:r>
              <a:rPr lang="ru-RU" sz="1800" dirty="0" err="1"/>
              <a:t>техникалык</a:t>
            </a:r>
            <a:r>
              <a:rPr lang="ru-RU" sz="1800" dirty="0"/>
              <a:t> </a:t>
            </a:r>
            <a:r>
              <a:rPr lang="ru-RU" sz="1800" dirty="0" err="1"/>
              <a:t>университети</a:t>
            </a:r>
            <a:r>
              <a:rPr lang="ru-RU" sz="1800" dirty="0"/>
              <a:t>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31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body" idx="1"/>
          </p:nvPr>
        </p:nvSpPr>
        <p:spPr>
          <a:xfrm>
            <a:off x="107504" y="260350"/>
            <a:ext cx="9001000" cy="100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2022-23-о.ж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аягына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билим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алуучулардын</a:t>
            </a:r>
            <a:r>
              <a:rPr lang="ru-RU" sz="2400" b="1" dirty="0">
                <a:solidFill>
                  <a:srgbClr val="002060"/>
                </a:solidFill>
              </a:rPr>
              <a:t> саны университет </a:t>
            </a:r>
            <a:r>
              <a:rPr lang="ru-RU" sz="2400" b="1" dirty="0" err="1">
                <a:solidFill>
                  <a:srgbClr val="002060"/>
                </a:solidFill>
              </a:rPr>
              <a:t>боюнча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/>
              <a:t>-  </a:t>
            </a:r>
            <a:r>
              <a:rPr lang="ru-RU" sz="2400" b="1" dirty="0" smtClean="0">
                <a:solidFill>
                  <a:srgbClr val="FF0000"/>
                </a:solidFill>
              </a:rPr>
              <a:t>22508 </a:t>
            </a:r>
            <a:r>
              <a:rPr lang="ru-RU" sz="2400" b="1" dirty="0">
                <a:solidFill>
                  <a:srgbClr val="FF0000"/>
                </a:solidFill>
              </a:rPr>
              <a:t>студент </a:t>
            </a:r>
            <a:r>
              <a:rPr lang="ru-RU" sz="2400" b="1" dirty="0" err="1" smtClean="0">
                <a:solidFill>
                  <a:srgbClr val="002060"/>
                </a:solidFill>
              </a:rPr>
              <a:t>түздү</a:t>
            </a:r>
            <a:endParaRPr sz="2400" b="1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/>
          </a:p>
        </p:txBody>
      </p:sp>
      <p:sp>
        <p:nvSpPr>
          <p:cNvPr id="174" name="Google Shape;17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588063"/>
              </p:ext>
            </p:extLst>
          </p:nvPr>
        </p:nvGraphicFramePr>
        <p:xfrm>
          <a:off x="0" y="1151092"/>
          <a:ext cx="886887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713390"/>
              </p:ext>
            </p:extLst>
          </p:nvPr>
        </p:nvGraphicFramePr>
        <p:xfrm>
          <a:off x="0" y="4183582"/>
          <a:ext cx="4806669" cy="267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535943"/>
              </p:ext>
            </p:extLst>
          </p:nvPr>
        </p:nvGraphicFramePr>
        <p:xfrm>
          <a:off x="4774300" y="4207857"/>
          <a:ext cx="4369699" cy="259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183" name="Google Shape;183;p12"/>
          <p:cNvSpPr/>
          <p:nvPr/>
        </p:nvSpPr>
        <p:spPr>
          <a:xfrm>
            <a:off x="457200" y="476672"/>
            <a:ext cx="8075240" cy="1584176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ru-RU" sz="2000" dirty="0" err="1"/>
              <a:t>Даярдоо</a:t>
            </a:r>
            <a:r>
              <a:rPr lang="ru-RU" sz="2000" dirty="0"/>
              <a:t> </a:t>
            </a:r>
            <a:r>
              <a:rPr lang="ru-RU" sz="2000" dirty="0" err="1"/>
              <a:t>багыты</a:t>
            </a:r>
            <a:r>
              <a:rPr lang="ru-RU" sz="2000" dirty="0"/>
              <a:t> </a:t>
            </a:r>
            <a:r>
              <a:rPr lang="ru-RU" sz="2000" dirty="0" err="1"/>
              <a:t>боюнча</a:t>
            </a:r>
            <a:r>
              <a:rPr lang="ru-RU" sz="2000" dirty="0"/>
              <a:t> </a:t>
            </a:r>
            <a:r>
              <a:rPr lang="ru-RU" sz="2000" dirty="0" err="1"/>
              <a:t>мамлекеттик</a:t>
            </a:r>
            <a:r>
              <a:rPr lang="ru-RU" sz="2000" dirty="0"/>
              <a:t> </a:t>
            </a:r>
            <a:r>
              <a:rPr lang="ru-RU" sz="2000" dirty="0" err="1"/>
              <a:t>сынакты</a:t>
            </a:r>
            <a:r>
              <a:rPr lang="ru-RU" sz="2000" dirty="0"/>
              <a:t> </a:t>
            </a:r>
            <a:r>
              <a:rPr lang="ru-RU" sz="2000" dirty="0" err="1"/>
              <a:t>тапшырууга</a:t>
            </a:r>
            <a:r>
              <a:rPr lang="ru-RU" sz="2000" dirty="0"/>
              <a:t> 3799 студентке </a:t>
            </a:r>
            <a:r>
              <a:rPr lang="ru-RU" sz="2000" dirty="0" err="1"/>
              <a:t>уруксат</a:t>
            </a:r>
            <a:r>
              <a:rPr lang="ru-RU" sz="2000" dirty="0"/>
              <a:t> </a:t>
            </a:r>
            <a:r>
              <a:rPr lang="ru-RU" sz="2000" dirty="0" err="1"/>
              <a:t>берилди</a:t>
            </a:r>
            <a:r>
              <a:rPr lang="ru-RU" sz="2000" dirty="0"/>
              <a:t>, </a:t>
            </a:r>
            <a:r>
              <a:rPr lang="ru-RU" sz="2000" dirty="0" err="1"/>
              <a:t>алардын</a:t>
            </a:r>
            <a:r>
              <a:rPr lang="ru-RU" sz="2000" dirty="0"/>
              <a:t> </a:t>
            </a:r>
            <a:r>
              <a:rPr lang="ru-RU" sz="2000" dirty="0" err="1"/>
              <a:t>ичинен</a:t>
            </a:r>
            <a:r>
              <a:rPr lang="ru-RU" sz="2000" dirty="0"/>
              <a:t> 3685 студент </a:t>
            </a:r>
            <a:r>
              <a:rPr lang="ru-RU" sz="2000" dirty="0" err="1"/>
              <a:t>тапшырды</a:t>
            </a:r>
            <a:r>
              <a:rPr lang="ru-RU" sz="2000" dirty="0"/>
              <a:t>. </a:t>
            </a:r>
            <a:endParaRPr lang="ru-RU" sz="2000" dirty="0" smtClean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457200" y="2348880"/>
            <a:ext cx="8075240" cy="1584176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sz="2000" dirty="0" err="1"/>
              <a:t>Бүтүрүүчү</a:t>
            </a:r>
            <a:r>
              <a:rPr lang="ru-RU" sz="2000" dirty="0"/>
              <a:t> </a:t>
            </a:r>
            <a:r>
              <a:rPr lang="ru-RU" sz="2000" dirty="0" err="1"/>
              <a:t>квалификациялык</a:t>
            </a:r>
            <a:r>
              <a:rPr lang="ru-RU" sz="2000" dirty="0"/>
              <a:t> </a:t>
            </a:r>
            <a:r>
              <a:rPr lang="ru-RU" sz="2000" dirty="0" err="1"/>
              <a:t>ишин</a:t>
            </a:r>
            <a:r>
              <a:rPr lang="ru-RU" sz="2000" dirty="0"/>
              <a:t> </a:t>
            </a:r>
            <a:r>
              <a:rPr lang="ru-RU" sz="2000" dirty="0" err="1"/>
              <a:t>жактоого</a:t>
            </a:r>
            <a:r>
              <a:rPr lang="ru-RU" sz="2000" dirty="0"/>
              <a:t> 3058 студентке, </a:t>
            </a:r>
            <a:r>
              <a:rPr lang="ru-RU" sz="2000" dirty="0" err="1"/>
              <a:t>магистрлик</a:t>
            </a:r>
            <a:r>
              <a:rPr lang="ru-RU" sz="2000" dirty="0"/>
              <a:t> </a:t>
            </a:r>
            <a:r>
              <a:rPr lang="ru-RU" sz="2000" dirty="0" err="1"/>
              <a:t>диссертациясын</a:t>
            </a:r>
            <a:r>
              <a:rPr lang="ru-RU" sz="2000" dirty="0"/>
              <a:t> </a:t>
            </a:r>
            <a:r>
              <a:rPr lang="ru-RU" sz="2000" dirty="0" err="1"/>
              <a:t>жактоого</a:t>
            </a:r>
            <a:r>
              <a:rPr lang="ru-RU" sz="2000" dirty="0"/>
              <a:t> 627 </a:t>
            </a:r>
            <a:r>
              <a:rPr lang="ru-RU" sz="2000" dirty="0" err="1"/>
              <a:t>магистрантка</a:t>
            </a:r>
            <a:r>
              <a:rPr lang="ru-RU" sz="2000" dirty="0"/>
              <a:t> </a:t>
            </a:r>
            <a:r>
              <a:rPr lang="ru-RU" sz="2000" dirty="0" err="1"/>
              <a:t>уруксат</a:t>
            </a:r>
            <a:r>
              <a:rPr lang="ru-RU" sz="2000" dirty="0"/>
              <a:t> </a:t>
            </a:r>
            <a:r>
              <a:rPr lang="ru-RU" sz="2000" dirty="0" err="1"/>
              <a:t>берилди</a:t>
            </a:r>
            <a:r>
              <a:rPr lang="ru-RU" sz="2000" dirty="0"/>
              <a:t>.</a:t>
            </a:r>
            <a:endParaRPr sz="20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457200" y="4221088"/>
            <a:ext cx="8075240" cy="1584176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sz="2000" dirty="0" err="1"/>
              <a:t>Коллеждер</a:t>
            </a:r>
            <a:r>
              <a:rPr lang="ru-RU" sz="2000" dirty="0"/>
              <a:t> </a:t>
            </a:r>
            <a:r>
              <a:rPr lang="ru-RU" sz="2000" dirty="0" err="1"/>
              <a:t>боюнча</a:t>
            </a:r>
            <a:r>
              <a:rPr lang="ru-RU" sz="2000" dirty="0"/>
              <a:t> </a:t>
            </a:r>
            <a:r>
              <a:rPr lang="ru-RU" sz="2000" dirty="0" err="1"/>
              <a:t>дипломдук</a:t>
            </a:r>
            <a:r>
              <a:rPr lang="ru-RU" sz="2000" dirty="0"/>
              <a:t> </a:t>
            </a:r>
            <a:r>
              <a:rPr lang="ru-RU" sz="2000" dirty="0" err="1"/>
              <a:t>долбоорду</a:t>
            </a:r>
            <a:r>
              <a:rPr lang="ru-RU" sz="2000" dirty="0"/>
              <a:t> </a:t>
            </a:r>
            <a:r>
              <a:rPr lang="ru-RU" sz="2000" dirty="0" err="1"/>
              <a:t>жактоого</a:t>
            </a:r>
            <a:r>
              <a:rPr lang="ru-RU" sz="2000" dirty="0"/>
              <a:t> 1412 студентке </a:t>
            </a:r>
            <a:r>
              <a:rPr lang="ru-RU" sz="2000" dirty="0" err="1"/>
              <a:t>уруксат</a:t>
            </a:r>
            <a:r>
              <a:rPr lang="ru-RU" sz="2000" dirty="0"/>
              <a:t> </a:t>
            </a:r>
            <a:r>
              <a:rPr lang="ru-RU" sz="2000" dirty="0" err="1"/>
              <a:t>берилди</a:t>
            </a:r>
            <a:endParaRPr sz="20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body" idx="1"/>
          </p:nvPr>
        </p:nvSpPr>
        <p:spPr>
          <a:xfrm>
            <a:off x="251520" y="428471"/>
            <a:ext cx="8712968" cy="84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ru-RU" sz="2000" dirty="0">
                <a:solidFill>
                  <a:srgbClr val="002060"/>
                </a:solidFill>
              </a:rPr>
              <a:t>КР ББИМ </a:t>
            </a:r>
            <a:r>
              <a:rPr lang="ru-RU" sz="2000" dirty="0" err="1">
                <a:solidFill>
                  <a:srgbClr val="002060"/>
                </a:solidFill>
              </a:rPr>
              <a:t>тарабынан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бекитилген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алдын</a:t>
            </a:r>
            <a:r>
              <a:rPr lang="ru-RU" sz="2000" dirty="0">
                <a:solidFill>
                  <a:srgbClr val="002060"/>
                </a:solidFill>
              </a:rPr>
              <a:t> алма </a:t>
            </a:r>
            <a:r>
              <a:rPr lang="ru-RU" sz="2000" dirty="0" err="1">
                <a:solidFill>
                  <a:srgbClr val="002060"/>
                </a:solidFill>
              </a:rPr>
              <a:t>табыштама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боюнча</a:t>
            </a:r>
            <a:r>
              <a:rPr lang="ru-RU" sz="2000" dirty="0">
                <a:solidFill>
                  <a:srgbClr val="002060"/>
                </a:solidFill>
              </a:rPr>
              <a:t> университет </a:t>
            </a:r>
            <a:r>
              <a:rPr lang="ru-RU" sz="2000" dirty="0" err="1">
                <a:solidFill>
                  <a:srgbClr val="002060"/>
                </a:solidFill>
              </a:rPr>
              <a:t>боюнча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4449 </a:t>
            </a:r>
            <a:r>
              <a:rPr lang="ru-RU" sz="2000" dirty="0" err="1">
                <a:solidFill>
                  <a:srgbClr val="002060"/>
                </a:solidFill>
              </a:rPr>
              <a:t>студенттин</a:t>
            </a:r>
            <a:r>
              <a:rPr lang="ru-RU" sz="2000" dirty="0">
                <a:solidFill>
                  <a:srgbClr val="002060"/>
                </a:solidFill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</a:rPr>
              <a:t>аякташы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күтүлүп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жатат</a:t>
            </a:r>
            <a:endParaRPr sz="2000" dirty="0">
              <a:solidFill>
                <a:srgbClr val="00206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91" name="Google Shape;191;p13"/>
          <p:cNvSpPr/>
          <p:nvPr/>
        </p:nvSpPr>
        <p:spPr>
          <a:xfrm>
            <a:off x="323528" y="5229200"/>
            <a:ext cx="87129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2023-24-о.ж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абитуриенттерди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кабыл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алуу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планы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божомолдоо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күндүзгү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окутуу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8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6000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сырттан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окутуу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(АОТ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– </a:t>
            </a:r>
            <a:r>
              <a:rPr lang="ru-RU" sz="18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3100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магистратурага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8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300 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күндүзгү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и </a:t>
            </a:r>
            <a:r>
              <a:rPr lang="ru-RU" sz="18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100 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сырттан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002394"/>
              </p:ext>
            </p:extLst>
          </p:nvPr>
        </p:nvGraphicFramePr>
        <p:xfrm>
          <a:off x="323529" y="1116702"/>
          <a:ext cx="8521066" cy="426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82982"/>
              </p:ext>
            </p:extLst>
          </p:nvPr>
        </p:nvGraphicFramePr>
        <p:xfrm>
          <a:off x="591198" y="1069071"/>
          <a:ext cx="8212938" cy="5431737"/>
        </p:xfrm>
        <a:graphic>
          <a:graphicData uri="http://schemas.openxmlformats.org/drawingml/2006/table">
            <a:tbl>
              <a:tblPr firstRow="1" firstCol="1" bandRow="1">
                <a:tableStyleId>{BE56F046-7811-4DEF-9264-486C0F3552D3}</a:tableStyleId>
              </a:tblPr>
              <a:tblGrid>
                <a:gridCol w="611764"/>
                <a:gridCol w="989980"/>
                <a:gridCol w="3264897"/>
                <a:gridCol w="1982602"/>
                <a:gridCol w="1363695"/>
              </a:tblGrid>
              <a:tr h="166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Шифр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Название направления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Профиль/программа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Институт/каф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328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510200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Прикладная математика и информатика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Большие данные и машинное обучение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ИИТ, ПМИ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328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710500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Интернет-технологии и управление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WEB-дизайн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ИИТ, 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6431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710600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Компьютерная лингвистика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Медиа-лингвистика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ИИТ, КЛ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64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Цифровая лингвистика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эксп.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бак.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Разработка компьютерных игр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на лиценз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ИИТ, ИиКГ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492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эксп.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бак.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Электротехника и информационная технология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на лиценз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КГТИ, ЭЭ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332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эксп.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спец.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Восточная архитектура и дизайн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на лиценз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ИАД, ДАС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332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эксп.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спец.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Урбанистика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на лиценз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ИАД, Градостр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492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эксп.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спец.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Дизайн архитектуры интерьера и городской среды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на лиценз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ИАД, ДАС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653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590100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маг.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Информационная безопасность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Информационная безопасность киберфизических систем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ИИТ, ОБИС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492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590100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маг.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Информационная безопасность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на след год с Мюнхен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Цифровая криминалистика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ИИТ, ОБИС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657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55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670200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Эксплуатация транспортно-технологических машин и комплексов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Автомобилестроение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АТ, ИТР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7" name="Google Shape;145;p7"/>
          <p:cNvSpPr/>
          <p:nvPr/>
        </p:nvSpPr>
        <p:spPr>
          <a:xfrm>
            <a:off x="348624" y="117859"/>
            <a:ext cx="8568952" cy="739897"/>
          </a:xfrm>
          <a:prstGeom prst="rect">
            <a:avLst/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sz="2000" b="1" dirty="0"/>
              <a:t>2023-жылга </a:t>
            </a:r>
            <a:r>
              <a:rPr lang="ru-RU" sz="2000" b="1" dirty="0" err="1"/>
              <a:t>жаңы</a:t>
            </a:r>
            <a:r>
              <a:rPr lang="ru-RU" sz="2000" b="1" dirty="0"/>
              <a:t> </a:t>
            </a:r>
            <a:r>
              <a:rPr lang="ru-RU" sz="2000" b="1" dirty="0" err="1"/>
              <a:t>багыттардын</a:t>
            </a:r>
            <a:r>
              <a:rPr lang="ru-RU" sz="2000" b="1" dirty="0"/>
              <a:t> </a:t>
            </a:r>
            <a:r>
              <a:rPr lang="ru-RU" sz="2000" b="1" dirty="0" err="1"/>
              <a:t>жана</a:t>
            </a:r>
            <a:r>
              <a:rPr lang="ru-RU" sz="2000" b="1" dirty="0"/>
              <a:t> </a:t>
            </a:r>
            <a:r>
              <a:rPr lang="ru-RU" sz="2000" b="1" dirty="0" err="1"/>
              <a:t>профилдердин</a:t>
            </a:r>
            <a:r>
              <a:rPr lang="ru-RU" sz="2000" b="1" dirty="0"/>
              <a:t> </a:t>
            </a:r>
            <a:r>
              <a:rPr lang="ru-RU" sz="2000" b="1" dirty="0" err="1"/>
              <a:t>тизмеси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712981"/>
      </p:ext>
    </p:extLst>
  </p:cSld>
  <p:clrMapOvr>
    <a:masterClrMapping/>
  </p:clrMapOvr>
</p:sld>
</file>

<file path=ppt/theme/theme1.xml><?xml version="1.0" encoding="utf-8"?>
<a:theme xmlns:a="http://schemas.openxmlformats.org/drawingml/2006/main" name="О готовности к новому уч.году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762</Words>
  <Application>Microsoft Office PowerPoint</Application>
  <PresentationFormat>Экран (4:3)</PresentationFormat>
  <Paragraphs>132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Noto Sans Symbols</vt:lpstr>
      <vt:lpstr>Times New Roman</vt:lpstr>
      <vt:lpstr>Wingdings</vt:lpstr>
      <vt:lpstr>О готовности к новому уч.году</vt:lpstr>
      <vt:lpstr>И. Раззаков атындагы КМТУнун жаңы окуу жылына  даярдыгы тууралуу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 Раззаков атындагы КМТУнун жаңы окуу жылына  даярдыгы тууралуу</dc:title>
  <dc:creator>www.PHILka.RU</dc:creator>
  <cp:lastModifiedBy>Аксана</cp:lastModifiedBy>
  <cp:revision>11</cp:revision>
  <dcterms:created xsi:type="dcterms:W3CDTF">2014-07-01T10:44:44Z</dcterms:created>
  <dcterms:modified xsi:type="dcterms:W3CDTF">2025-03-03T10:27:34Z</dcterms:modified>
</cp:coreProperties>
</file>