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4.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5.xml" ContentType="application/vnd.openxmlformats-officedocument.drawingml.chart+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6" roundtripDataSignature="AMtx7mgldzEMNXKfQh3BF6TC28JEECAMS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E56F046-7811-4DEF-9264-486C0F3552D3}">
  <a:tblStyle styleId="{BE56F046-7811-4DEF-9264-486C0F3552D3}"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161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customschemas.google.com/relationships/presentationmetadata" Target="meta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_rels/chart2.xml.rels><?xml version="1.0" encoding="UTF-8" standalone="yes"?>
<Relationships xmlns="http://schemas.openxmlformats.org/package/2006/relationships"><Relationship Id="rId2" Type="http://schemas.openxmlformats.org/officeDocument/2006/relationships/package" Target="../embeddings/_____Microsoft_Excel2.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package" Target="../embeddings/_____Microsoft_Excel3.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Excel4.xlsx"/></Relationships>
</file>

<file path=ppt/charts/_rels/chart5.xml.rels><?xml version="1.0" encoding="UTF-8" standalone="yes"?>
<Relationships xmlns="http://schemas.openxmlformats.org/package/2006/relationships"><Relationship Id="rId1" Type="http://schemas.openxmlformats.org/officeDocument/2006/relationships/oleObject" Target="file:///D:\&#1059;&#1095;&#1077;&#1085;&#1099;&#1081;%20&#1089;&#1086;&#1074;&#1077;&#1090;\29.06.2022%20&#1043;&#1086;&#1090;&#1086;&#1074;&#1085;&#1086;&#1089;&#1090;&#1100;%20&#1082;%20&#1085;&#1086;&#1074;&#1086;&#1084;&#1091;%20&#1091;&#1095;.&#1075;&#1086;&#1076;&#1091;\&#1044;&#1080;&#1072;&#1075;&#1088;&#1072;&#1084;&#1084;&#107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dirty="0"/>
              <a:t>ЖКББ (ВПО)</a:t>
            </a:r>
          </a:p>
        </c:rich>
      </c:tx>
      <c:overlay val="0"/>
    </c:title>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spPr>
            <a:solidFill>
              <a:srgbClr val="0070C0"/>
            </a:solidFill>
          </c:spPr>
          <c:invertIfNegative val="0"/>
          <c:dLbls>
            <c:spPr>
              <a:noFill/>
              <a:ln>
                <a:noFill/>
              </a:ln>
              <a:effectLst/>
            </c:spPr>
            <c:txPr>
              <a:bodyPr/>
              <a:lstStyle/>
              <a:p>
                <a:pPr>
                  <a:defRPr sz="1400" b="1"/>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'контингент студентов'!$P$36:$P$39</c:f>
              <c:strCache>
                <c:ptCount val="4"/>
                <c:pt idx="0">
                  <c:v>Кара-Балта ш. филиалы</c:v>
                </c:pt>
                <c:pt idx="1">
                  <c:v>Кара-Көл ш. филиалы</c:v>
                </c:pt>
                <c:pt idx="2">
                  <c:v>Токмок ш. филиалы </c:v>
                </c:pt>
                <c:pt idx="3">
                  <c:v>Кызыл-Кыя ш. филиалы</c:v>
                </c:pt>
              </c:strCache>
            </c:strRef>
          </c:cat>
          <c:val>
            <c:numRef>
              <c:f>'контингент студентов'!$Q$36:$Q$39</c:f>
              <c:numCache>
                <c:formatCode>General</c:formatCode>
                <c:ptCount val="4"/>
                <c:pt idx="0">
                  <c:v>139</c:v>
                </c:pt>
                <c:pt idx="1">
                  <c:v>138</c:v>
                </c:pt>
                <c:pt idx="2">
                  <c:v>457</c:v>
                </c:pt>
                <c:pt idx="3">
                  <c:v>625</c:v>
                </c:pt>
              </c:numCache>
            </c:numRef>
          </c:val>
          <c:extLst xmlns:c16r2="http://schemas.microsoft.com/office/drawing/2015/06/chart">
            <c:ext xmlns:c16="http://schemas.microsoft.com/office/drawing/2014/chart" uri="{C3380CC4-5D6E-409C-BE32-E72D297353CC}">
              <c16:uniqueId val="{00000000-C7C7-4C13-8CFA-D3B99EF909C0}"/>
            </c:ext>
          </c:extLst>
        </c:ser>
        <c:dLbls>
          <c:showLegendKey val="0"/>
          <c:showVal val="0"/>
          <c:showCatName val="0"/>
          <c:showSerName val="0"/>
          <c:showPercent val="0"/>
          <c:showBubbleSize val="0"/>
        </c:dLbls>
        <c:gapWidth val="150"/>
        <c:shape val="cylinder"/>
        <c:axId val="141788712"/>
        <c:axId val="8034312"/>
        <c:axId val="0"/>
      </c:bar3DChart>
      <c:catAx>
        <c:axId val="141788712"/>
        <c:scaling>
          <c:orientation val="minMax"/>
        </c:scaling>
        <c:delete val="0"/>
        <c:axPos val="b"/>
        <c:numFmt formatCode="General" sourceLinked="1"/>
        <c:majorTickMark val="out"/>
        <c:minorTickMark val="none"/>
        <c:tickLblPos val="nextTo"/>
        <c:txPr>
          <a:bodyPr/>
          <a:lstStyle/>
          <a:p>
            <a:pPr>
              <a:defRPr sz="1200" b="1"/>
            </a:pPr>
            <a:endParaRPr lang="ru-RU"/>
          </a:p>
        </c:txPr>
        <c:crossAx val="8034312"/>
        <c:crosses val="autoZero"/>
        <c:auto val="1"/>
        <c:lblAlgn val="ctr"/>
        <c:lblOffset val="100"/>
        <c:noMultiLvlLbl val="0"/>
      </c:catAx>
      <c:valAx>
        <c:axId val="8034312"/>
        <c:scaling>
          <c:orientation val="minMax"/>
        </c:scaling>
        <c:delete val="0"/>
        <c:axPos val="l"/>
        <c:majorGridlines/>
        <c:numFmt formatCode="General" sourceLinked="1"/>
        <c:majorTickMark val="out"/>
        <c:minorTickMark val="none"/>
        <c:tickLblPos val="nextTo"/>
        <c:crossAx val="141788712"/>
        <c:crosses val="autoZero"/>
        <c:crossBetween val="between"/>
      </c:valAx>
      <c:spPr>
        <a:noFill/>
        <a:ln w="25400">
          <a:noFill/>
        </a:ln>
      </c:spPr>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30"/>
      <c:rotY val="0"/>
      <c:rAngAx val="0"/>
    </c:view3D>
    <c:floor>
      <c:thickness val="0"/>
    </c:floor>
    <c:sideWall>
      <c:thickness val="0"/>
    </c:sideWall>
    <c:backWall>
      <c:thickness val="0"/>
    </c:backWall>
    <c:plotArea>
      <c:layout/>
      <c:pie3DChart>
        <c:varyColors val="1"/>
        <c:ser>
          <c:idx val="0"/>
          <c:order val="0"/>
          <c:explosion val="25"/>
          <c:dPt>
            <c:idx val="0"/>
            <c:bubble3D val="0"/>
          </c:dPt>
          <c:dPt>
            <c:idx val="1"/>
            <c:bubble3D val="0"/>
          </c:dPt>
          <c:dPt>
            <c:idx val="2"/>
            <c:bubble3D val="0"/>
          </c:dPt>
          <c:dLbls>
            <c:dLbl>
              <c:idx val="0"/>
              <c:layout>
                <c:manualLayout>
                  <c:x val="-3.8576443569553809E-2"/>
                  <c:y val="0.28894648585593469"/>
                </c:manualLayout>
              </c:layout>
              <c:dLblPos val="bestFit"/>
              <c:showLegendKey val="0"/>
              <c:showVal val="1"/>
              <c:showCatName val="1"/>
              <c:showSerName val="0"/>
              <c:showPercent val="0"/>
              <c:showBubbleSize val="0"/>
              <c:extLst>
                <c:ext xmlns:c15="http://schemas.microsoft.com/office/drawing/2012/chart" uri="{CE6537A1-D6FC-4f65-9D91-7224C49458BB}"/>
              </c:extLst>
            </c:dLbl>
            <c:dLbl>
              <c:idx val="1"/>
              <c:layout>
                <c:manualLayout>
                  <c:x val="3.8210848643919511E-4"/>
                  <c:y val="0.34082816245058056"/>
                </c:manualLayout>
              </c:layout>
              <c:dLblPos val="bestFit"/>
              <c:showLegendKey val="0"/>
              <c:showVal val="1"/>
              <c:showCatName val="1"/>
              <c:showSerName val="0"/>
              <c:showPercent val="0"/>
              <c:showBubbleSize val="0"/>
              <c:extLst>
                <c:ext xmlns:c15="http://schemas.microsoft.com/office/drawing/2012/chart" uri="{CE6537A1-D6FC-4f65-9D91-7224C49458BB}"/>
              </c:extLst>
            </c:dLbl>
            <c:spPr>
              <a:noFill/>
              <a:ln>
                <a:noFill/>
              </a:ln>
              <a:effectLst/>
            </c:spPr>
            <c:txPr>
              <a:bodyPr/>
              <a:lstStyle/>
              <a:p>
                <a:pPr>
                  <a:defRPr b="1"/>
                </a:pPr>
                <a:endParaRPr lang="ru-RU"/>
              </a:p>
            </c:txPr>
            <c:showLegendKey val="0"/>
            <c:showVal val="1"/>
            <c:showCatName val="1"/>
            <c:showSerName val="0"/>
            <c:showPercent val="0"/>
            <c:showBubbleSize val="0"/>
            <c:showLeaderLines val="1"/>
            <c:extLst>
              <c:ext xmlns:c15="http://schemas.microsoft.com/office/drawing/2012/chart" uri="{CE6537A1-D6FC-4f65-9D91-7224C49458BB}"/>
            </c:extLst>
          </c:dLbls>
          <c:cat>
            <c:strRef>
              <c:f>'контингент студентов'!$B$52:$B$54</c:f>
              <c:strCache>
                <c:ptCount val="3"/>
                <c:pt idx="0">
                  <c:v>Күндүзгү окуу боюнча  ЖКББ</c:v>
                </c:pt>
                <c:pt idx="1">
                  <c:v>Сырттан окуу боюнча  ЖКББ</c:v>
                </c:pt>
                <c:pt idx="2">
                  <c:v>Политехникалык коллеж жана аймактык ОБББ</c:v>
                </c:pt>
              </c:strCache>
            </c:strRef>
          </c:cat>
          <c:val>
            <c:numRef>
              <c:f>'контингент студентов'!$C$52:$C$54</c:f>
              <c:numCache>
                <c:formatCode>General</c:formatCode>
                <c:ptCount val="3"/>
                <c:pt idx="0">
                  <c:v>7552</c:v>
                </c:pt>
                <c:pt idx="1">
                  <c:v>2925</c:v>
                </c:pt>
                <c:pt idx="2">
                  <c:v>1770</c:v>
                </c:pt>
              </c:numCache>
            </c:numRef>
          </c:val>
        </c:ser>
        <c:dLbls>
          <c:showLegendKey val="0"/>
          <c:showVal val="0"/>
          <c:showCatName val="0"/>
          <c:showSerName val="0"/>
          <c:showPercent val="0"/>
          <c:showBubbleSize val="0"/>
          <c:showLeaderLines val="1"/>
        </c:dLbls>
      </c:pie3DChart>
      <c:spPr>
        <a:noFill/>
        <a:ln w="25400">
          <a:noFill/>
        </a:ln>
      </c:spPr>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invertIfNegative val="0"/>
          <c:dLbls>
            <c:spPr>
              <a:noFill/>
              <a:ln>
                <a:noFill/>
              </a:ln>
              <a:effectLst/>
            </c:spPr>
            <c:txPr>
              <a:bodyPr/>
              <a:lstStyle/>
              <a:p>
                <a:pPr>
                  <a:defRPr sz="1400" b="1"/>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'контингент студентов'!$P$5:$P$15</c:f>
              <c:strCache>
                <c:ptCount val="11"/>
                <c:pt idx="0">
                  <c:v>РhD</c:v>
                </c:pt>
                <c:pt idx="1">
                  <c:v>ЖДМ</c:v>
                </c:pt>
                <c:pt idx="2">
                  <c:v>БББПИ</c:v>
                </c:pt>
                <c:pt idx="3">
                  <c:v>ЖММ</c:v>
                </c:pt>
                <c:pt idx="4">
                  <c:v>ИЭФ</c:v>
                </c:pt>
                <c:pt idx="5">
                  <c:v>ЭТИ</c:v>
                </c:pt>
                <c:pt idx="6">
                  <c:v>УМКФ</c:v>
                </c:pt>
                <c:pt idx="7">
                  <c:v>КГТИ</c:v>
                </c:pt>
                <c:pt idx="8">
                  <c:v>ТФ</c:v>
                </c:pt>
                <c:pt idx="9">
                  <c:v>ЭФ</c:v>
                </c:pt>
                <c:pt idx="10">
                  <c:v>МТФ</c:v>
                </c:pt>
              </c:strCache>
            </c:strRef>
          </c:cat>
          <c:val>
            <c:numRef>
              <c:f>'контингент студентов'!$Q$5:$Q$15</c:f>
              <c:numCache>
                <c:formatCode>General</c:formatCode>
                <c:ptCount val="11"/>
                <c:pt idx="0">
                  <c:v>17</c:v>
                </c:pt>
                <c:pt idx="1">
                  <c:v>155</c:v>
                </c:pt>
                <c:pt idx="2">
                  <c:v>246</c:v>
                </c:pt>
                <c:pt idx="3">
                  <c:v>453</c:v>
                </c:pt>
                <c:pt idx="4">
                  <c:v>604</c:v>
                </c:pt>
                <c:pt idx="5">
                  <c:v>620</c:v>
                </c:pt>
                <c:pt idx="6">
                  <c:v>727</c:v>
                </c:pt>
                <c:pt idx="7">
                  <c:v>822</c:v>
                </c:pt>
                <c:pt idx="8">
                  <c:v>1070</c:v>
                </c:pt>
                <c:pt idx="9">
                  <c:v>1239</c:v>
                </c:pt>
                <c:pt idx="10">
                  <c:v>1395</c:v>
                </c:pt>
              </c:numCache>
            </c:numRef>
          </c:val>
        </c:ser>
        <c:dLbls>
          <c:showLegendKey val="0"/>
          <c:showVal val="0"/>
          <c:showCatName val="0"/>
          <c:showSerName val="0"/>
          <c:showPercent val="0"/>
          <c:showBubbleSize val="0"/>
        </c:dLbls>
        <c:gapWidth val="150"/>
        <c:shape val="cylinder"/>
        <c:axId val="8035096"/>
        <c:axId val="8035488"/>
        <c:axId val="0"/>
      </c:bar3DChart>
      <c:catAx>
        <c:axId val="8035096"/>
        <c:scaling>
          <c:orientation val="minMax"/>
        </c:scaling>
        <c:delete val="0"/>
        <c:axPos val="b"/>
        <c:numFmt formatCode="General" sourceLinked="1"/>
        <c:majorTickMark val="out"/>
        <c:minorTickMark val="none"/>
        <c:tickLblPos val="nextTo"/>
        <c:txPr>
          <a:bodyPr/>
          <a:lstStyle/>
          <a:p>
            <a:pPr>
              <a:defRPr sz="1200" b="1"/>
            </a:pPr>
            <a:endParaRPr lang="ru-RU"/>
          </a:p>
        </c:txPr>
        <c:crossAx val="8035488"/>
        <c:crosses val="autoZero"/>
        <c:auto val="1"/>
        <c:lblAlgn val="ctr"/>
        <c:lblOffset val="100"/>
        <c:noMultiLvlLbl val="0"/>
      </c:catAx>
      <c:valAx>
        <c:axId val="8035488"/>
        <c:scaling>
          <c:orientation val="minMax"/>
        </c:scaling>
        <c:delete val="0"/>
        <c:axPos val="l"/>
        <c:majorGridlines/>
        <c:numFmt formatCode="General" sourceLinked="1"/>
        <c:majorTickMark val="out"/>
        <c:minorTickMark val="none"/>
        <c:tickLblPos val="nextTo"/>
        <c:crossAx val="8035096"/>
        <c:crosses val="autoZero"/>
        <c:crossBetween val="between"/>
      </c:valAx>
      <c:spPr>
        <a:noFill/>
        <a:ln w="25400">
          <a:noFill/>
        </a:ln>
      </c:spPr>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view3D>
    <c:floor>
      <c:thickness val="0"/>
    </c:floor>
    <c:sideWall>
      <c:thickness val="0"/>
    </c:sideWall>
    <c:backWall>
      <c:thickness val="0"/>
    </c:backWall>
    <c:plotArea>
      <c:layout/>
      <c:pie3DChart>
        <c:varyColors val="1"/>
        <c:ser>
          <c:idx val="0"/>
          <c:order val="0"/>
          <c:explosion val="25"/>
          <c:dPt>
            <c:idx val="0"/>
            <c:bubble3D val="0"/>
            <c:spPr>
              <a:solidFill>
                <a:srgbClr val="0070C0"/>
              </a:solidFill>
            </c:spPr>
            <c:extLst xmlns:c16r2="http://schemas.microsoft.com/office/drawing/2015/06/chart">
              <c:ext xmlns:c16="http://schemas.microsoft.com/office/drawing/2014/chart" uri="{C3380CC4-5D6E-409C-BE32-E72D297353CC}">
                <c16:uniqueId val="{00000001-4C97-4E6C-B520-4B45963985EF}"/>
              </c:ext>
            </c:extLst>
          </c:dPt>
          <c:dPt>
            <c:idx val="1"/>
            <c:bubble3D val="0"/>
            <c:spPr>
              <a:solidFill>
                <a:srgbClr val="FF0000"/>
              </a:solidFill>
            </c:spPr>
            <c:extLst xmlns:c16r2="http://schemas.microsoft.com/office/drawing/2015/06/chart">
              <c:ext xmlns:c16="http://schemas.microsoft.com/office/drawing/2014/chart" uri="{C3380CC4-5D6E-409C-BE32-E72D297353CC}">
                <c16:uniqueId val="{00000003-4C97-4E6C-B520-4B45963985EF}"/>
              </c:ext>
            </c:extLst>
          </c:dPt>
          <c:dPt>
            <c:idx val="2"/>
            <c:bubble3D val="0"/>
            <c:spPr>
              <a:solidFill>
                <a:srgbClr val="00B050"/>
              </a:solidFill>
            </c:spPr>
            <c:extLst xmlns:c16r2="http://schemas.microsoft.com/office/drawing/2015/06/chart">
              <c:ext xmlns:c16="http://schemas.microsoft.com/office/drawing/2014/chart" uri="{C3380CC4-5D6E-409C-BE32-E72D297353CC}">
                <c16:uniqueId val="{00000005-4C97-4E6C-B520-4B45963985EF}"/>
              </c:ext>
            </c:extLst>
          </c:dPt>
          <c:dLbls>
            <c:dLbl>
              <c:idx val="0"/>
              <c:layout>
                <c:manualLayout>
                  <c:x val="1.5319983338850942E-3"/>
                  <c:y val="0.1752884945151022"/>
                </c:manualLayout>
              </c:layout>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1-4C97-4E6C-B520-4B45963985EF}"/>
                </c:ext>
                <c:ext xmlns:c15="http://schemas.microsoft.com/office/drawing/2012/chart" uri="{CE6537A1-D6FC-4f65-9D91-7224C49458BB}"/>
              </c:extLst>
            </c:dLbl>
            <c:dLbl>
              <c:idx val="1"/>
              <c:layout>
                <c:manualLayout>
                  <c:x val="-1.018161724720645E-2"/>
                  <c:y val="0.25720723059756645"/>
                </c:manualLayout>
              </c:layou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3-4C97-4E6C-B520-4B45963985EF}"/>
                </c:ext>
                <c:ext xmlns:c15="http://schemas.microsoft.com/office/drawing/2012/chart" uri="{CE6537A1-D6FC-4f65-9D91-7224C49458BB}"/>
              </c:extLst>
            </c:dLbl>
            <c:dLbl>
              <c:idx val="2"/>
              <c:layout>
                <c:manualLayout>
                  <c:x val="-4.7781798437273371E-2"/>
                  <c:y val="-9.9696350163991435E-2"/>
                </c:manualLayout>
              </c:layou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5-4C97-4E6C-B520-4B45963985EF}"/>
                </c:ext>
                <c:ext xmlns:c15="http://schemas.microsoft.com/office/drawing/2012/chart" uri="{CE6537A1-D6FC-4f65-9D91-7224C49458BB}"/>
              </c:extLst>
            </c:dLbl>
            <c:spPr>
              <a:noFill/>
              <a:ln>
                <a:noFill/>
              </a:ln>
              <a:effectLst/>
            </c:spPr>
            <c:txPr>
              <a:bodyPr/>
              <a:lstStyle/>
              <a:p>
                <a:pPr>
                  <a:defRPr sz="1400" b="1">
                    <a:solidFill>
                      <a:srgbClr val="002060"/>
                    </a:solidFill>
                  </a:defRPr>
                </a:pPr>
                <a:endParaRPr lang="ru-RU"/>
              </a:p>
            </c:txPr>
            <c:showLegendKey val="0"/>
            <c:showVal val="1"/>
            <c:showCatName val="1"/>
            <c:showSerName val="0"/>
            <c:showPercent val="0"/>
            <c:showBubbleSize val="0"/>
            <c:showLeaderLines val="1"/>
            <c:extLst xmlns:c16r2="http://schemas.microsoft.com/office/drawing/2015/06/chart">
              <c:ext xmlns:c15="http://schemas.microsoft.com/office/drawing/2012/chart" uri="{CE6537A1-D6FC-4f65-9D91-7224C49458BB}"/>
            </c:extLst>
          </c:dLbls>
          <c:cat>
            <c:strRef>
              <c:f>'контингент студентов'!$B$83:$B$85</c:f>
              <c:strCache>
                <c:ptCount val="3"/>
                <c:pt idx="0">
                  <c:v>башкы жож боюнча</c:v>
                </c:pt>
                <c:pt idx="1">
                  <c:v>аймактык  филиалдар боюнча </c:v>
                </c:pt>
                <c:pt idx="2">
                  <c:v>ОКББ боюнча </c:v>
                </c:pt>
              </c:strCache>
            </c:strRef>
          </c:cat>
          <c:val>
            <c:numRef>
              <c:f>'контингент студентов'!$C$83:$C$85</c:f>
              <c:numCache>
                <c:formatCode>General</c:formatCode>
                <c:ptCount val="3"/>
                <c:pt idx="0">
                  <c:v>1417</c:v>
                </c:pt>
                <c:pt idx="1">
                  <c:v>225</c:v>
                </c:pt>
                <c:pt idx="2">
                  <c:v>565</c:v>
                </c:pt>
              </c:numCache>
            </c:numRef>
          </c:val>
          <c:extLst xmlns:c16r2="http://schemas.microsoft.com/office/drawing/2015/06/chart">
            <c:ext xmlns:c16="http://schemas.microsoft.com/office/drawing/2014/chart" uri="{C3380CC4-5D6E-409C-BE32-E72D297353CC}">
              <c16:uniqueId val="{00000006-4C97-4E6C-B520-4B45963985EF}"/>
            </c:ext>
          </c:extLst>
        </c:ser>
        <c:dLbls>
          <c:showLegendKey val="0"/>
          <c:showVal val="0"/>
          <c:showCatName val="0"/>
          <c:showSerName val="0"/>
          <c:showPercent val="0"/>
          <c:showBubbleSize val="0"/>
          <c:showLeaderLines val="1"/>
        </c:dLbls>
      </c:pie3DChart>
      <c:spPr>
        <a:noFill/>
        <a:ln w="25400">
          <a:noFill/>
        </a:ln>
      </c:spPr>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dirty="0" err="1">
                <a:solidFill>
                  <a:srgbClr val="FF0000"/>
                </a:solidFill>
              </a:rPr>
              <a:t>Окуу</a:t>
            </a:r>
            <a:r>
              <a:rPr lang="ru-RU" dirty="0">
                <a:solidFill>
                  <a:srgbClr val="FF0000"/>
                </a:solidFill>
              </a:rPr>
              <a:t> </a:t>
            </a:r>
            <a:r>
              <a:rPr lang="ru-RU" dirty="0" err="1">
                <a:solidFill>
                  <a:srgbClr val="FF0000"/>
                </a:solidFill>
              </a:rPr>
              <a:t>бөлүмдөрү</a:t>
            </a:r>
            <a:r>
              <a:rPr lang="ru-RU" dirty="0">
                <a:solidFill>
                  <a:srgbClr val="FF0000"/>
                </a:solidFill>
              </a:rPr>
              <a:t> </a:t>
            </a:r>
            <a:r>
              <a:rPr lang="ru-RU" dirty="0" err="1">
                <a:solidFill>
                  <a:srgbClr val="FF0000"/>
                </a:solidFill>
              </a:rPr>
              <a:t>боюнча</a:t>
            </a:r>
            <a:r>
              <a:rPr lang="ru-RU" dirty="0">
                <a:solidFill>
                  <a:srgbClr val="FF0000"/>
                </a:solidFill>
              </a:rPr>
              <a:t> кадр </a:t>
            </a:r>
            <a:r>
              <a:rPr lang="ru-RU" dirty="0" err="1">
                <a:solidFill>
                  <a:srgbClr val="FF0000"/>
                </a:solidFill>
              </a:rPr>
              <a:t>курамы</a:t>
            </a:r>
            <a:r>
              <a:rPr lang="ru-RU" dirty="0">
                <a:solidFill>
                  <a:srgbClr val="FF0000"/>
                </a:solidFill>
              </a:rPr>
              <a:t>  (</a:t>
            </a:r>
            <a:r>
              <a:rPr lang="ru-RU" dirty="0" err="1">
                <a:solidFill>
                  <a:srgbClr val="FF0000"/>
                </a:solidFill>
              </a:rPr>
              <a:t>штаттагылар</a:t>
            </a:r>
            <a:r>
              <a:rPr lang="ru-RU" dirty="0">
                <a:solidFill>
                  <a:srgbClr val="FF0000"/>
                </a:solidFill>
              </a:rPr>
              <a:t> + </a:t>
            </a:r>
            <a:r>
              <a:rPr lang="ru-RU" dirty="0" err="1">
                <a:solidFill>
                  <a:srgbClr val="FF0000"/>
                </a:solidFill>
              </a:rPr>
              <a:t>айкалыштырып</a:t>
            </a:r>
            <a:r>
              <a:rPr lang="ru-RU" dirty="0">
                <a:solidFill>
                  <a:srgbClr val="FF0000"/>
                </a:solidFill>
              </a:rPr>
              <a:t> </a:t>
            </a:r>
            <a:r>
              <a:rPr lang="ru-RU" dirty="0" err="1">
                <a:solidFill>
                  <a:srgbClr val="FF0000"/>
                </a:solidFill>
              </a:rPr>
              <a:t>иштөөчүлөр</a:t>
            </a:r>
            <a:r>
              <a:rPr lang="ru-RU" dirty="0">
                <a:solidFill>
                  <a:srgbClr val="FF0000"/>
                </a:solidFill>
              </a:rPr>
              <a:t>)</a:t>
            </a:r>
          </a:p>
        </c:rich>
      </c:tx>
      <c:layout>
        <c:manualLayout>
          <c:xMode val="edge"/>
          <c:yMode val="edge"/>
          <c:x val="0.1829579771209994"/>
          <c:y val="1.5117367911501896E-2"/>
        </c:manualLayout>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explosion val="25"/>
          <c:dPt>
            <c:idx val="0"/>
            <c:bubble3D val="0"/>
          </c:dPt>
          <c:dPt>
            <c:idx val="1"/>
            <c:bubble3D val="0"/>
          </c:dPt>
          <c:dPt>
            <c:idx val="2"/>
            <c:bubble3D val="0"/>
          </c:dPt>
          <c:dPt>
            <c:idx val="3"/>
            <c:bubble3D val="0"/>
          </c:dPt>
          <c:dPt>
            <c:idx val="4"/>
            <c:bubble3D val="0"/>
          </c:dPt>
          <c:dPt>
            <c:idx val="5"/>
            <c:bubble3D val="0"/>
          </c:dPt>
          <c:dPt>
            <c:idx val="6"/>
            <c:bubble3D val="0"/>
          </c:dPt>
          <c:dLbls>
            <c:dLbl>
              <c:idx val="0"/>
              <c:layout>
                <c:manualLayout>
                  <c:x val="7.1940238963347503E-2"/>
                  <c:y val="-6.8500920532639231E-2"/>
                </c:manualLayout>
              </c:layout>
              <c:spPr/>
              <c:txPr>
                <a:bodyPr/>
                <a:lstStyle/>
                <a:p>
                  <a:pPr>
                    <a:defRPr sz="1400" b="1"/>
                  </a:pPr>
                  <a:endParaRPr lang="ru-RU"/>
                </a:p>
              </c:txPr>
              <c:dLblPos val="bestFit"/>
              <c:showLegendKey val="0"/>
              <c:showVal val="1"/>
              <c:showCatName val="1"/>
              <c:showSerName val="0"/>
              <c:showPercent val="0"/>
              <c:showBubbleSize val="0"/>
              <c:extLst>
                <c:ext xmlns:c15="http://schemas.microsoft.com/office/drawing/2012/chart" uri="{CE6537A1-D6FC-4f65-9D91-7224C49458BB}">
                  <c15:layout/>
                </c:ext>
              </c:extLst>
            </c:dLbl>
            <c:dLbl>
              <c:idx val="1"/>
              <c:layout>
                <c:manualLayout>
                  <c:x val="4.9191274431399264E-2"/>
                  <c:y val="-0.18964440458996615"/>
                </c:manualLayout>
              </c:layout>
              <c:spPr/>
              <c:txPr>
                <a:bodyPr/>
                <a:lstStyle/>
                <a:p>
                  <a:pPr>
                    <a:defRPr sz="1400" b="1"/>
                  </a:pPr>
                  <a:endParaRPr lang="ru-RU"/>
                </a:p>
              </c:txPr>
              <c:dLblPos val="bestFit"/>
              <c:showLegendKey val="0"/>
              <c:showVal val="1"/>
              <c:showCatName val="1"/>
              <c:showSerName val="0"/>
              <c:showPercent val="0"/>
              <c:showBubbleSize val="0"/>
              <c:extLst>
                <c:ext xmlns:c15="http://schemas.microsoft.com/office/drawing/2012/chart" uri="{CE6537A1-D6FC-4f65-9D91-7224C49458BB}">
                  <c15:layout/>
                </c:ext>
              </c:extLst>
            </c:dLbl>
            <c:dLbl>
              <c:idx val="2"/>
              <c:layout>
                <c:manualLayout>
                  <c:x val="0.14472416287997375"/>
                  <c:y val="1.4250599139778121E-2"/>
                </c:manualLayout>
              </c:layout>
              <c:spPr/>
              <c:txPr>
                <a:bodyPr/>
                <a:lstStyle/>
                <a:p>
                  <a:pPr>
                    <a:defRPr sz="1400" b="1"/>
                  </a:pPr>
                  <a:endParaRPr lang="ru-RU"/>
                </a:p>
              </c:txPr>
              <c:dLblPos val="bestFit"/>
              <c:showLegendKey val="0"/>
              <c:showVal val="1"/>
              <c:showCatName val="1"/>
              <c:showSerName val="0"/>
              <c:showPercent val="0"/>
              <c:showBubbleSize val="0"/>
              <c:extLst>
                <c:ext xmlns:c15="http://schemas.microsoft.com/office/drawing/2012/chart" uri="{CE6537A1-D6FC-4f65-9D91-7224C49458BB}">
                  <c15:layout/>
                </c:ext>
              </c:extLst>
            </c:dLbl>
            <c:dLbl>
              <c:idx val="3"/>
              <c:layout>
                <c:manualLayout>
                  <c:x val="-0.14791021842384822"/>
                  <c:y val="3.6774286983985903E-2"/>
                </c:manualLayout>
              </c:layout>
              <c:spPr/>
              <c:txPr>
                <a:bodyPr/>
                <a:lstStyle/>
                <a:p>
                  <a:pPr>
                    <a:defRPr sz="1400" b="1"/>
                  </a:pPr>
                  <a:endParaRPr lang="ru-RU"/>
                </a:p>
              </c:txPr>
              <c:dLblPos val="bestFit"/>
              <c:showLegendKey val="0"/>
              <c:showVal val="1"/>
              <c:showCatName val="1"/>
              <c:showSerName val="0"/>
              <c:showPercent val="0"/>
              <c:showBubbleSize val="0"/>
              <c:extLst>
                <c:ext xmlns:c15="http://schemas.microsoft.com/office/drawing/2012/chart" uri="{CE6537A1-D6FC-4f65-9D91-7224C49458BB}">
                  <c15:layout/>
                </c:ext>
              </c:extLst>
            </c:dLbl>
            <c:dLbl>
              <c:idx val="4"/>
              <c:layout>
                <c:manualLayout>
                  <c:x val="-5.159160460591615E-2"/>
                  <c:y val="-3.1391353341692192E-2"/>
                </c:manualLayout>
              </c:layout>
              <c:spPr/>
              <c:txPr>
                <a:bodyPr/>
                <a:lstStyle/>
                <a:p>
                  <a:pPr>
                    <a:defRPr sz="1400" b="1"/>
                  </a:pPr>
                  <a:endParaRPr lang="ru-RU"/>
                </a:p>
              </c:txPr>
              <c:dLblPos val="bestFit"/>
              <c:showLegendKey val="0"/>
              <c:showVal val="1"/>
              <c:showCatName val="1"/>
              <c:showSerName val="0"/>
              <c:showPercent val="0"/>
              <c:showBubbleSize val="0"/>
              <c:extLst>
                <c:ext xmlns:c15="http://schemas.microsoft.com/office/drawing/2012/chart" uri="{CE6537A1-D6FC-4f65-9D91-7224C49458BB}">
                  <c15:layout/>
                </c:ext>
              </c:extLst>
            </c:dLbl>
            <c:dLbl>
              <c:idx val="5"/>
              <c:layout>
                <c:manualLayout>
                  <c:x val="-9.0076251858149825E-2"/>
                  <c:y val="-3.4871323821162731E-2"/>
                </c:manualLayout>
              </c:layout>
              <c:spPr/>
              <c:txPr>
                <a:bodyPr/>
                <a:lstStyle/>
                <a:p>
                  <a:pPr>
                    <a:defRPr sz="1400" b="1"/>
                  </a:pPr>
                  <a:endParaRPr lang="ru-RU"/>
                </a:p>
              </c:txPr>
              <c:showLegendKey val="0"/>
              <c:showVal val="1"/>
              <c:showCatName val="1"/>
              <c:showSerName val="0"/>
              <c:showPercent val="0"/>
              <c:showBubbleSize val="0"/>
              <c:extLst>
                <c:ext xmlns:c15="http://schemas.microsoft.com/office/drawing/2012/chart" uri="{CE6537A1-D6FC-4f65-9D91-7224C49458BB}">
                  <c15:layout/>
                </c:ext>
              </c:extLst>
            </c:dLbl>
            <c:dLbl>
              <c:idx val="6"/>
              <c:layout>
                <c:manualLayout>
                  <c:x val="-9.2854007956875317E-2"/>
                  <c:y val="-6.5491532686844323E-2"/>
                </c:manualLayout>
              </c:layout>
              <c:spPr/>
              <c:txPr>
                <a:bodyPr/>
                <a:lstStyle/>
                <a:p>
                  <a:pPr>
                    <a:defRPr sz="1400" b="1"/>
                  </a:pPr>
                  <a:endParaRPr lang="ru-RU"/>
                </a:p>
              </c:txPr>
              <c:dLblPos val="bestFit"/>
              <c:showLegendKey val="0"/>
              <c:showVal val="1"/>
              <c:showCatName val="1"/>
              <c:showSerName val="0"/>
              <c:showPercent val="0"/>
              <c:showBubbleSize val="0"/>
              <c:extLst>
                <c:ext xmlns:c15="http://schemas.microsoft.com/office/drawing/2012/chart" uri="{CE6537A1-D6FC-4f65-9D91-7224C49458BB}">
                  <c15:layout/>
                </c:ext>
              </c:extLst>
            </c:dLbl>
            <c:dLbl>
              <c:idx val="7"/>
              <c:layout>
                <c:manualLayout>
                  <c:x val="-6.3809083196449248E-2"/>
                  <c:y val="-3.6673504531242559E-2"/>
                </c:manualLayout>
              </c:layout>
              <c:spPr/>
              <c:txPr>
                <a:bodyPr/>
                <a:lstStyle/>
                <a:p>
                  <a:pPr>
                    <a:defRPr sz="1400" b="1"/>
                  </a:pPr>
                  <a:endParaRPr lang="ru-RU"/>
                </a:p>
              </c:txPr>
              <c:showLegendKey val="0"/>
              <c:showVal val="1"/>
              <c:showCatName val="1"/>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1"/>
            <c:showSerName val="0"/>
            <c:showPercent val="0"/>
            <c:showBubbleSize val="0"/>
            <c:showLeaderLines val="1"/>
            <c:extLst>
              <c:ext xmlns:c15="http://schemas.microsoft.com/office/drawing/2012/chart" uri="{CE6537A1-D6FC-4f65-9D91-7224C49458BB}"/>
            </c:extLst>
          </c:dLbls>
          <c:cat>
            <c:strRef>
              <c:f>'контингент студентов'!$A$71:$A$78</c:f>
              <c:strCache>
                <c:ptCount val="8"/>
                <c:pt idx="0">
                  <c:v>ТФ</c:v>
                </c:pt>
                <c:pt idx="1">
                  <c:v>МТФ</c:v>
                </c:pt>
                <c:pt idx="2">
                  <c:v>УМКФ</c:v>
                </c:pt>
                <c:pt idx="3">
                  <c:v>ЭФ</c:v>
                </c:pt>
                <c:pt idx="4">
                  <c:v>КГТИ</c:v>
                </c:pt>
                <c:pt idx="5">
                  <c:v>ЭТИ</c:v>
                </c:pt>
                <c:pt idx="6">
                  <c:v>ИЭФ</c:v>
                </c:pt>
                <c:pt idx="7">
                  <c:v>ЖДМ</c:v>
                </c:pt>
              </c:strCache>
            </c:strRef>
          </c:cat>
          <c:val>
            <c:numRef>
              <c:f>'контингент студентов'!$B$71:$B$78</c:f>
              <c:numCache>
                <c:formatCode>General</c:formatCode>
                <c:ptCount val="8"/>
                <c:pt idx="0">
                  <c:v>93</c:v>
                </c:pt>
                <c:pt idx="1">
                  <c:v>106</c:v>
                </c:pt>
                <c:pt idx="2">
                  <c:v>64</c:v>
                </c:pt>
                <c:pt idx="3">
                  <c:v>103</c:v>
                </c:pt>
                <c:pt idx="4">
                  <c:v>69</c:v>
                </c:pt>
                <c:pt idx="5">
                  <c:v>29</c:v>
                </c:pt>
                <c:pt idx="6">
                  <c:v>57</c:v>
                </c:pt>
                <c:pt idx="7">
                  <c:v>14</c:v>
                </c:pt>
              </c:numCache>
            </c:numRef>
          </c:val>
        </c:ser>
        <c:dLbls>
          <c:showLegendKey val="0"/>
          <c:showVal val="0"/>
          <c:showCatName val="0"/>
          <c:showSerName val="0"/>
          <c:showPercent val="0"/>
          <c:showBubbleSize val="0"/>
          <c:showLeaderLines val="1"/>
        </c:dLbls>
      </c:pie3DChart>
      <c:spPr>
        <a:noFill/>
        <a:ln w="25400">
          <a:noFill/>
        </a:ln>
      </c:spPr>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ru-RU"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7993195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33414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08521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6100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83130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7446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67615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f444f2146d_1_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gf444f2146d_1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3707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 name="Google Shape;211;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440030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 name="Google Shape;218;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0813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68036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8701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 name="Google Shape;101;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67794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674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985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90148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14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71930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77569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Титульный слайд" type="title">
  <p:cSld name="TITLE">
    <p:spTree>
      <p:nvGrpSpPr>
        <p:cNvPr id="1" name="Shape 15"/>
        <p:cNvGrpSpPr/>
        <p:nvPr/>
      </p:nvGrpSpPr>
      <p:grpSpPr>
        <a:xfrm>
          <a:off x="0" y="0"/>
          <a:ext cx="0" cy="0"/>
          <a:chOff x="0" y="0"/>
          <a:chExt cx="0" cy="0"/>
        </a:xfrm>
      </p:grpSpPr>
      <p:sp>
        <p:nvSpPr>
          <p:cNvPr id="16" name="Google Shape;16;p20"/>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 name="Google Shape;17;p20"/>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VERTICAL_TEXT">
    <p:spTree>
      <p:nvGrpSpPr>
        <p:cNvPr id="1" name="Shape 72"/>
        <p:cNvGrpSpPr/>
        <p:nvPr/>
      </p:nvGrpSpPr>
      <p:grpSpPr>
        <a:xfrm>
          <a:off x="0" y="0"/>
          <a:ext cx="0" cy="0"/>
          <a:chOff x="0" y="0"/>
          <a:chExt cx="0" cy="0"/>
        </a:xfrm>
      </p:grpSpPr>
      <p:sp>
        <p:nvSpPr>
          <p:cNvPr id="73" name="Google Shape;73;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4" name="Google Shape;74;p29"/>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VERTICAL_TITLE_AND_VERTICAL_TEXT">
    <p:spTree>
      <p:nvGrpSpPr>
        <p:cNvPr id="1" name="Shape 78"/>
        <p:cNvGrpSpPr/>
        <p:nvPr/>
      </p:nvGrpSpPr>
      <p:grpSpPr>
        <a:xfrm>
          <a:off x="0" y="0"/>
          <a:ext cx="0" cy="0"/>
          <a:chOff x="0" y="0"/>
          <a:chExt cx="0" cy="0"/>
        </a:xfrm>
      </p:grpSpPr>
      <p:sp>
        <p:nvSpPr>
          <p:cNvPr id="79" name="Google Shape;79;p30"/>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0" name="Google Shape;80;p30"/>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OBJECT">
    <p:spTree>
      <p:nvGrpSpPr>
        <p:cNvPr id="1" name="Shape 21"/>
        <p:cNvGrpSpPr/>
        <p:nvPr/>
      </p:nvGrpSpPr>
      <p:grpSpPr>
        <a:xfrm>
          <a:off x="0" y="0"/>
          <a:ext cx="0" cy="0"/>
          <a:chOff x="0" y="0"/>
          <a:chExt cx="0" cy="0"/>
        </a:xfrm>
      </p:grpSpPr>
      <p:sp>
        <p:nvSpPr>
          <p:cNvPr id="22" name="Google Shape;22;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3" name="Google Shape;23;p2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Заголовок раздела" type="secHead">
  <p:cSld name="SECTION_HEADER">
    <p:spTree>
      <p:nvGrpSpPr>
        <p:cNvPr id="1" name="Shape 27"/>
        <p:cNvGrpSpPr/>
        <p:nvPr/>
      </p:nvGrpSpPr>
      <p:grpSpPr>
        <a:xfrm>
          <a:off x="0" y="0"/>
          <a:ext cx="0" cy="0"/>
          <a:chOff x="0" y="0"/>
          <a:chExt cx="0" cy="0"/>
        </a:xfrm>
      </p:grpSpPr>
      <p:sp>
        <p:nvSpPr>
          <p:cNvPr id="28" name="Google Shape;28;p2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9" name="Google Shape;29;p2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Два объекта" type="twoObj">
  <p:cSld name="TWO_OBJECTS">
    <p:spTree>
      <p:nvGrpSpPr>
        <p:cNvPr id="1" name="Shape 33"/>
        <p:cNvGrpSpPr/>
        <p:nvPr/>
      </p:nvGrpSpPr>
      <p:grpSpPr>
        <a:xfrm>
          <a:off x="0" y="0"/>
          <a:ext cx="0" cy="0"/>
          <a:chOff x="0" y="0"/>
          <a:chExt cx="0" cy="0"/>
        </a:xfrm>
      </p:grpSpPr>
      <p:sp>
        <p:nvSpPr>
          <p:cNvPr id="34" name="Google Shape;34;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5" name="Google Shape;35;p23"/>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23"/>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Сравнение" type="twoTxTwoObj">
  <p:cSld name="TWO_OBJECTS_WITH_TEXT">
    <p:spTree>
      <p:nvGrpSpPr>
        <p:cNvPr id="1" name="Shape 40"/>
        <p:cNvGrpSpPr/>
        <p:nvPr/>
      </p:nvGrpSpPr>
      <p:grpSpPr>
        <a:xfrm>
          <a:off x="0" y="0"/>
          <a:ext cx="0" cy="0"/>
          <a:chOff x="0" y="0"/>
          <a:chExt cx="0" cy="0"/>
        </a:xfrm>
      </p:grpSpPr>
      <p:sp>
        <p:nvSpPr>
          <p:cNvPr id="41" name="Google Shape;41;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2" name="Google Shape;42;p24"/>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24"/>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24"/>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24"/>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TITLE_ONLY">
    <p:spTree>
      <p:nvGrpSpPr>
        <p:cNvPr id="1" name="Shape 49"/>
        <p:cNvGrpSpPr/>
        <p:nvPr/>
      </p:nvGrpSpPr>
      <p:grpSpPr>
        <a:xfrm>
          <a:off x="0" y="0"/>
          <a:ext cx="0" cy="0"/>
          <a:chOff x="0" y="0"/>
          <a:chExt cx="0" cy="0"/>
        </a:xfrm>
      </p:grpSpPr>
      <p:sp>
        <p:nvSpPr>
          <p:cNvPr id="50" name="Google Shape;50;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1" name="Google Shape;51;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Пустой слайд" type="blank">
  <p:cSld name="BLANK">
    <p:spTree>
      <p:nvGrpSpPr>
        <p:cNvPr id="1" name="Shape 54"/>
        <p:cNvGrpSpPr/>
        <p:nvPr/>
      </p:nvGrpSpPr>
      <p:grpSpPr>
        <a:xfrm>
          <a:off x="0" y="0"/>
          <a:ext cx="0" cy="0"/>
          <a:chOff x="0" y="0"/>
          <a:chExt cx="0" cy="0"/>
        </a:xfrm>
      </p:grpSpPr>
      <p:sp>
        <p:nvSpPr>
          <p:cNvPr id="55" name="Google Shape;55;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OBJECT_WITH_CAPTION_TEXT">
    <p:spTree>
      <p:nvGrpSpPr>
        <p:cNvPr id="1" name="Shape 58"/>
        <p:cNvGrpSpPr/>
        <p:nvPr/>
      </p:nvGrpSpPr>
      <p:grpSpPr>
        <a:xfrm>
          <a:off x="0" y="0"/>
          <a:ext cx="0" cy="0"/>
          <a:chOff x="0" y="0"/>
          <a:chExt cx="0" cy="0"/>
        </a:xfrm>
      </p:grpSpPr>
      <p:sp>
        <p:nvSpPr>
          <p:cNvPr id="59" name="Google Shape;59;p27"/>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0" name="Google Shape;60;p27"/>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27"/>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Рисунок с подписью" type="picTx">
  <p:cSld name="PICTURE_WITH_CAPTION_TEXT">
    <p:spTree>
      <p:nvGrpSpPr>
        <p:cNvPr id="1" name="Shape 65"/>
        <p:cNvGrpSpPr/>
        <p:nvPr/>
      </p:nvGrpSpPr>
      <p:grpSpPr>
        <a:xfrm>
          <a:off x="0" y="0"/>
          <a:ext cx="0" cy="0"/>
          <a:chOff x="0" y="0"/>
          <a:chExt cx="0" cy="0"/>
        </a:xfrm>
      </p:grpSpPr>
      <p:sp>
        <p:nvSpPr>
          <p:cNvPr id="66" name="Google Shape;66;p28"/>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7" name="Google Shape;67;p28"/>
          <p:cNvSpPr>
            <a:spLocks noGrp="1"/>
          </p:cNvSpPr>
          <p:nvPr>
            <p:ph type="pic" idx="2"/>
          </p:nvPr>
        </p:nvSpPr>
        <p:spPr>
          <a:xfrm>
            <a:off x="1792288" y="612775"/>
            <a:ext cx="5486400" cy="4114800"/>
          </a:xfrm>
          <a:prstGeom prst="rect">
            <a:avLst/>
          </a:prstGeom>
          <a:noFill/>
          <a:ln>
            <a:noFill/>
          </a:ln>
        </p:spPr>
      </p:sp>
      <p:sp>
        <p:nvSpPr>
          <p:cNvPr id="68" name="Google Shape;68;p28"/>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Shape 9"/>
        <p:cNvGrpSpPr/>
        <p:nvPr/>
      </p:nvGrpSpPr>
      <p:grpSpPr>
        <a:xfrm>
          <a:off x="0" y="0"/>
          <a:ext cx="0" cy="0"/>
          <a:chOff x="0" y="0"/>
          <a:chExt cx="0" cy="0"/>
        </a:xfrm>
      </p:grpSpPr>
      <p:sp>
        <p:nvSpPr>
          <p:cNvPr id="10" name="Google Shape;10;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1" name="Google Shape;11;p1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771851" y="3419753"/>
            <a:ext cx="7772400" cy="1470025"/>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None/>
            </a:pPr>
            <a:r>
              <a:rPr lang="ru-RU" sz="3600" b="1"/>
              <a:t>И. Раззаков атындагы КМТУнун жаңы окуу жылына  даярдыгы тууралуу</a:t>
            </a:r>
            <a:r>
              <a:rPr lang="ru-RU"/>
              <a:t/>
            </a:r>
            <a:br>
              <a:rPr lang="ru-RU"/>
            </a:br>
            <a:endParaRPr/>
          </a:p>
        </p:txBody>
      </p:sp>
      <p:pic>
        <p:nvPicPr>
          <p:cNvPr id="90" name="Google Shape;90;p1"/>
          <p:cNvPicPr preferRelativeResize="0"/>
          <p:nvPr/>
        </p:nvPicPr>
        <p:blipFill rotWithShape="1">
          <a:blip r:embed="rId3">
            <a:alphaModFix/>
          </a:blip>
          <a:srcRect/>
          <a:stretch/>
        </p:blipFill>
        <p:spPr>
          <a:xfrm>
            <a:off x="323528" y="332656"/>
            <a:ext cx="755970" cy="1347333"/>
          </a:xfrm>
          <a:prstGeom prst="rect">
            <a:avLst/>
          </a:prstGeom>
          <a:noFill/>
          <a:ln>
            <a:noFill/>
          </a:ln>
        </p:spPr>
      </p:pic>
      <p:pic>
        <p:nvPicPr>
          <p:cNvPr id="91" name="Google Shape;91;p1"/>
          <p:cNvPicPr preferRelativeResize="0"/>
          <p:nvPr/>
        </p:nvPicPr>
        <p:blipFill rotWithShape="1">
          <a:blip r:embed="rId4">
            <a:alphaModFix/>
          </a:blip>
          <a:srcRect/>
          <a:stretch/>
        </p:blipFill>
        <p:spPr>
          <a:xfrm>
            <a:off x="0" y="1429834"/>
            <a:ext cx="9144000" cy="1650498"/>
          </a:xfrm>
          <a:prstGeom prst="rect">
            <a:avLst/>
          </a:prstGeom>
          <a:noFill/>
          <a:ln>
            <a:noFill/>
          </a:ln>
        </p:spPr>
      </p:pic>
      <p:sp>
        <p:nvSpPr>
          <p:cNvPr id="2" name="Подзаголовок 1"/>
          <p:cNvSpPr>
            <a:spLocks noGrp="1"/>
          </p:cNvSpPr>
          <p:nvPr>
            <p:ph type="subTitle" idx="1"/>
          </p:nvPr>
        </p:nvSpPr>
        <p:spPr/>
        <p:txBody>
          <a:bodyPr/>
          <a:lstStyle/>
          <a:p>
            <a:endParaRPr lang="ru-RU"/>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5"/>
        <p:cNvGrpSpPr/>
        <p:nvPr/>
      </p:nvGrpSpPr>
      <p:grpSpPr>
        <a:xfrm>
          <a:off x="0" y="0"/>
          <a:ext cx="0" cy="0"/>
          <a:chOff x="0" y="0"/>
          <a:chExt cx="0" cy="0"/>
        </a:xfrm>
      </p:grpSpPr>
      <p:sp>
        <p:nvSpPr>
          <p:cNvPr id="166" name="Google Shape;166;p10"/>
          <p:cNvSpPr txBox="1">
            <a:spLocks noGrp="1"/>
          </p:cNvSpPr>
          <p:nvPr>
            <p:ph type="body" idx="1"/>
          </p:nvPr>
        </p:nvSpPr>
        <p:spPr>
          <a:xfrm>
            <a:off x="251520" y="3284984"/>
            <a:ext cx="7056784" cy="2841179"/>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chemeClr val="dk1"/>
              </a:buClr>
              <a:buSzPts val="1400"/>
              <a:buNone/>
            </a:pPr>
            <a:r>
              <a:rPr lang="ru-RU" sz="1400"/>
              <a:t>:</a:t>
            </a:r>
            <a:endParaRPr/>
          </a:p>
        </p:txBody>
      </p:sp>
      <p:sp>
        <p:nvSpPr>
          <p:cNvPr id="167" name="Google Shape;1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ru-RU"/>
              <a:t>10</a:t>
            </a:fld>
            <a:endParaRPr/>
          </a:p>
        </p:txBody>
      </p:sp>
      <p:sp>
        <p:nvSpPr>
          <p:cNvPr id="168" name="Google Shape;168;p10"/>
          <p:cNvSpPr/>
          <p:nvPr/>
        </p:nvSpPr>
        <p:spPr>
          <a:xfrm>
            <a:off x="107504" y="260649"/>
            <a:ext cx="8784976" cy="6264696"/>
          </a:xfrm>
          <a:prstGeom prst="roundRect">
            <a:avLst>
              <a:gd name="adj" fmla="val 16667"/>
            </a:avLst>
          </a:prstGeom>
          <a:solidFill>
            <a:srgbClr val="DAEEF3"/>
          </a:solidFill>
          <a:ln w="25400" cap="flat" cmpd="sng">
            <a:solidFill>
              <a:srgbClr val="DAEEF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ru-RU" sz="2000">
                <a:solidFill>
                  <a:schemeClr val="dk1"/>
                </a:solidFill>
                <a:latin typeface="Calibri"/>
                <a:ea typeface="Calibri"/>
                <a:cs typeface="Calibri"/>
                <a:sym typeface="Calibri"/>
              </a:rPr>
              <a:t>Диспетчерлик кызмат тарабынан 2022-23-о.ж. күндүзгү окуу формасынын 2-,3-,4-курстары үчүн сабактардын ырааттамаларын түзүү иши жүрүп жатат.</a:t>
            </a:r>
            <a:endParaRPr sz="2000">
              <a:solidFill>
                <a:schemeClr val="dk1"/>
              </a:solidFill>
              <a:latin typeface="Calibri"/>
              <a:ea typeface="Calibri"/>
              <a:cs typeface="Calibri"/>
              <a:sym typeface="Calibri"/>
            </a:endParaRPr>
          </a:p>
          <a:p>
            <a:pPr marL="0" marR="0" lvl="0" indent="0" algn="just" rtl="0">
              <a:spcBef>
                <a:spcPts val="0"/>
              </a:spcBef>
              <a:spcAft>
                <a:spcPts val="0"/>
              </a:spcAft>
              <a:buNone/>
            </a:pPr>
            <a:r>
              <a:rPr lang="ru-RU" sz="2000">
                <a:solidFill>
                  <a:schemeClr val="dk1"/>
                </a:solidFill>
                <a:latin typeface="Calibri"/>
                <a:ea typeface="Calibri"/>
                <a:cs typeface="Calibri"/>
                <a:sym typeface="Calibri"/>
              </a:rPr>
              <a:t/>
            </a:r>
            <a:br>
              <a:rPr lang="ru-RU" sz="2000">
                <a:solidFill>
                  <a:schemeClr val="dk1"/>
                </a:solidFill>
                <a:latin typeface="Calibri"/>
                <a:ea typeface="Calibri"/>
                <a:cs typeface="Calibri"/>
                <a:sym typeface="Calibri"/>
              </a:rPr>
            </a:br>
            <a:r>
              <a:rPr lang="ru-RU" sz="2000">
                <a:solidFill>
                  <a:schemeClr val="dk1"/>
                </a:solidFill>
                <a:latin typeface="Calibri"/>
                <a:ea typeface="Calibri"/>
                <a:cs typeface="Calibri"/>
                <a:sym typeface="Calibri"/>
              </a:rPr>
              <a:t>КМТУнун аудитордук фондунун мониторинги жүргүзүлдү, 2022-23-о.ж. түзүмдүк бөлүмдөр боюнча, өзгөртүүлөрдү эске алуу менен, аудиторияларды кайрадан бекитүүгө маалыматтар даярдалды. </a:t>
            </a:r>
            <a:endParaRPr sz="2000">
              <a:solidFill>
                <a:schemeClr val="dk1"/>
              </a:solidFill>
              <a:latin typeface="Calibri"/>
              <a:ea typeface="Calibri"/>
              <a:cs typeface="Calibri"/>
              <a:sym typeface="Calibri"/>
            </a:endParaRPr>
          </a:p>
          <a:p>
            <a:pPr marL="0" marR="0" lvl="0" indent="0" algn="just" rtl="0">
              <a:spcBef>
                <a:spcPts val="0"/>
              </a:spcBef>
              <a:spcAft>
                <a:spcPts val="0"/>
              </a:spcAft>
              <a:buNone/>
            </a:pPr>
            <a:r>
              <a:rPr lang="ru-RU" sz="2000">
                <a:solidFill>
                  <a:schemeClr val="dk1"/>
                </a:solidFill>
                <a:latin typeface="Calibri"/>
                <a:ea typeface="Calibri"/>
                <a:cs typeface="Calibri"/>
                <a:sym typeface="Calibri"/>
              </a:rPr>
              <a:t>Айрым аудиториялардын санитардык-гигиеналык шарттарын жакшыртуу, ошондой эле лекциялык аудиторияларды мультимедиялык каражаттар (проекторлор, интерактивдүү доска жана башка) менен камсыздоо боюнча билдирүүлөр даярдалды. </a:t>
            </a:r>
            <a:endParaRPr sz="20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000"/>
              <a:buFont typeface="Noto Sans Symbols"/>
              <a:buChar char="✔"/>
            </a:pPr>
            <a:r>
              <a:rPr lang="ru-RU" sz="2000">
                <a:solidFill>
                  <a:schemeClr val="dk1"/>
                </a:solidFill>
                <a:latin typeface="Calibri"/>
                <a:ea typeface="Calibri"/>
                <a:cs typeface="Calibri"/>
                <a:sym typeface="Calibri"/>
              </a:rPr>
              <a:t>2/614, 2/612, 2/611 лекциялык аудиторияларында проекторлор орнотулду;  </a:t>
            </a:r>
            <a:endParaRPr sz="20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000"/>
              <a:buFont typeface="Noto Sans Symbols"/>
              <a:buChar char="✔"/>
            </a:pPr>
            <a:r>
              <a:rPr lang="ru-RU" sz="2000">
                <a:solidFill>
                  <a:schemeClr val="dk1"/>
                </a:solidFill>
                <a:latin typeface="Calibri"/>
                <a:ea typeface="Calibri"/>
                <a:cs typeface="Calibri"/>
                <a:sym typeface="Calibri"/>
              </a:rPr>
              <a:t>2/606, 2/610, 2/613, 2/522, 2/325, 3/203 аудиторияларында дагы орнотулушу каралган. </a:t>
            </a:r>
            <a:endParaRPr sz="20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000"/>
              <a:buFont typeface="Noto Sans Symbols"/>
              <a:buChar char="✔"/>
            </a:pPr>
            <a:r>
              <a:rPr lang="ru-RU" sz="2000">
                <a:solidFill>
                  <a:schemeClr val="dk1"/>
                </a:solidFill>
                <a:latin typeface="Calibri"/>
                <a:ea typeface="Calibri"/>
                <a:cs typeface="Calibri"/>
                <a:sym typeface="Calibri"/>
              </a:rPr>
              <a:t>2/508, 2/510 аудиторияларынын абалы жакшыртылды. </a:t>
            </a:r>
            <a:endParaRPr sz="2000">
              <a:solidFill>
                <a:schemeClr val="dk1"/>
              </a:solidFill>
              <a:latin typeface="Calibri"/>
              <a:ea typeface="Calibri"/>
              <a:cs typeface="Calibri"/>
              <a:sym typeface="Calibri"/>
            </a:endParaRPr>
          </a:p>
          <a:p>
            <a:pPr marL="0" marR="0" lvl="0" indent="0" algn="l" rtl="0">
              <a:spcBef>
                <a:spcPts val="0"/>
              </a:spcBef>
              <a:spcAft>
                <a:spcPts val="0"/>
              </a:spcAft>
              <a:buNone/>
            </a:pPr>
            <a:r>
              <a:rPr lang="ru-RU" sz="1800">
                <a:solidFill>
                  <a:schemeClr val="lt1"/>
                </a:solidFill>
                <a:latin typeface="Calibri"/>
                <a:ea typeface="Calibri"/>
                <a:cs typeface="Calibri"/>
                <a:sym typeface="Calibri"/>
              </a:rPr>
              <a:t/>
            </a:r>
            <a:br>
              <a:rPr lang="ru-RU" sz="1800">
                <a:solidFill>
                  <a:schemeClr val="lt1"/>
                </a:solidFill>
                <a:latin typeface="Calibri"/>
                <a:ea typeface="Calibri"/>
                <a:cs typeface="Calibri"/>
                <a:sym typeface="Calibri"/>
              </a:rPr>
            </a:br>
            <a:endParaRPr sz="1800">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2"/>
        <p:cNvGrpSpPr/>
        <p:nvPr/>
      </p:nvGrpSpPr>
      <p:grpSpPr>
        <a:xfrm>
          <a:off x="0" y="0"/>
          <a:ext cx="0" cy="0"/>
          <a:chOff x="0" y="0"/>
          <a:chExt cx="0" cy="0"/>
        </a:xfrm>
      </p:grpSpPr>
      <p:sp>
        <p:nvSpPr>
          <p:cNvPr id="173" name="Google Shape;173;p11"/>
          <p:cNvSpPr txBox="1">
            <a:spLocks noGrp="1"/>
          </p:cNvSpPr>
          <p:nvPr>
            <p:ph type="body" idx="1"/>
          </p:nvPr>
        </p:nvSpPr>
        <p:spPr>
          <a:xfrm>
            <a:off x="107504" y="260350"/>
            <a:ext cx="9001000" cy="100841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002060"/>
              </a:buClr>
              <a:buSzPts val="2400"/>
              <a:buNone/>
            </a:pPr>
            <a:r>
              <a:rPr lang="ru-RU" sz="2400" b="1">
                <a:solidFill>
                  <a:srgbClr val="002060"/>
                </a:solidFill>
              </a:rPr>
              <a:t>2021-22-о.ж. аягына билим алуучулардын саны университет боюнча </a:t>
            </a:r>
            <a:r>
              <a:rPr lang="ru-RU" sz="2400" b="1"/>
              <a:t>-  </a:t>
            </a:r>
            <a:r>
              <a:rPr lang="ru-RU" sz="2400" b="1">
                <a:solidFill>
                  <a:srgbClr val="FF0000"/>
                </a:solidFill>
              </a:rPr>
              <a:t>10477 студент </a:t>
            </a:r>
            <a:r>
              <a:rPr lang="ru-RU" sz="2400" b="1">
                <a:solidFill>
                  <a:srgbClr val="002060"/>
                </a:solidFill>
              </a:rPr>
              <a:t>(жылдын башында -   11008 студ.) түздү</a:t>
            </a:r>
            <a:endParaRPr sz="2400" b="1">
              <a:solidFill>
                <a:srgbClr val="002060"/>
              </a:solidFill>
            </a:endParaRPr>
          </a:p>
          <a:p>
            <a:pPr marL="0" lvl="0" indent="0" algn="ctr" rtl="0">
              <a:spcBef>
                <a:spcPts val="480"/>
              </a:spcBef>
              <a:spcAft>
                <a:spcPts val="0"/>
              </a:spcAft>
              <a:buClr>
                <a:schemeClr val="dk1"/>
              </a:buClr>
              <a:buSzPts val="2400"/>
              <a:buFont typeface="Arial"/>
              <a:buNone/>
            </a:pPr>
            <a:endParaRPr sz="2400" b="1"/>
          </a:p>
          <a:p>
            <a:pPr marL="0" lvl="0" indent="0" algn="ctr" rtl="0">
              <a:spcBef>
                <a:spcPts val="480"/>
              </a:spcBef>
              <a:spcAft>
                <a:spcPts val="0"/>
              </a:spcAft>
              <a:buClr>
                <a:schemeClr val="dk1"/>
              </a:buClr>
              <a:buSzPts val="2400"/>
              <a:buFont typeface="Arial"/>
              <a:buNone/>
            </a:pPr>
            <a:endParaRPr sz="2400" b="1"/>
          </a:p>
        </p:txBody>
      </p:sp>
      <p:sp>
        <p:nvSpPr>
          <p:cNvPr id="174" name="Google Shape;174;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ru-RU"/>
              <a:t>11</a:t>
            </a:fld>
            <a:endParaRPr/>
          </a:p>
        </p:txBody>
      </p:sp>
      <p:graphicFrame>
        <p:nvGraphicFramePr>
          <p:cNvPr id="175" name="Google Shape;175;p11"/>
          <p:cNvGraphicFramePr/>
          <p:nvPr/>
        </p:nvGraphicFramePr>
        <p:xfrm>
          <a:off x="0" y="4114800"/>
          <a:ext cx="4679504"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6" name="Google Shape;176;p11"/>
          <p:cNvGraphicFramePr/>
          <p:nvPr/>
        </p:nvGraphicFramePr>
        <p:xfrm>
          <a:off x="4499992" y="3861048"/>
          <a:ext cx="4572000" cy="297934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7" name="Google Shape;177;p11"/>
          <p:cNvGraphicFramePr/>
          <p:nvPr/>
        </p:nvGraphicFramePr>
        <p:xfrm>
          <a:off x="179512" y="1124744"/>
          <a:ext cx="8784976" cy="2664296"/>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1"/>
        <p:cNvGrpSpPr/>
        <p:nvPr/>
      </p:nvGrpSpPr>
      <p:grpSpPr>
        <a:xfrm>
          <a:off x="0" y="0"/>
          <a:ext cx="0" cy="0"/>
          <a:chOff x="0" y="0"/>
          <a:chExt cx="0" cy="0"/>
        </a:xfrm>
      </p:grpSpPr>
      <p:sp>
        <p:nvSpPr>
          <p:cNvPr id="182" name="Google Shape;182;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ru-RU"/>
              <a:t>12</a:t>
            </a:fld>
            <a:endParaRPr/>
          </a:p>
        </p:txBody>
      </p:sp>
      <p:sp>
        <p:nvSpPr>
          <p:cNvPr id="183" name="Google Shape;183;p12"/>
          <p:cNvSpPr/>
          <p:nvPr/>
        </p:nvSpPr>
        <p:spPr>
          <a:xfrm>
            <a:off x="457200" y="476672"/>
            <a:ext cx="8075240" cy="1584176"/>
          </a:xfrm>
          <a:prstGeom prst="roundRect">
            <a:avLst>
              <a:gd name="adj" fmla="val 16667"/>
            </a:avLst>
          </a:prstGeom>
          <a:solidFill>
            <a:srgbClr val="DAEEF3"/>
          </a:solidFill>
          <a:ln w="25400" cap="flat" cmpd="sng">
            <a:solidFill>
              <a:srgbClr val="DAEEF3"/>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r>
              <a:rPr lang="ru-RU" sz="2000">
                <a:solidFill>
                  <a:srgbClr val="0F243E"/>
                </a:solidFill>
                <a:latin typeface="Calibri"/>
                <a:ea typeface="Calibri"/>
                <a:cs typeface="Calibri"/>
                <a:sym typeface="Calibri"/>
              </a:rPr>
              <a:t>Даярдоо багыты боюнча мамлекеттик сынакты тапшырууга 1199  студентке уруксат берилди, алардын ичинен 1186 студент тапшырды</a:t>
            </a:r>
            <a:endParaRPr sz="2000">
              <a:solidFill>
                <a:srgbClr val="0F243E"/>
              </a:solidFill>
              <a:latin typeface="Calibri"/>
              <a:ea typeface="Calibri"/>
              <a:cs typeface="Calibri"/>
              <a:sym typeface="Calibri"/>
            </a:endParaRPr>
          </a:p>
        </p:txBody>
      </p:sp>
      <p:sp>
        <p:nvSpPr>
          <p:cNvPr id="184" name="Google Shape;184;p12"/>
          <p:cNvSpPr/>
          <p:nvPr/>
        </p:nvSpPr>
        <p:spPr>
          <a:xfrm>
            <a:off x="457200" y="2348880"/>
            <a:ext cx="8075240" cy="1584176"/>
          </a:xfrm>
          <a:prstGeom prst="roundRect">
            <a:avLst>
              <a:gd name="adj" fmla="val 16667"/>
            </a:avLst>
          </a:prstGeom>
          <a:solidFill>
            <a:srgbClr val="DAEEF3"/>
          </a:solidFill>
          <a:ln w="25400" cap="flat" cmpd="sng">
            <a:solidFill>
              <a:srgbClr val="DAEEF3"/>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r>
              <a:rPr lang="ru-RU" sz="2000">
                <a:solidFill>
                  <a:srgbClr val="0F243E"/>
                </a:solidFill>
                <a:latin typeface="Calibri"/>
                <a:ea typeface="Calibri"/>
                <a:cs typeface="Calibri"/>
                <a:sym typeface="Calibri"/>
              </a:rPr>
              <a:t>Бүтүрүүчү квалификациялык ишин жактоого 32 багыт боюнча 1252 студентке, магистрлик диссертациясын жактоого 165 магистрантка уруксат берилди</a:t>
            </a:r>
            <a:endParaRPr sz="2000">
              <a:solidFill>
                <a:srgbClr val="0F243E"/>
              </a:solidFill>
              <a:latin typeface="Calibri"/>
              <a:ea typeface="Calibri"/>
              <a:cs typeface="Calibri"/>
              <a:sym typeface="Calibri"/>
            </a:endParaRPr>
          </a:p>
        </p:txBody>
      </p:sp>
      <p:sp>
        <p:nvSpPr>
          <p:cNvPr id="185" name="Google Shape;185;p12"/>
          <p:cNvSpPr/>
          <p:nvPr/>
        </p:nvSpPr>
        <p:spPr>
          <a:xfrm>
            <a:off x="457200" y="4221088"/>
            <a:ext cx="8075240" cy="1584176"/>
          </a:xfrm>
          <a:prstGeom prst="roundRect">
            <a:avLst>
              <a:gd name="adj" fmla="val 16667"/>
            </a:avLst>
          </a:prstGeom>
          <a:solidFill>
            <a:srgbClr val="DAEEF3"/>
          </a:solidFill>
          <a:ln w="25400" cap="flat" cmpd="sng">
            <a:solidFill>
              <a:srgbClr val="DAEEF3"/>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r>
              <a:rPr lang="ru-RU" sz="2000">
                <a:solidFill>
                  <a:srgbClr val="0F243E"/>
                </a:solidFill>
                <a:latin typeface="Calibri"/>
                <a:ea typeface="Calibri"/>
                <a:cs typeface="Calibri"/>
                <a:sym typeface="Calibri"/>
              </a:rPr>
              <a:t>Политехникалык коллеж боюнча дипломдук долбоорду жактоого 12 адистик боюнча   402  студентке уруксат берилди</a:t>
            </a:r>
            <a:endParaRPr sz="2000">
              <a:solidFill>
                <a:srgbClr val="0F243E"/>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9"/>
        <p:cNvGrpSpPr/>
        <p:nvPr/>
      </p:nvGrpSpPr>
      <p:grpSpPr>
        <a:xfrm>
          <a:off x="0" y="0"/>
          <a:ext cx="0" cy="0"/>
          <a:chOff x="0" y="0"/>
          <a:chExt cx="0" cy="0"/>
        </a:xfrm>
      </p:grpSpPr>
      <p:sp>
        <p:nvSpPr>
          <p:cNvPr id="190" name="Google Shape;190;p13"/>
          <p:cNvSpPr txBox="1">
            <a:spLocks noGrp="1"/>
          </p:cNvSpPr>
          <p:nvPr>
            <p:ph type="body" idx="1"/>
          </p:nvPr>
        </p:nvSpPr>
        <p:spPr>
          <a:xfrm>
            <a:off x="251520" y="428471"/>
            <a:ext cx="8712968" cy="840288"/>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rgbClr val="002060"/>
              </a:buClr>
              <a:buSzPts val="2000"/>
              <a:buNone/>
            </a:pPr>
            <a:r>
              <a:rPr lang="ru-RU" sz="2000">
                <a:solidFill>
                  <a:srgbClr val="002060"/>
                </a:solidFill>
              </a:rPr>
              <a:t>КР ББИМ тарабынан бекитилген алдын алма табыштама боюнча университет боюнча 2207 студенттин  </a:t>
            </a:r>
            <a:r>
              <a:rPr lang="ru-RU" sz="2000" i="1">
                <a:solidFill>
                  <a:srgbClr val="002060"/>
                </a:solidFill>
              </a:rPr>
              <a:t>(былтыр – 2359)</a:t>
            </a:r>
            <a:r>
              <a:rPr lang="ru-RU" sz="2000">
                <a:solidFill>
                  <a:srgbClr val="002060"/>
                </a:solidFill>
              </a:rPr>
              <a:t> аякташы күтүлүп жатат</a:t>
            </a:r>
            <a:endParaRPr sz="2000">
              <a:solidFill>
                <a:srgbClr val="002060"/>
              </a:solidFill>
            </a:endParaRPr>
          </a:p>
          <a:p>
            <a:pPr marL="342900" lvl="0" indent="-139700" algn="l" rtl="0">
              <a:spcBef>
                <a:spcPts val="640"/>
              </a:spcBef>
              <a:spcAft>
                <a:spcPts val="0"/>
              </a:spcAft>
              <a:buClr>
                <a:schemeClr val="dk1"/>
              </a:buClr>
              <a:buSzPts val="3200"/>
              <a:buNone/>
            </a:pPr>
            <a:endParaRPr/>
          </a:p>
        </p:txBody>
      </p:sp>
      <p:sp>
        <p:nvSpPr>
          <p:cNvPr id="191" name="Google Shape;191;p13"/>
          <p:cNvSpPr/>
          <p:nvPr/>
        </p:nvSpPr>
        <p:spPr>
          <a:xfrm>
            <a:off x="323528" y="5229200"/>
            <a:ext cx="8712968"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800">
                <a:solidFill>
                  <a:srgbClr val="002060"/>
                </a:solidFill>
                <a:latin typeface="Calibri"/>
                <a:ea typeface="Calibri"/>
                <a:cs typeface="Calibri"/>
                <a:sym typeface="Calibri"/>
              </a:rPr>
              <a:t>2022-23-о.ж.  абитуриенттерди кабыл алуу планы боюнча божомолдоо: </a:t>
            </a:r>
            <a:endParaRPr/>
          </a:p>
          <a:p>
            <a:pPr marL="285750" marR="0" lvl="0" indent="-285750" algn="l" rtl="0">
              <a:spcBef>
                <a:spcPts val="0"/>
              </a:spcBef>
              <a:spcAft>
                <a:spcPts val="0"/>
              </a:spcAft>
              <a:buClr>
                <a:srgbClr val="002060"/>
              </a:buClr>
              <a:buSzPts val="1800"/>
              <a:buFont typeface="Arial"/>
              <a:buChar char="•"/>
            </a:pPr>
            <a:r>
              <a:rPr lang="ru-RU" sz="1800">
                <a:solidFill>
                  <a:srgbClr val="002060"/>
                </a:solidFill>
                <a:latin typeface="Calibri"/>
                <a:ea typeface="Calibri"/>
                <a:cs typeface="Calibri"/>
                <a:sym typeface="Calibri"/>
              </a:rPr>
              <a:t>күндүзгү окутуу боюнча – 3516</a:t>
            </a:r>
            <a:endParaRPr/>
          </a:p>
          <a:p>
            <a:pPr marL="285750" marR="0" lvl="0" indent="-285750" algn="l" rtl="0">
              <a:spcBef>
                <a:spcPts val="0"/>
              </a:spcBef>
              <a:spcAft>
                <a:spcPts val="0"/>
              </a:spcAft>
              <a:buClr>
                <a:srgbClr val="002060"/>
              </a:buClr>
              <a:buSzPts val="1800"/>
              <a:buFont typeface="Arial"/>
              <a:buChar char="•"/>
            </a:pPr>
            <a:r>
              <a:rPr lang="ru-RU" sz="1800">
                <a:solidFill>
                  <a:srgbClr val="002060"/>
                </a:solidFill>
                <a:latin typeface="Calibri"/>
                <a:ea typeface="Calibri"/>
                <a:cs typeface="Calibri"/>
                <a:sym typeface="Calibri"/>
              </a:rPr>
              <a:t>сырттан окутуу боюнча  (АОТ колдонуу менен) – 1617</a:t>
            </a:r>
            <a:endParaRPr sz="1800">
              <a:solidFill>
                <a:srgbClr val="002060"/>
              </a:solidFill>
              <a:latin typeface="Calibri"/>
              <a:ea typeface="Calibri"/>
              <a:cs typeface="Calibri"/>
              <a:sym typeface="Calibri"/>
            </a:endParaRPr>
          </a:p>
          <a:p>
            <a:pPr marL="285750" marR="0" lvl="0" indent="-285750" algn="l" rtl="0">
              <a:spcBef>
                <a:spcPts val="0"/>
              </a:spcBef>
              <a:spcAft>
                <a:spcPts val="0"/>
              </a:spcAft>
              <a:buClr>
                <a:srgbClr val="002060"/>
              </a:buClr>
              <a:buSzPts val="1800"/>
              <a:buFont typeface="Arial"/>
              <a:buChar char="•"/>
            </a:pPr>
            <a:r>
              <a:rPr lang="ru-RU" sz="1800">
                <a:solidFill>
                  <a:srgbClr val="002060"/>
                </a:solidFill>
                <a:latin typeface="Calibri"/>
                <a:ea typeface="Calibri"/>
                <a:cs typeface="Calibri"/>
                <a:sym typeface="Calibri"/>
              </a:rPr>
              <a:t>магистратурага – 329 (күндүзгү) и 194 (сырттан)</a:t>
            </a:r>
            <a:endParaRPr sz="1800">
              <a:solidFill>
                <a:srgbClr val="002060"/>
              </a:solidFill>
              <a:latin typeface="Calibri"/>
              <a:ea typeface="Calibri"/>
              <a:cs typeface="Calibri"/>
              <a:sym typeface="Calibri"/>
            </a:endParaRPr>
          </a:p>
        </p:txBody>
      </p:sp>
      <p:sp>
        <p:nvSpPr>
          <p:cNvPr id="192" name="Google Shape;192;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ru-RU"/>
              <a:t>13</a:t>
            </a:fld>
            <a:endParaRPr/>
          </a:p>
        </p:txBody>
      </p:sp>
      <p:graphicFrame>
        <p:nvGraphicFramePr>
          <p:cNvPr id="193" name="Google Shape;193;p13"/>
          <p:cNvGraphicFramePr/>
          <p:nvPr/>
        </p:nvGraphicFramePr>
        <p:xfrm>
          <a:off x="0" y="1772816"/>
          <a:ext cx="8604448" cy="331236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7"/>
        <p:cNvGrpSpPr/>
        <p:nvPr/>
      </p:nvGrpSpPr>
      <p:grpSpPr>
        <a:xfrm>
          <a:off x="0" y="0"/>
          <a:ext cx="0" cy="0"/>
          <a:chOff x="0" y="0"/>
          <a:chExt cx="0" cy="0"/>
        </a:xfrm>
      </p:grpSpPr>
      <p:sp>
        <p:nvSpPr>
          <p:cNvPr id="198" name="Google Shape;198;p14"/>
          <p:cNvSpPr txBox="1">
            <a:spLocks noGrp="1"/>
          </p:cNvSpPr>
          <p:nvPr>
            <p:ph type="body" idx="1"/>
          </p:nvPr>
        </p:nvSpPr>
        <p:spPr>
          <a:xfrm>
            <a:off x="251520" y="3284984"/>
            <a:ext cx="7056784" cy="2841179"/>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chemeClr val="dk1"/>
              </a:buClr>
              <a:buSzPts val="1400"/>
              <a:buNone/>
            </a:pPr>
            <a:r>
              <a:rPr lang="ru-RU" sz="1400"/>
              <a:t>:</a:t>
            </a:r>
            <a:endParaRPr/>
          </a:p>
        </p:txBody>
      </p:sp>
      <p:sp>
        <p:nvSpPr>
          <p:cNvPr id="199" name="Google Shape;199;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ru-RU"/>
              <a:t>14</a:t>
            </a:fld>
            <a:endParaRPr/>
          </a:p>
        </p:txBody>
      </p:sp>
      <p:sp>
        <p:nvSpPr>
          <p:cNvPr id="200" name="Google Shape;200;p14"/>
          <p:cNvSpPr/>
          <p:nvPr/>
        </p:nvSpPr>
        <p:spPr>
          <a:xfrm>
            <a:off x="251520" y="232322"/>
            <a:ext cx="8568952" cy="1108446"/>
          </a:xfrm>
          <a:prstGeom prst="rect">
            <a:avLst/>
          </a:prstGeom>
          <a:solidFill>
            <a:srgbClr val="DAEEF3"/>
          </a:solidFill>
          <a:ln w="25400" cap="flat" cmpd="sng">
            <a:solidFill>
              <a:srgbClr val="DAEEF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ru-RU" sz="2000">
                <a:solidFill>
                  <a:schemeClr val="dk1"/>
                </a:solidFill>
                <a:latin typeface="Calibri"/>
                <a:ea typeface="Calibri"/>
                <a:cs typeface="Calibri"/>
                <a:sym typeface="Calibri"/>
              </a:rPr>
              <a:t>2022-23-окуу жылына англис тилин терең үйрөнүү менен төмөнкү профилдерге кабыл алуу пландалууда:</a:t>
            </a:r>
            <a:endParaRPr sz="2000">
              <a:solidFill>
                <a:schemeClr val="dk1"/>
              </a:solidFill>
              <a:latin typeface="Calibri"/>
              <a:ea typeface="Calibri"/>
              <a:cs typeface="Calibri"/>
              <a:sym typeface="Calibri"/>
            </a:endParaRPr>
          </a:p>
        </p:txBody>
      </p:sp>
      <p:sp>
        <p:nvSpPr>
          <p:cNvPr id="201" name="Google Shape;201;p14"/>
          <p:cNvSpPr/>
          <p:nvPr/>
        </p:nvSpPr>
        <p:spPr>
          <a:xfrm>
            <a:off x="251520" y="1801739"/>
            <a:ext cx="8640960" cy="4723605"/>
          </a:xfrm>
          <a:prstGeom prst="roundRect">
            <a:avLst>
              <a:gd name="adj" fmla="val 16667"/>
            </a:avLst>
          </a:prstGeom>
          <a:solidFill>
            <a:srgbClr val="DAEEF3"/>
          </a:solidFill>
          <a:ln w="25400" cap="flat" cmpd="sng">
            <a:solidFill>
              <a:srgbClr val="DAEEF3"/>
            </a:solidFill>
            <a:prstDash val="solid"/>
            <a:round/>
            <a:headEnd type="none" w="sm" len="sm"/>
            <a:tailEnd type="none" w="sm" len="sm"/>
          </a:ln>
        </p:spPr>
        <p:txBody>
          <a:bodyPr spcFirstLastPara="1" wrap="square" lIns="91425" tIns="45700" rIns="91425" bIns="45700" anchor="ctr" anchorCtr="0">
            <a:noAutofit/>
          </a:bodyPr>
          <a:lstStyle/>
          <a:p>
            <a:pPr marL="342900" marR="0" lvl="0" indent="-342900" algn="just" rtl="0">
              <a:spcBef>
                <a:spcPts val="0"/>
              </a:spcBef>
              <a:spcAft>
                <a:spcPts val="0"/>
              </a:spcAft>
              <a:buClr>
                <a:schemeClr val="dk1"/>
              </a:buClr>
              <a:buSzPts val="2000"/>
              <a:buFont typeface="Noto Sans Symbols"/>
              <a:buChar char="✔"/>
            </a:pPr>
            <a:r>
              <a:rPr lang="ru-RU" sz="2000">
                <a:solidFill>
                  <a:schemeClr val="dk1"/>
                </a:solidFill>
                <a:latin typeface="Calibri"/>
                <a:ea typeface="Calibri"/>
                <a:cs typeface="Calibri"/>
                <a:sym typeface="Calibri"/>
              </a:rPr>
              <a:t>640200 Электроэнергетика жана электротехника (Профиль - Электр энергетика системаларын релелик коргоо жана автоматташтыруу);</a:t>
            </a:r>
            <a:endParaRPr/>
          </a:p>
          <a:p>
            <a:pPr marL="342900" marR="0" lvl="0" indent="-342900" algn="just" rtl="0">
              <a:spcBef>
                <a:spcPts val="0"/>
              </a:spcBef>
              <a:spcAft>
                <a:spcPts val="0"/>
              </a:spcAft>
              <a:buClr>
                <a:schemeClr val="dk1"/>
              </a:buClr>
              <a:buSzPts val="2000"/>
              <a:buFont typeface="Noto Sans Symbols"/>
              <a:buChar char="✔"/>
            </a:pPr>
            <a:r>
              <a:rPr lang="ru-RU" sz="2000">
                <a:solidFill>
                  <a:schemeClr val="dk1"/>
                </a:solidFill>
                <a:latin typeface="Calibri"/>
                <a:ea typeface="Calibri"/>
                <a:cs typeface="Calibri"/>
                <a:sym typeface="Calibri"/>
              </a:rPr>
              <a:t>740200 Жаныбарлардан алынган тамак-аш азыктарынын технологиясы жана өндүрүшү (Профиль - Сүт жана сүт азыктарынын технологиясы);</a:t>
            </a:r>
            <a:endParaRPr/>
          </a:p>
          <a:p>
            <a:pPr marL="342900" marR="0" lvl="0" indent="-342900" algn="just" rtl="0">
              <a:spcBef>
                <a:spcPts val="0"/>
              </a:spcBef>
              <a:spcAft>
                <a:spcPts val="0"/>
              </a:spcAft>
              <a:buClr>
                <a:schemeClr val="dk1"/>
              </a:buClr>
              <a:buSzPts val="2000"/>
              <a:buFont typeface="Noto Sans Symbols"/>
              <a:buChar char="✔"/>
            </a:pPr>
            <a:r>
              <a:rPr lang="ru-RU" sz="2000">
                <a:solidFill>
                  <a:schemeClr val="dk1"/>
                </a:solidFill>
                <a:latin typeface="Calibri"/>
                <a:ea typeface="Calibri"/>
                <a:cs typeface="Calibri"/>
                <a:sym typeface="Calibri"/>
              </a:rPr>
              <a:t>690300 Маалыматтык-коммуникациялык технологиялар жана байланыш тутумдары (Профиль - Интернет буюмдары жана телекоммуникациялык тутумдар);</a:t>
            </a:r>
            <a:endParaRPr/>
          </a:p>
          <a:p>
            <a:pPr marL="342900" marR="0" lvl="0" indent="-342900" algn="just" rtl="0">
              <a:spcBef>
                <a:spcPts val="0"/>
              </a:spcBef>
              <a:spcAft>
                <a:spcPts val="0"/>
              </a:spcAft>
              <a:buClr>
                <a:schemeClr val="dk1"/>
              </a:buClr>
              <a:buSzPts val="2000"/>
              <a:buFont typeface="Noto Sans Symbols"/>
              <a:buChar char="✔"/>
            </a:pPr>
            <a:r>
              <a:rPr lang="ru-RU" sz="2000">
                <a:solidFill>
                  <a:schemeClr val="dk1"/>
                </a:solidFill>
                <a:latin typeface="Calibri"/>
                <a:ea typeface="Calibri"/>
                <a:cs typeface="Calibri"/>
                <a:sym typeface="Calibri"/>
              </a:rPr>
              <a:t>710200 Маалымат тутумдары жана технологиялары (Профиль - Маалымат тутумдары жана Телекоммуникациядагы технологиялар);</a:t>
            </a:r>
            <a:endParaRPr/>
          </a:p>
          <a:p>
            <a:pPr marL="342900" marR="0" lvl="0" indent="-342900" algn="just" rtl="0">
              <a:spcBef>
                <a:spcPts val="0"/>
              </a:spcBef>
              <a:spcAft>
                <a:spcPts val="0"/>
              </a:spcAft>
              <a:buClr>
                <a:schemeClr val="dk1"/>
              </a:buClr>
              <a:buSzPts val="2000"/>
              <a:buFont typeface="Noto Sans Symbols"/>
              <a:buChar char="✔"/>
            </a:pPr>
            <a:r>
              <a:rPr lang="ru-RU" sz="2000">
                <a:solidFill>
                  <a:schemeClr val="dk1"/>
                </a:solidFill>
                <a:latin typeface="Calibri"/>
                <a:ea typeface="Calibri"/>
                <a:cs typeface="Calibri"/>
                <a:sym typeface="Calibri"/>
              </a:rPr>
              <a:t>580100 Экономика (Профиль - Экономикадагы математикалык методдор);</a:t>
            </a:r>
            <a:endParaRPr/>
          </a:p>
          <a:p>
            <a:pPr marL="342900" marR="0" lvl="0" indent="-342900" algn="just" rtl="0">
              <a:spcBef>
                <a:spcPts val="0"/>
              </a:spcBef>
              <a:spcAft>
                <a:spcPts val="0"/>
              </a:spcAft>
              <a:buClr>
                <a:schemeClr val="dk1"/>
              </a:buClr>
              <a:buSzPts val="2000"/>
              <a:buFont typeface="Noto Sans Symbols"/>
              <a:buChar char="✔"/>
            </a:pPr>
            <a:r>
              <a:rPr lang="ru-RU" sz="2000">
                <a:solidFill>
                  <a:schemeClr val="dk1"/>
                </a:solidFill>
                <a:latin typeface="Calibri"/>
                <a:ea typeface="Calibri"/>
                <a:cs typeface="Calibri"/>
                <a:sym typeface="Calibri"/>
              </a:rPr>
              <a:t>580200 Менеджмент (Профиль - Маркетингди башкаруу).</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5"/>
        <p:cNvGrpSpPr/>
        <p:nvPr/>
      </p:nvGrpSpPr>
      <p:grpSpPr>
        <a:xfrm>
          <a:off x="0" y="0"/>
          <a:ext cx="0" cy="0"/>
          <a:chOff x="0" y="0"/>
          <a:chExt cx="0" cy="0"/>
        </a:xfrm>
      </p:grpSpPr>
      <p:sp>
        <p:nvSpPr>
          <p:cNvPr id="206" name="Google Shape;206;gf444f2146d_1_7"/>
          <p:cNvSpPr txBox="1">
            <a:spLocks noGrp="1"/>
          </p:cNvSpPr>
          <p:nvPr>
            <p:ph type="body" idx="1"/>
          </p:nvPr>
        </p:nvSpPr>
        <p:spPr>
          <a:xfrm>
            <a:off x="251520" y="3284984"/>
            <a:ext cx="7056900" cy="28413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chemeClr val="dk1"/>
              </a:buClr>
              <a:buSzPts val="1400"/>
              <a:buNone/>
            </a:pPr>
            <a:r>
              <a:rPr lang="ru-RU" sz="1400"/>
              <a:t>:</a:t>
            </a:r>
            <a:endParaRPr/>
          </a:p>
        </p:txBody>
      </p:sp>
      <p:sp>
        <p:nvSpPr>
          <p:cNvPr id="207" name="Google Shape;207;gf444f2146d_1_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ru-RU"/>
              <a:t>15</a:t>
            </a:fld>
            <a:endParaRPr/>
          </a:p>
        </p:txBody>
      </p:sp>
      <p:sp>
        <p:nvSpPr>
          <p:cNvPr id="208" name="Google Shape;208;gf444f2146d_1_7"/>
          <p:cNvSpPr/>
          <p:nvPr/>
        </p:nvSpPr>
        <p:spPr>
          <a:xfrm>
            <a:off x="251525" y="246704"/>
            <a:ext cx="8826600" cy="6278700"/>
          </a:xfrm>
          <a:prstGeom prst="roundRect">
            <a:avLst>
              <a:gd name="adj" fmla="val 16667"/>
            </a:avLst>
          </a:prstGeom>
          <a:solidFill>
            <a:srgbClr val="DAEEF3"/>
          </a:solidFill>
          <a:ln w="25400" cap="flat" cmpd="sng">
            <a:solidFill>
              <a:srgbClr val="DAEEF3"/>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r>
              <a:rPr lang="ru-RU" sz="2900" dirty="0" smtClean="0">
                <a:solidFill>
                  <a:schemeClr val="dk1"/>
                </a:solidFill>
              </a:rPr>
              <a:t>Бакалавр </a:t>
            </a:r>
            <a:r>
              <a:rPr lang="ru-RU" sz="2900" dirty="0" err="1" smtClean="0">
                <a:solidFill>
                  <a:schemeClr val="dk1"/>
                </a:solidFill>
              </a:rPr>
              <a:t>даярдоо</a:t>
            </a:r>
            <a:r>
              <a:rPr lang="ru-RU" sz="2900" dirty="0" smtClean="0">
                <a:solidFill>
                  <a:schemeClr val="dk1"/>
                </a:solidFill>
              </a:rPr>
              <a:t> </a:t>
            </a:r>
            <a:r>
              <a:rPr lang="ky-KG" sz="2900" dirty="0" smtClean="0">
                <a:solidFill>
                  <a:schemeClr val="dk1"/>
                </a:solidFill>
              </a:rPr>
              <a:t>багыттардын жана адистиктердин НББП бекитилди (Окумуштуулар кеңештин №3 протоколу, 15.03.2022ж.):</a:t>
            </a:r>
            <a:endParaRPr lang="ru-RU" sz="2900" dirty="0" smtClean="0">
              <a:solidFill>
                <a:schemeClr val="dk1"/>
              </a:solidFill>
            </a:endParaRPr>
          </a:p>
          <a:p>
            <a:pPr marL="457200" marR="0" lvl="0" indent="-412750" algn="l" rtl="0">
              <a:spcBef>
                <a:spcPts val="0"/>
              </a:spcBef>
              <a:spcAft>
                <a:spcPts val="0"/>
              </a:spcAft>
              <a:buClr>
                <a:schemeClr val="dk1"/>
              </a:buClr>
              <a:buSzPts val="2900"/>
              <a:buChar char="❏"/>
            </a:pPr>
            <a:r>
              <a:rPr lang="ru-RU" sz="2900" dirty="0" err="1" smtClean="0">
                <a:solidFill>
                  <a:schemeClr val="dk1"/>
                </a:solidFill>
              </a:rPr>
              <a:t>бакалавриат</a:t>
            </a:r>
            <a:r>
              <a:rPr lang="ru-RU" sz="2900" dirty="0" smtClean="0">
                <a:solidFill>
                  <a:schemeClr val="dk1"/>
                </a:solidFill>
              </a:rPr>
              <a:t> </a:t>
            </a:r>
            <a:r>
              <a:rPr lang="ru-RU" sz="2900" dirty="0">
                <a:solidFill>
                  <a:schemeClr val="dk1"/>
                </a:solidFill>
              </a:rPr>
              <a:t>(40 </a:t>
            </a:r>
            <a:r>
              <a:rPr lang="ru-RU" sz="2900" dirty="0" err="1" smtClean="0">
                <a:solidFill>
                  <a:schemeClr val="dk1"/>
                </a:solidFill>
              </a:rPr>
              <a:t>багыттын</a:t>
            </a:r>
            <a:r>
              <a:rPr lang="ru-RU" sz="2900" dirty="0" smtClean="0">
                <a:solidFill>
                  <a:schemeClr val="dk1"/>
                </a:solidFill>
              </a:rPr>
              <a:t> 98 профили)</a:t>
            </a:r>
            <a:endParaRPr sz="2900" dirty="0">
              <a:solidFill>
                <a:schemeClr val="dk1"/>
              </a:solidFill>
            </a:endParaRPr>
          </a:p>
          <a:p>
            <a:pPr marL="457200" marR="0" lvl="0" indent="-412750" algn="l" rtl="0">
              <a:spcBef>
                <a:spcPts val="0"/>
              </a:spcBef>
              <a:spcAft>
                <a:spcPts val="0"/>
              </a:spcAft>
              <a:buClr>
                <a:schemeClr val="dk1"/>
              </a:buClr>
              <a:buSzPts val="2900"/>
              <a:buChar char="❏"/>
            </a:pPr>
            <a:r>
              <a:rPr lang="ru-RU" sz="2900" dirty="0" err="1" smtClean="0">
                <a:solidFill>
                  <a:schemeClr val="dk1"/>
                </a:solidFill>
              </a:rPr>
              <a:t>Адистик</a:t>
            </a:r>
            <a:r>
              <a:rPr lang="ru-RU" sz="2900" dirty="0" smtClean="0">
                <a:solidFill>
                  <a:schemeClr val="dk1"/>
                </a:solidFill>
              </a:rPr>
              <a:t> (2).</a:t>
            </a:r>
            <a:endParaRPr sz="2900" dirty="0">
              <a:solidFill>
                <a:schemeClr val="dk1"/>
              </a:solidFill>
            </a:endParaRPr>
          </a:p>
          <a:p>
            <a:pPr lvl="0" algn="just"/>
            <a:r>
              <a:rPr lang="ky-KG" sz="2900" dirty="0" smtClean="0">
                <a:solidFill>
                  <a:schemeClr val="dk1"/>
                </a:solidFill>
              </a:rPr>
              <a:t>Магистр </a:t>
            </a:r>
            <a:r>
              <a:rPr lang="ru-RU" sz="2900" dirty="0" err="1">
                <a:solidFill>
                  <a:schemeClr val="dk1"/>
                </a:solidFill>
              </a:rPr>
              <a:t>даярдоо</a:t>
            </a:r>
            <a:r>
              <a:rPr lang="ru-RU" sz="2900" dirty="0">
                <a:solidFill>
                  <a:schemeClr val="dk1"/>
                </a:solidFill>
              </a:rPr>
              <a:t> </a:t>
            </a:r>
            <a:r>
              <a:rPr lang="ky-KG" sz="2900" dirty="0">
                <a:solidFill>
                  <a:schemeClr val="dk1"/>
                </a:solidFill>
              </a:rPr>
              <a:t>багыттардын </a:t>
            </a:r>
            <a:r>
              <a:rPr lang="ky-KG" sz="2900" dirty="0" smtClean="0">
                <a:solidFill>
                  <a:schemeClr val="dk1"/>
                </a:solidFill>
              </a:rPr>
              <a:t>НББП бектитүүгө даярдалды (31 багыттын 50 программасы)</a:t>
            </a:r>
            <a:endParaRPr lang="ru-RU" sz="2900" dirty="0" smtClean="0">
              <a:solidFill>
                <a:schemeClr val="dk1"/>
              </a:solidFill>
            </a:endParaRPr>
          </a:p>
          <a:p>
            <a:pPr marL="0" marR="0" lvl="0" indent="0" algn="l" rtl="0">
              <a:spcBef>
                <a:spcPts val="0"/>
              </a:spcBef>
              <a:spcAft>
                <a:spcPts val="0"/>
              </a:spcAft>
              <a:buNone/>
            </a:pPr>
            <a:endParaRPr sz="2900" dirty="0">
              <a:solidFill>
                <a:srgbClr val="FF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2"/>
        <p:cNvGrpSpPr/>
        <p:nvPr/>
      </p:nvGrpSpPr>
      <p:grpSpPr>
        <a:xfrm>
          <a:off x="0" y="0"/>
          <a:ext cx="0" cy="0"/>
          <a:chOff x="0" y="0"/>
          <a:chExt cx="0" cy="0"/>
        </a:xfrm>
      </p:grpSpPr>
      <p:sp>
        <p:nvSpPr>
          <p:cNvPr id="213" name="Google Shape;213;p15"/>
          <p:cNvSpPr txBox="1">
            <a:spLocks noGrp="1"/>
          </p:cNvSpPr>
          <p:nvPr>
            <p:ph type="title"/>
          </p:nvPr>
        </p:nvSpPr>
        <p:spPr>
          <a:xfrm>
            <a:off x="-252536" y="188640"/>
            <a:ext cx="9612560"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ru-RU" sz="2400" b="1">
                <a:solidFill>
                  <a:srgbClr val="002060"/>
                </a:solidFill>
              </a:rPr>
              <a:t>2021-22 о.ж. кабыл алуу жана бүтүрүү салыштырмалуу талдоо</a:t>
            </a:r>
            <a:endParaRPr sz="2400" b="1">
              <a:solidFill>
                <a:srgbClr val="002060"/>
              </a:solidFill>
            </a:endParaRPr>
          </a:p>
        </p:txBody>
      </p:sp>
      <p:sp>
        <p:nvSpPr>
          <p:cNvPr id="214" name="Google Shape;214;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ru-RU"/>
              <a:t>16</a:t>
            </a:fld>
            <a:endParaRPr/>
          </a:p>
        </p:txBody>
      </p:sp>
      <p:graphicFrame>
        <p:nvGraphicFramePr>
          <p:cNvPr id="215" name="Google Shape;215;p15"/>
          <p:cNvGraphicFramePr/>
          <p:nvPr/>
        </p:nvGraphicFramePr>
        <p:xfrm>
          <a:off x="251523" y="764703"/>
          <a:ext cx="8784925" cy="5616625"/>
        </p:xfrm>
        <a:graphic>
          <a:graphicData uri="http://schemas.openxmlformats.org/drawingml/2006/table">
            <a:tbl>
              <a:tblPr>
                <a:noFill/>
                <a:tableStyleId>{BE56F046-7811-4DEF-9264-486C0F3552D3}</a:tableStyleId>
              </a:tblPr>
              <a:tblGrid>
                <a:gridCol w="952150"/>
                <a:gridCol w="673700"/>
                <a:gridCol w="628775"/>
                <a:gridCol w="628775"/>
                <a:gridCol w="655725"/>
                <a:gridCol w="655725"/>
                <a:gridCol w="655725"/>
                <a:gridCol w="655725"/>
                <a:gridCol w="655725"/>
                <a:gridCol w="655725"/>
                <a:gridCol w="655725"/>
                <a:gridCol w="655725"/>
                <a:gridCol w="655725"/>
              </a:tblGrid>
              <a:tr h="1758825">
                <a:tc rowSpan="2">
                  <a:txBody>
                    <a:bodyPr/>
                    <a:lstStyle/>
                    <a:p>
                      <a:pPr marL="0" marR="0" lvl="0" indent="0" algn="ctr" rtl="0">
                        <a:spcBef>
                          <a:spcPts val="0"/>
                        </a:spcBef>
                        <a:spcAft>
                          <a:spcPts val="0"/>
                        </a:spcAft>
                        <a:buNone/>
                      </a:pPr>
                      <a:r>
                        <a:rPr lang="ru-RU" sz="1100" b="1" i="0" u="none" strike="noStrike" cap="none">
                          <a:solidFill>
                            <a:srgbClr val="000000"/>
                          </a:solidFill>
                          <a:latin typeface="Times New Roman"/>
                          <a:ea typeface="Times New Roman"/>
                          <a:cs typeface="Times New Roman"/>
                          <a:sym typeface="Times New Roman"/>
                        </a:rPr>
                        <a:t>Факультет</a:t>
                      </a:r>
                      <a:endParaRPr/>
                    </a:p>
                  </a:txBody>
                  <a:tcPr marL="6375" marR="6375" marT="63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2">
                  <a:txBody>
                    <a:bodyPr/>
                    <a:lstStyle/>
                    <a:p>
                      <a:pPr marL="0" marR="0" lvl="0" indent="0" algn="ctr" rtl="0">
                        <a:spcBef>
                          <a:spcPts val="0"/>
                        </a:spcBef>
                        <a:spcAft>
                          <a:spcPts val="0"/>
                        </a:spcAft>
                        <a:buNone/>
                      </a:pPr>
                      <a:r>
                        <a:rPr lang="ru-RU" sz="1300" b="1" i="0" u="none" strike="noStrike" cap="none">
                          <a:solidFill>
                            <a:srgbClr val="FF0000"/>
                          </a:solidFill>
                          <a:latin typeface="Times New Roman"/>
                          <a:ea typeface="Times New Roman"/>
                          <a:cs typeface="Times New Roman"/>
                          <a:sym typeface="Times New Roman"/>
                        </a:rPr>
                        <a:t>2021-22 о.ж.</a:t>
                      </a:r>
                      <a:r>
                        <a:rPr lang="ru-RU" sz="1300" b="1" i="0" u="none" strike="noStrike" cap="none">
                          <a:solidFill>
                            <a:srgbClr val="000000"/>
                          </a:solidFill>
                          <a:latin typeface="Times New Roman"/>
                          <a:ea typeface="Times New Roman"/>
                          <a:cs typeface="Times New Roman"/>
                          <a:sym typeface="Times New Roman"/>
                        </a:rPr>
                        <a:t> кабыл алуу</a:t>
                      </a:r>
                      <a:endParaRPr sz="1300" b="1" i="0" u="none" strike="noStrike" cap="none">
                        <a:solidFill>
                          <a:srgbClr val="000000"/>
                        </a:solidFill>
                        <a:latin typeface="Times New Roman"/>
                        <a:ea typeface="Times New Roman"/>
                        <a:cs typeface="Times New Roman"/>
                        <a:sym typeface="Times New Roman"/>
                      </a:endParaRPr>
                    </a:p>
                  </a:txBody>
                  <a:tcPr marL="6375" marR="6375" marT="63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ru-RU"/>
                    </a:p>
                  </a:txBody>
                  <a:tcPr/>
                </a:tc>
                <a:tc gridSpan="2">
                  <a:txBody>
                    <a:bodyPr/>
                    <a:lstStyle/>
                    <a:p>
                      <a:pPr marL="0" marR="0" lvl="0" indent="0" algn="ctr" rtl="0">
                        <a:spcBef>
                          <a:spcPts val="0"/>
                        </a:spcBef>
                        <a:spcAft>
                          <a:spcPts val="0"/>
                        </a:spcAft>
                        <a:buNone/>
                      </a:pPr>
                      <a:r>
                        <a:rPr lang="ru-RU" sz="1300" b="1" i="0" u="none" strike="noStrike" cap="none">
                          <a:solidFill>
                            <a:srgbClr val="FF0000"/>
                          </a:solidFill>
                          <a:latin typeface="Times New Roman"/>
                          <a:ea typeface="Times New Roman"/>
                          <a:cs typeface="Times New Roman"/>
                          <a:sym typeface="Times New Roman"/>
                        </a:rPr>
                        <a:t>2021-22 о.ж. </a:t>
                      </a:r>
                      <a:r>
                        <a:rPr lang="ru-RU" sz="1300" b="1" i="0" u="none" strike="noStrike" cap="none">
                          <a:solidFill>
                            <a:srgbClr val="000000"/>
                          </a:solidFill>
                          <a:latin typeface="Times New Roman"/>
                          <a:ea typeface="Times New Roman"/>
                          <a:cs typeface="Times New Roman"/>
                          <a:sym typeface="Times New Roman"/>
                        </a:rPr>
                        <a:t>бүтүрүү</a:t>
                      </a:r>
                      <a:endParaRPr sz="1300" b="1" i="0" u="none" strike="noStrike" cap="none">
                        <a:solidFill>
                          <a:srgbClr val="000000"/>
                        </a:solidFill>
                        <a:latin typeface="Times New Roman"/>
                        <a:ea typeface="Times New Roman"/>
                        <a:cs typeface="Times New Roman"/>
                        <a:sym typeface="Times New Roman"/>
                      </a:endParaRPr>
                    </a:p>
                  </a:txBody>
                  <a:tcPr marL="6375" marR="6375" marT="63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ru-RU"/>
                    </a:p>
                  </a:txBody>
                  <a:tcPr/>
                </a:tc>
                <a:tc gridSpan="2">
                  <a:txBody>
                    <a:bodyPr/>
                    <a:lstStyle/>
                    <a:p>
                      <a:pPr marL="0" marR="0" lvl="0" indent="0" algn="ctr" rtl="0">
                        <a:spcBef>
                          <a:spcPts val="0"/>
                        </a:spcBef>
                        <a:spcAft>
                          <a:spcPts val="0"/>
                        </a:spcAft>
                        <a:buNone/>
                      </a:pPr>
                      <a:r>
                        <a:rPr lang="ru-RU" sz="1300" b="1" i="0" u="none" strike="noStrike" cap="none">
                          <a:solidFill>
                            <a:srgbClr val="FF0000"/>
                          </a:solidFill>
                          <a:latin typeface="Times New Roman"/>
                          <a:ea typeface="Times New Roman"/>
                          <a:cs typeface="Times New Roman"/>
                          <a:sym typeface="Times New Roman"/>
                        </a:rPr>
                        <a:t>2021-22 о.ж. </a:t>
                      </a:r>
                      <a:r>
                        <a:rPr lang="ru-RU" sz="1300" b="1" i="0" u="none" strike="noStrike" cap="none">
                          <a:solidFill>
                            <a:srgbClr val="000000"/>
                          </a:solidFill>
                          <a:latin typeface="Times New Roman"/>
                          <a:ea typeface="Times New Roman"/>
                          <a:cs typeface="Times New Roman"/>
                          <a:sym typeface="Times New Roman"/>
                        </a:rPr>
                        <a:t>кабыл алуу менен бүтүрүүчүнүн ортосундагы айырмачылыгы </a:t>
                      </a:r>
                      <a:endParaRPr sz="1300" b="1" i="0" u="none" strike="noStrike" cap="none">
                        <a:solidFill>
                          <a:srgbClr val="FF0000"/>
                        </a:solidFill>
                        <a:latin typeface="Times New Roman"/>
                        <a:ea typeface="Times New Roman"/>
                        <a:cs typeface="Times New Roman"/>
                        <a:sym typeface="Times New Roman"/>
                      </a:endParaRPr>
                    </a:p>
                  </a:txBody>
                  <a:tcPr marL="6375" marR="6375" marT="63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ru-RU"/>
                    </a:p>
                  </a:txBody>
                  <a:tcPr/>
                </a:tc>
                <a:tc gridSpan="2">
                  <a:txBody>
                    <a:bodyPr/>
                    <a:lstStyle/>
                    <a:p>
                      <a:pPr marL="0" marR="0" lvl="0" indent="0" algn="ctr" rtl="0">
                        <a:spcBef>
                          <a:spcPts val="0"/>
                        </a:spcBef>
                        <a:spcAft>
                          <a:spcPts val="0"/>
                        </a:spcAft>
                        <a:buNone/>
                      </a:pPr>
                      <a:r>
                        <a:rPr lang="ru-RU" sz="1300" b="1" i="0" u="none" strike="noStrike" cap="none">
                          <a:solidFill>
                            <a:srgbClr val="FF0000"/>
                          </a:solidFill>
                          <a:latin typeface="Times New Roman"/>
                          <a:ea typeface="Times New Roman"/>
                          <a:cs typeface="Times New Roman"/>
                          <a:sym typeface="Times New Roman"/>
                        </a:rPr>
                        <a:t>2020-21 о.ж. </a:t>
                      </a:r>
                      <a:r>
                        <a:rPr lang="ru-RU" sz="1300" b="1" i="0" u="none" strike="noStrike" cap="none">
                          <a:solidFill>
                            <a:srgbClr val="000000"/>
                          </a:solidFill>
                          <a:latin typeface="Times New Roman"/>
                          <a:ea typeface="Times New Roman"/>
                          <a:cs typeface="Times New Roman"/>
                          <a:sym typeface="Times New Roman"/>
                        </a:rPr>
                        <a:t>кабыл алуу менен бүтүрүүчүнүн ортосундагы айырмачылыгы </a:t>
                      </a:r>
                      <a:endParaRPr sz="1300" b="1" i="0" u="none" strike="noStrike" cap="none">
                        <a:solidFill>
                          <a:srgbClr val="FF0000"/>
                        </a:solidFill>
                        <a:latin typeface="Times New Roman"/>
                        <a:ea typeface="Times New Roman"/>
                        <a:cs typeface="Times New Roman"/>
                        <a:sym typeface="Times New Roman"/>
                      </a:endParaRPr>
                    </a:p>
                  </a:txBody>
                  <a:tcPr marL="6375" marR="6375" marT="63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ru-RU"/>
                    </a:p>
                  </a:txBody>
                  <a:tcPr/>
                </a:tc>
                <a:tc gridSpan="2">
                  <a:txBody>
                    <a:bodyPr/>
                    <a:lstStyle/>
                    <a:p>
                      <a:pPr marL="0" marR="0" lvl="0" indent="0" algn="ctr" rtl="0">
                        <a:spcBef>
                          <a:spcPts val="0"/>
                        </a:spcBef>
                        <a:spcAft>
                          <a:spcPts val="0"/>
                        </a:spcAft>
                        <a:buNone/>
                      </a:pPr>
                      <a:r>
                        <a:rPr lang="ru-RU" sz="1300" b="1" i="0" u="none" strike="noStrike" cap="none">
                          <a:solidFill>
                            <a:srgbClr val="FF0000"/>
                          </a:solidFill>
                          <a:latin typeface="Times New Roman"/>
                          <a:ea typeface="Times New Roman"/>
                          <a:cs typeface="Times New Roman"/>
                          <a:sym typeface="Times New Roman"/>
                        </a:rPr>
                        <a:t>2019-20 о.ж. </a:t>
                      </a:r>
                      <a:r>
                        <a:rPr lang="ru-RU" sz="1300" b="1" i="0" u="none" strike="noStrike" cap="none">
                          <a:solidFill>
                            <a:srgbClr val="000000"/>
                          </a:solidFill>
                          <a:latin typeface="Times New Roman"/>
                          <a:ea typeface="Times New Roman"/>
                          <a:cs typeface="Times New Roman"/>
                          <a:sym typeface="Times New Roman"/>
                        </a:rPr>
                        <a:t>кабыл алуу менен бүтүрүүчүнүн ортосундагы айырмачылыгы </a:t>
                      </a:r>
                      <a:endParaRPr sz="1300" b="1" i="0" u="none" strike="noStrike" cap="none">
                        <a:solidFill>
                          <a:srgbClr val="FF0000"/>
                        </a:solidFill>
                        <a:latin typeface="Times New Roman"/>
                        <a:ea typeface="Times New Roman"/>
                        <a:cs typeface="Times New Roman"/>
                        <a:sym typeface="Times New Roman"/>
                      </a:endParaRPr>
                    </a:p>
                  </a:txBody>
                  <a:tcPr marL="6375" marR="6375" marT="63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ru-RU"/>
                    </a:p>
                  </a:txBody>
                  <a:tcPr/>
                </a:tc>
                <a:tc gridSpan="2">
                  <a:txBody>
                    <a:bodyPr/>
                    <a:lstStyle/>
                    <a:p>
                      <a:pPr marL="0" marR="0" lvl="0" indent="0" algn="ctr" rtl="0">
                        <a:spcBef>
                          <a:spcPts val="0"/>
                        </a:spcBef>
                        <a:spcAft>
                          <a:spcPts val="0"/>
                        </a:spcAft>
                        <a:buNone/>
                      </a:pPr>
                      <a:r>
                        <a:rPr lang="ru-RU" sz="1300" b="1" i="0" u="none" strike="noStrike" cap="none">
                          <a:solidFill>
                            <a:srgbClr val="FF0000"/>
                          </a:solidFill>
                          <a:latin typeface="Times New Roman"/>
                          <a:ea typeface="Times New Roman"/>
                          <a:cs typeface="Times New Roman"/>
                          <a:sym typeface="Times New Roman"/>
                        </a:rPr>
                        <a:t>2018-19 о.ж. </a:t>
                      </a:r>
                      <a:r>
                        <a:rPr lang="ru-RU" sz="1300" b="1" i="0" u="none" strike="noStrike" cap="none">
                          <a:solidFill>
                            <a:schemeClr val="dk1"/>
                          </a:solidFill>
                          <a:latin typeface="Times New Roman"/>
                          <a:ea typeface="Times New Roman"/>
                          <a:cs typeface="Times New Roman"/>
                          <a:sym typeface="Times New Roman"/>
                        </a:rPr>
                        <a:t>кабыл алуу менен бүтүрүүчүнүн ортосундагы айырмачылыгы</a:t>
                      </a:r>
                      <a:r>
                        <a:rPr lang="ru-RU" sz="1300" b="1" i="0" u="none" strike="noStrike" cap="none">
                          <a:solidFill>
                            <a:srgbClr val="FF0000"/>
                          </a:solidFill>
                          <a:latin typeface="Times New Roman"/>
                          <a:ea typeface="Times New Roman"/>
                          <a:cs typeface="Times New Roman"/>
                          <a:sym typeface="Times New Roman"/>
                        </a:rPr>
                        <a:t> </a:t>
                      </a:r>
                      <a:endParaRPr/>
                    </a:p>
                  </a:txBody>
                  <a:tcPr marL="6375" marR="6375" marT="63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ru-RU"/>
                    </a:p>
                  </a:txBody>
                  <a:tcPr/>
                </a:tc>
              </a:tr>
              <a:tr h="597125">
                <a:tc vMerge="1">
                  <a:txBody>
                    <a:bodyPr/>
                    <a:lstStyle/>
                    <a:p>
                      <a:endParaRPr lang="ru-RU"/>
                    </a:p>
                  </a:txBody>
                  <a:tcPr/>
                </a:tc>
                <a:tc>
                  <a:txBody>
                    <a:bodyPr/>
                    <a:lstStyle/>
                    <a:p>
                      <a:pPr marL="0" marR="0" lvl="0" indent="0" algn="ctr" rtl="0">
                        <a:spcBef>
                          <a:spcPts val="0"/>
                        </a:spcBef>
                        <a:spcAft>
                          <a:spcPts val="0"/>
                        </a:spcAft>
                        <a:buNone/>
                      </a:pPr>
                      <a:r>
                        <a:rPr lang="ru-RU" sz="1100" b="1" i="0" u="none" strike="noStrike" cap="none">
                          <a:solidFill>
                            <a:srgbClr val="000000"/>
                          </a:solidFill>
                          <a:latin typeface="Times New Roman"/>
                          <a:ea typeface="Times New Roman"/>
                          <a:cs typeface="Times New Roman"/>
                          <a:sym typeface="Times New Roman"/>
                        </a:rPr>
                        <a:t>күндүзгү</a:t>
                      </a:r>
                      <a:endParaRPr sz="1100" b="1" i="0" u="none" strike="noStrike" cap="none">
                        <a:solidFill>
                          <a:srgbClr val="000000"/>
                        </a:solidFill>
                        <a:latin typeface="Times New Roman"/>
                        <a:ea typeface="Times New Roman"/>
                        <a:cs typeface="Times New Roman"/>
                        <a:sym typeface="Times New Roman"/>
                      </a:endParaRPr>
                    </a:p>
                  </a:txBody>
                  <a:tcPr marL="6375" marR="6375" marT="63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ru-RU" sz="1100" b="1" i="0" u="none" strike="noStrike" cap="none">
                          <a:solidFill>
                            <a:srgbClr val="000000"/>
                          </a:solidFill>
                          <a:latin typeface="Times New Roman"/>
                          <a:ea typeface="Times New Roman"/>
                          <a:cs typeface="Times New Roman"/>
                          <a:sym typeface="Times New Roman"/>
                        </a:rPr>
                        <a:t>сырттан</a:t>
                      </a:r>
                      <a:endParaRPr/>
                    </a:p>
                  </a:txBody>
                  <a:tcPr marL="6375" marR="6375" marT="63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ru-RU" sz="1100" b="1" i="0" u="none" strike="noStrike" cap="none">
                          <a:solidFill>
                            <a:srgbClr val="000000"/>
                          </a:solidFill>
                          <a:latin typeface="Times New Roman"/>
                          <a:ea typeface="Times New Roman"/>
                          <a:cs typeface="Times New Roman"/>
                          <a:sym typeface="Times New Roman"/>
                        </a:rPr>
                        <a:t>күндүзгү</a:t>
                      </a:r>
                      <a:endParaRPr/>
                    </a:p>
                  </a:txBody>
                  <a:tcPr marL="6375" marR="6375" marT="63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ru-RU" sz="1100" b="1" i="0" u="none" strike="noStrike" cap="none">
                          <a:solidFill>
                            <a:srgbClr val="000000"/>
                          </a:solidFill>
                          <a:latin typeface="Times New Roman"/>
                          <a:ea typeface="Times New Roman"/>
                          <a:cs typeface="Times New Roman"/>
                          <a:sym typeface="Times New Roman"/>
                        </a:rPr>
                        <a:t>сырттан</a:t>
                      </a:r>
                      <a:endParaRPr/>
                    </a:p>
                  </a:txBody>
                  <a:tcPr marL="6375" marR="6375" marT="63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ru-RU" sz="1100" b="1" i="0" u="none" strike="noStrike" cap="none">
                          <a:solidFill>
                            <a:srgbClr val="000000"/>
                          </a:solidFill>
                          <a:latin typeface="Times New Roman"/>
                          <a:ea typeface="Times New Roman"/>
                          <a:cs typeface="Times New Roman"/>
                          <a:sym typeface="Times New Roman"/>
                        </a:rPr>
                        <a:t>күндүзгү</a:t>
                      </a:r>
                      <a:endParaRPr/>
                    </a:p>
                  </a:txBody>
                  <a:tcPr marL="6375" marR="6375" marT="63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ru-RU" sz="1100" b="1" i="0" u="none" strike="noStrike" cap="none">
                          <a:solidFill>
                            <a:srgbClr val="000000"/>
                          </a:solidFill>
                          <a:latin typeface="Times New Roman"/>
                          <a:ea typeface="Times New Roman"/>
                          <a:cs typeface="Times New Roman"/>
                          <a:sym typeface="Times New Roman"/>
                        </a:rPr>
                        <a:t>сырттан</a:t>
                      </a:r>
                      <a:endParaRPr/>
                    </a:p>
                  </a:txBody>
                  <a:tcPr marL="6375" marR="6375" marT="63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ru-RU" sz="1100" b="1" i="0" u="none" strike="noStrike" cap="none">
                          <a:solidFill>
                            <a:srgbClr val="000000"/>
                          </a:solidFill>
                          <a:latin typeface="Times New Roman"/>
                          <a:ea typeface="Times New Roman"/>
                          <a:cs typeface="Times New Roman"/>
                          <a:sym typeface="Times New Roman"/>
                        </a:rPr>
                        <a:t>күндүзгү</a:t>
                      </a:r>
                      <a:endParaRPr/>
                    </a:p>
                  </a:txBody>
                  <a:tcPr marL="6375" marR="6375" marT="63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ru-RU" sz="1100" b="1" i="0" u="none" strike="noStrike" cap="none">
                          <a:solidFill>
                            <a:srgbClr val="000000"/>
                          </a:solidFill>
                          <a:latin typeface="Times New Roman"/>
                          <a:ea typeface="Times New Roman"/>
                          <a:cs typeface="Times New Roman"/>
                          <a:sym typeface="Times New Roman"/>
                        </a:rPr>
                        <a:t>сырттан</a:t>
                      </a:r>
                      <a:endParaRPr/>
                    </a:p>
                  </a:txBody>
                  <a:tcPr marL="6375" marR="6375" marT="63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ru-RU" sz="1100" b="1" i="0" u="none" strike="noStrike" cap="none">
                          <a:solidFill>
                            <a:srgbClr val="000000"/>
                          </a:solidFill>
                          <a:latin typeface="Times New Roman"/>
                          <a:ea typeface="Times New Roman"/>
                          <a:cs typeface="Times New Roman"/>
                          <a:sym typeface="Times New Roman"/>
                        </a:rPr>
                        <a:t>күндүзгү</a:t>
                      </a:r>
                      <a:endParaRPr/>
                    </a:p>
                  </a:txBody>
                  <a:tcPr marL="6375" marR="6375" marT="63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ru-RU" sz="1100" b="1" i="0" u="none" strike="noStrike" cap="none">
                          <a:solidFill>
                            <a:srgbClr val="000000"/>
                          </a:solidFill>
                          <a:latin typeface="Times New Roman"/>
                          <a:ea typeface="Times New Roman"/>
                          <a:cs typeface="Times New Roman"/>
                          <a:sym typeface="Times New Roman"/>
                        </a:rPr>
                        <a:t>сырттан</a:t>
                      </a:r>
                      <a:endParaRPr/>
                    </a:p>
                  </a:txBody>
                  <a:tcPr marL="6375" marR="6375" marT="63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ru-RU" sz="1100" b="1" i="0" u="none" strike="noStrike" cap="none">
                          <a:solidFill>
                            <a:srgbClr val="000000"/>
                          </a:solidFill>
                          <a:latin typeface="Times New Roman"/>
                          <a:ea typeface="Times New Roman"/>
                          <a:cs typeface="Times New Roman"/>
                          <a:sym typeface="Times New Roman"/>
                        </a:rPr>
                        <a:t>күндүзгү</a:t>
                      </a:r>
                      <a:endParaRPr/>
                    </a:p>
                  </a:txBody>
                  <a:tcPr marL="6375" marR="6375" marT="63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ru-RU" sz="1100" b="1" i="0" u="none" strike="noStrike" cap="none">
                          <a:solidFill>
                            <a:srgbClr val="000000"/>
                          </a:solidFill>
                          <a:latin typeface="Times New Roman"/>
                          <a:ea typeface="Times New Roman"/>
                          <a:cs typeface="Times New Roman"/>
                          <a:sym typeface="Times New Roman"/>
                        </a:rPr>
                        <a:t>сырттан</a:t>
                      </a:r>
                      <a:endParaRPr/>
                    </a:p>
                  </a:txBody>
                  <a:tcPr marL="6375" marR="6375" marT="63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296300">
                <a:tc>
                  <a:txBody>
                    <a:bodyPr/>
                    <a:lstStyle/>
                    <a:p>
                      <a:pPr marL="0" marR="0" lvl="0" indent="0" algn="ctr" rtl="0">
                        <a:spcBef>
                          <a:spcPts val="0"/>
                        </a:spcBef>
                        <a:spcAft>
                          <a:spcPts val="0"/>
                        </a:spcAft>
                        <a:buNone/>
                      </a:pPr>
                      <a:r>
                        <a:rPr lang="ru-RU" sz="1400" b="0" i="0" u="none" strike="noStrike" cap="none">
                          <a:solidFill>
                            <a:srgbClr val="000000"/>
                          </a:solidFill>
                          <a:latin typeface="Times New Roman"/>
                          <a:ea typeface="Times New Roman"/>
                          <a:cs typeface="Times New Roman"/>
                          <a:sym typeface="Times New Roman"/>
                        </a:rPr>
                        <a:t>ЭФ</a:t>
                      </a:r>
                      <a:endParaRPr/>
                    </a:p>
                  </a:txBody>
                  <a:tcPr marL="6375" marR="6375" marT="63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ru-RU" sz="1400" b="0" i="0" u="none" strike="noStrike" cap="none">
                          <a:solidFill>
                            <a:srgbClr val="000000"/>
                          </a:solidFill>
                          <a:latin typeface="Times New Roman"/>
                          <a:ea typeface="Times New Roman"/>
                          <a:cs typeface="Times New Roman"/>
                          <a:sym typeface="Times New Roman"/>
                        </a:rPr>
                        <a:t>143</a:t>
                      </a:r>
                      <a:endParaRPr/>
                    </a:p>
                  </a:txBody>
                  <a:tcPr marL="6375" marR="6375" marT="63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ru-RU" sz="1400" b="0" i="0" u="none" strike="noStrike" cap="none">
                          <a:solidFill>
                            <a:srgbClr val="000000"/>
                          </a:solidFill>
                          <a:latin typeface="Times New Roman"/>
                          <a:ea typeface="Times New Roman"/>
                          <a:cs typeface="Times New Roman"/>
                          <a:sym typeface="Times New Roman"/>
                        </a:rPr>
                        <a:t>151</a:t>
                      </a:r>
                      <a:endParaRPr/>
                    </a:p>
                  </a:txBody>
                  <a:tcPr marL="6375" marR="6375" marT="63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ru-RU" sz="1400" b="0" i="0" u="none" strike="noStrike" cap="none">
                          <a:solidFill>
                            <a:srgbClr val="000000"/>
                          </a:solidFill>
                          <a:latin typeface="Times New Roman"/>
                          <a:ea typeface="Times New Roman"/>
                          <a:cs typeface="Times New Roman"/>
                          <a:sym typeface="Times New Roman"/>
                        </a:rPr>
                        <a:t>156</a:t>
                      </a:r>
                      <a:endParaRPr/>
                    </a:p>
                  </a:txBody>
                  <a:tcPr marL="6375" marR="6375" marT="63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ru-RU" sz="1400" b="0" i="0" u="none" strike="noStrike" cap="none">
                          <a:solidFill>
                            <a:srgbClr val="000000"/>
                          </a:solidFill>
                          <a:latin typeface="Times New Roman"/>
                          <a:ea typeface="Times New Roman"/>
                          <a:cs typeface="Times New Roman"/>
                          <a:sym typeface="Times New Roman"/>
                        </a:rPr>
                        <a:t>151</a:t>
                      </a:r>
                      <a:endParaRPr/>
                    </a:p>
                  </a:txBody>
                  <a:tcPr marL="6375" marR="6375" marT="63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ru-RU" sz="1400" b="0" i="0" u="none" strike="noStrike" cap="none">
                          <a:solidFill>
                            <a:srgbClr val="000000"/>
                          </a:solidFill>
                          <a:latin typeface="Times New Roman"/>
                          <a:ea typeface="Times New Roman"/>
                          <a:cs typeface="Times New Roman"/>
                          <a:sym typeface="Times New Roman"/>
                        </a:rPr>
                        <a:t>-13</a:t>
                      </a:r>
                      <a:endParaRPr/>
                    </a:p>
                  </a:txBody>
                  <a:tcPr marL="6375" marR="6375" marT="63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ru-RU" sz="1400" b="0" i="0" u="none" strike="noStrike" cap="none">
                          <a:solidFill>
                            <a:srgbClr val="000000"/>
                          </a:solidFill>
                          <a:latin typeface="Times New Roman"/>
                          <a:ea typeface="Times New Roman"/>
                          <a:cs typeface="Times New Roman"/>
                          <a:sym typeface="Times New Roman"/>
                        </a:rPr>
                        <a:t> </a:t>
                      </a:r>
                      <a:endParaRPr/>
                    </a:p>
                  </a:txBody>
                  <a:tcPr marL="6375" marR="6375" marT="63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ru-RU" sz="1400" b="0" i="0" u="none" strike="noStrike" cap="none">
                          <a:solidFill>
                            <a:srgbClr val="000000"/>
                          </a:solidFill>
                          <a:latin typeface="Times New Roman"/>
                          <a:ea typeface="Times New Roman"/>
                          <a:cs typeface="Times New Roman"/>
                          <a:sym typeface="Times New Roman"/>
                        </a:rPr>
                        <a:t>27</a:t>
                      </a:r>
                      <a:endParaRPr/>
                    </a:p>
                  </a:txBody>
                  <a:tcPr marL="6375" marR="6375" marT="6375" marB="0" anchor="ctr">
                    <a:lnL w="1270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spcBef>
                          <a:spcPts val="0"/>
                        </a:spcBef>
                        <a:spcAft>
                          <a:spcPts val="0"/>
                        </a:spcAft>
                        <a:buNone/>
                      </a:pPr>
                      <a:r>
                        <a:rPr lang="ru-RU" sz="1400" b="0" i="0" u="none" strike="noStrike" cap="none">
                          <a:solidFill>
                            <a:srgbClr val="000000"/>
                          </a:solidFill>
                          <a:latin typeface="Times New Roman"/>
                          <a:ea typeface="Times New Roman"/>
                          <a:cs typeface="Times New Roman"/>
                          <a:sym typeface="Times New Roman"/>
                        </a:rPr>
                        <a:t>-22</a:t>
                      </a:r>
                      <a:endParaRPr/>
                    </a:p>
                  </a:txBody>
                  <a:tcPr marL="6375" marR="6375" marT="6375" marB="0" anchor="ctr">
                    <a:lnL w="1905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ru-RU" sz="1400" b="0" i="0" u="none" strike="noStrike" cap="none">
                          <a:solidFill>
                            <a:srgbClr val="000000"/>
                          </a:solidFill>
                          <a:latin typeface="Times New Roman"/>
                          <a:ea typeface="Times New Roman"/>
                          <a:cs typeface="Times New Roman"/>
                          <a:sym typeface="Times New Roman"/>
                        </a:rPr>
                        <a:t>9</a:t>
                      </a:r>
                      <a:endParaRPr/>
                    </a:p>
                  </a:txBody>
                  <a:tcPr marL="6375" marR="6375" marT="63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spcBef>
                          <a:spcPts val="0"/>
                        </a:spcBef>
                        <a:spcAft>
                          <a:spcPts val="0"/>
                        </a:spcAft>
                        <a:buNone/>
                      </a:pPr>
                      <a:r>
                        <a:rPr lang="ru-RU" sz="1400" b="0" i="0" u="none" strike="noStrike" cap="none">
                          <a:solidFill>
                            <a:srgbClr val="000000"/>
                          </a:solidFill>
                          <a:latin typeface="Times New Roman"/>
                          <a:ea typeface="Times New Roman"/>
                          <a:cs typeface="Times New Roman"/>
                          <a:sym typeface="Times New Roman"/>
                        </a:rPr>
                        <a:t>-28</a:t>
                      </a:r>
                      <a:endParaRPr/>
                    </a:p>
                  </a:txBody>
                  <a:tcPr marL="6375" marR="6375" marT="63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ru-RU" sz="1400" b="0" i="0" u="none" strike="noStrike" cap="none">
                          <a:solidFill>
                            <a:srgbClr val="000000"/>
                          </a:solidFill>
                          <a:latin typeface="Times New Roman"/>
                          <a:ea typeface="Times New Roman"/>
                          <a:cs typeface="Times New Roman"/>
                          <a:sym typeface="Times New Roman"/>
                        </a:rPr>
                        <a:t>-28</a:t>
                      </a:r>
                      <a:endParaRPr/>
                    </a:p>
                  </a:txBody>
                  <a:tcPr marL="6375" marR="6375" marT="63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ru-RU" sz="1400" b="0" i="0" u="none" strike="noStrike" cap="none">
                          <a:solidFill>
                            <a:srgbClr val="000000"/>
                          </a:solidFill>
                          <a:latin typeface="Times New Roman"/>
                          <a:ea typeface="Times New Roman"/>
                          <a:cs typeface="Times New Roman"/>
                          <a:sym typeface="Times New Roman"/>
                        </a:rPr>
                        <a:t>-46</a:t>
                      </a:r>
                      <a:endParaRPr/>
                    </a:p>
                  </a:txBody>
                  <a:tcPr marL="6375" marR="6375" marT="63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r>
              <a:tr h="296300">
                <a:tc>
                  <a:txBody>
                    <a:bodyPr/>
                    <a:lstStyle/>
                    <a:p>
                      <a:pPr marL="0" marR="0" lvl="0" indent="0" algn="ctr" rtl="0">
                        <a:spcBef>
                          <a:spcPts val="0"/>
                        </a:spcBef>
                        <a:spcAft>
                          <a:spcPts val="0"/>
                        </a:spcAft>
                        <a:buNone/>
                      </a:pPr>
                      <a:r>
                        <a:rPr lang="ru-RU" sz="1400" b="0" i="0" u="none" strike="noStrike" cap="none">
                          <a:solidFill>
                            <a:srgbClr val="000000"/>
                          </a:solidFill>
                          <a:latin typeface="Times New Roman"/>
                          <a:ea typeface="Times New Roman"/>
                          <a:cs typeface="Times New Roman"/>
                          <a:sym typeface="Times New Roman"/>
                        </a:rPr>
                        <a:t>МТФ</a:t>
                      </a:r>
                      <a:endParaRPr/>
                    </a:p>
                  </a:txBody>
                  <a:tcPr marL="6375" marR="6375" marT="63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ru-RU" sz="1400" b="0" i="0" u="none" strike="noStrike" cap="none">
                          <a:solidFill>
                            <a:srgbClr val="000000"/>
                          </a:solidFill>
                          <a:latin typeface="Times New Roman"/>
                          <a:ea typeface="Times New Roman"/>
                          <a:cs typeface="Times New Roman"/>
                          <a:sym typeface="Times New Roman"/>
                        </a:rPr>
                        <a:t>436</a:t>
                      </a:r>
                      <a:endParaRPr/>
                    </a:p>
                  </a:txBody>
                  <a:tcPr marL="6375" marR="6375" marT="63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ru-RU" sz="1400" b="0" i="0" u="none" strike="noStrike" cap="none">
                          <a:solidFill>
                            <a:srgbClr val="000000"/>
                          </a:solidFill>
                          <a:latin typeface="Times New Roman"/>
                          <a:ea typeface="Times New Roman"/>
                          <a:cs typeface="Times New Roman"/>
                          <a:sym typeface="Times New Roman"/>
                        </a:rPr>
                        <a:t>43</a:t>
                      </a:r>
                      <a:endParaRPr/>
                    </a:p>
                  </a:txBody>
                  <a:tcPr marL="6375" marR="6375" marT="63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ru-RU" sz="1400" b="0" i="0" u="none" strike="noStrike" cap="none">
                          <a:solidFill>
                            <a:srgbClr val="000000"/>
                          </a:solidFill>
                          <a:latin typeface="Times New Roman"/>
                          <a:ea typeface="Times New Roman"/>
                          <a:cs typeface="Times New Roman"/>
                          <a:sym typeface="Times New Roman"/>
                        </a:rPr>
                        <a:t>143</a:t>
                      </a:r>
                      <a:endParaRPr/>
                    </a:p>
                  </a:txBody>
                  <a:tcPr marL="6375" marR="6375" marT="63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ru-RU" sz="1400" b="0" i="0" u="none" strike="noStrike" cap="none">
                          <a:solidFill>
                            <a:srgbClr val="000000"/>
                          </a:solidFill>
                          <a:latin typeface="Times New Roman"/>
                          <a:ea typeface="Times New Roman"/>
                          <a:cs typeface="Times New Roman"/>
                          <a:sym typeface="Times New Roman"/>
                        </a:rPr>
                        <a:t>29</a:t>
                      </a:r>
                      <a:endParaRPr/>
                    </a:p>
                  </a:txBody>
                  <a:tcPr marL="6375" marR="6375" marT="63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ru-RU" sz="1400" b="0" i="0" u="none" strike="noStrike" cap="none">
                          <a:solidFill>
                            <a:srgbClr val="000000"/>
                          </a:solidFill>
                          <a:latin typeface="Times New Roman"/>
                          <a:ea typeface="Times New Roman"/>
                          <a:cs typeface="Times New Roman"/>
                          <a:sym typeface="Times New Roman"/>
                        </a:rPr>
                        <a:t>293</a:t>
                      </a:r>
                      <a:endParaRPr/>
                    </a:p>
                  </a:txBody>
                  <a:tcPr marL="6375" marR="6375" marT="63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spcBef>
                          <a:spcPts val="0"/>
                        </a:spcBef>
                        <a:spcAft>
                          <a:spcPts val="0"/>
                        </a:spcAft>
                        <a:buNone/>
                      </a:pPr>
                      <a:r>
                        <a:rPr lang="ru-RU" sz="1400" b="0" i="0" u="none" strike="noStrike" cap="none">
                          <a:solidFill>
                            <a:srgbClr val="000000"/>
                          </a:solidFill>
                          <a:latin typeface="Times New Roman"/>
                          <a:ea typeface="Times New Roman"/>
                          <a:cs typeface="Times New Roman"/>
                          <a:sym typeface="Times New Roman"/>
                        </a:rPr>
                        <a:t>14</a:t>
                      </a:r>
                      <a:endParaRPr/>
                    </a:p>
                  </a:txBody>
                  <a:tcPr marL="6375" marR="6375" marT="63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spcBef>
                          <a:spcPts val="0"/>
                        </a:spcBef>
                        <a:spcAft>
                          <a:spcPts val="0"/>
                        </a:spcAft>
                        <a:buNone/>
                      </a:pPr>
                      <a:r>
                        <a:rPr lang="ru-RU" sz="1400" b="0" i="0" u="none" strike="noStrike" cap="none">
                          <a:solidFill>
                            <a:srgbClr val="000000"/>
                          </a:solidFill>
                          <a:latin typeface="Times New Roman"/>
                          <a:ea typeface="Times New Roman"/>
                          <a:cs typeface="Times New Roman"/>
                          <a:sym typeface="Times New Roman"/>
                        </a:rPr>
                        <a:t>355</a:t>
                      </a:r>
                      <a:endParaRPr/>
                    </a:p>
                  </a:txBody>
                  <a:tcPr marL="6375" marR="6375" marT="6375" marB="0" anchor="ctr">
                    <a:lnL w="1270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spcBef>
                          <a:spcPts val="0"/>
                        </a:spcBef>
                        <a:spcAft>
                          <a:spcPts val="0"/>
                        </a:spcAft>
                        <a:buNone/>
                      </a:pPr>
                      <a:r>
                        <a:rPr lang="ru-RU" sz="1400" b="0" i="0" u="none" strike="noStrike" cap="none">
                          <a:solidFill>
                            <a:srgbClr val="000000"/>
                          </a:solidFill>
                          <a:latin typeface="Times New Roman"/>
                          <a:ea typeface="Times New Roman"/>
                          <a:cs typeface="Times New Roman"/>
                          <a:sym typeface="Times New Roman"/>
                        </a:rPr>
                        <a:t>-2</a:t>
                      </a:r>
                      <a:endParaRPr/>
                    </a:p>
                  </a:txBody>
                  <a:tcPr marL="6375" marR="6375" marT="6375" marB="0" anchor="ctr">
                    <a:lnL w="1905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ru-RU" sz="1400" b="0" i="0" u="none" strike="noStrike" cap="none">
                          <a:solidFill>
                            <a:srgbClr val="000000"/>
                          </a:solidFill>
                          <a:latin typeface="Times New Roman"/>
                          <a:ea typeface="Times New Roman"/>
                          <a:cs typeface="Times New Roman"/>
                          <a:sym typeface="Times New Roman"/>
                        </a:rPr>
                        <a:t>317</a:t>
                      </a:r>
                      <a:endParaRPr/>
                    </a:p>
                  </a:txBody>
                  <a:tcPr marL="6375" marR="6375" marT="63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spcBef>
                          <a:spcPts val="0"/>
                        </a:spcBef>
                        <a:spcAft>
                          <a:spcPts val="0"/>
                        </a:spcAft>
                        <a:buNone/>
                      </a:pPr>
                      <a:r>
                        <a:rPr lang="ru-RU" sz="1400" b="0" i="0" u="none" strike="noStrike" cap="none">
                          <a:solidFill>
                            <a:srgbClr val="000000"/>
                          </a:solidFill>
                          <a:latin typeface="Times New Roman"/>
                          <a:ea typeface="Times New Roman"/>
                          <a:cs typeface="Times New Roman"/>
                          <a:sym typeface="Times New Roman"/>
                        </a:rPr>
                        <a:t>-3</a:t>
                      </a:r>
                      <a:endParaRPr/>
                    </a:p>
                  </a:txBody>
                  <a:tcPr marL="6375" marR="6375" marT="63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ru-RU" sz="1400" b="0" i="0" u="none" strike="noStrike" cap="none">
                          <a:solidFill>
                            <a:srgbClr val="000000"/>
                          </a:solidFill>
                          <a:latin typeface="Times New Roman"/>
                          <a:ea typeface="Times New Roman"/>
                          <a:cs typeface="Times New Roman"/>
                          <a:sym typeface="Times New Roman"/>
                        </a:rPr>
                        <a:t>237</a:t>
                      </a:r>
                      <a:endParaRPr/>
                    </a:p>
                  </a:txBody>
                  <a:tcPr marL="6375" marR="6375" marT="63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spcBef>
                          <a:spcPts val="0"/>
                        </a:spcBef>
                        <a:spcAft>
                          <a:spcPts val="0"/>
                        </a:spcAft>
                        <a:buNone/>
                      </a:pPr>
                      <a:r>
                        <a:rPr lang="ru-RU" sz="1400" b="0" i="0" u="none" strike="noStrike" cap="none">
                          <a:solidFill>
                            <a:srgbClr val="000000"/>
                          </a:solidFill>
                          <a:latin typeface="Times New Roman"/>
                          <a:ea typeface="Times New Roman"/>
                          <a:cs typeface="Times New Roman"/>
                          <a:sym typeface="Times New Roman"/>
                        </a:rPr>
                        <a:t>-1</a:t>
                      </a:r>
                      <a:endParaRPr/>
                    </a:p>
                  </a:txBody>
                  <a:tcPr marL="6375" marR="6375" marT="63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r>
              <a:tr h="296300">
                <a:tc>
                  <a:txBody>
                    <a:bodyPr/>
                    <a:lstStyle/>
                    <a:p>
                      <a:pPr marL="0" marR="0" lvl="0" indent="0" algn="ctr" rtl="0">
                        <a:spcBef>
                          <a:spcPts val="0"/>
                        </a:spcBef>
                        <a:spcAft>
                          <a:spcPts val="0"/>
                        </a:spcAft>
                        <a:buNone/>
                      </a:pPr>
                      <a:r>
                        <a:rPr lang="ru-RU" sz="1400" b="0" i="0" u="none" strike="noStrike" cap="none">
                          <a:solidFill>
                            <a:srgbClr val="000000"/>
                          </a:solidFill>
                          <a:latin typeface="Times New Roman"/>
                          <a:ea typeface="Times New Roman"/>
                          <a:cs typeface="Times New Roman"/>
                          <a:sym typeface="Times New Roman"/>
                        </a:rPr>
                        <a:t>УМКФ</a:t>
                      </a:r>
                      <a:endParaRPr/>
                    </a:p>
                  </a:txBody>
                  <a:tcPr marL="6375" marR="6375" marT="63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ru-RU" sz="1400" b="0" i="0" u="none" strike="noStrike" cap="none">
                          <a:solidFill>
                            <a:srgbClr val="000000"/>
                          </a:solidFill>
                          <a:latin typeface="Times New Roman"/>
                          <a:ea typeface="Times New Roman"/>
                          <a:cs typeface="Times New Roman"/>
                          <a:sym typeface="Times New Roman"/>
                        </a:rPr>
                        <a:t>105</a:t>
                      </a:r>
                      <a:endParaRPr/>
                    </a:p>
                  </a:txBody>
                  <a:tcPr marL="6375" marR="6375" marT="63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ru-RU" sz="1400" b="0" i="0" u="none" strike="noStrike" cap="none">
                          <a:solidFill>
                            <a:srgbClr val="000000"/>
                          </a:solidFill>
                          <a:latin typeface="Times New Roman"/>
                          <a:ea typeface="Times New Roman"/>
                          <a:cs typeface="Times New Roman"/>
                          <a:sym typeface="Times New Roman"/>
                        </a:rPr>
                        <a:t>40</a:t>
                      </a:r>
                      <a:endParaRPr/>
                    </a:p>
                  </a:txBody>
                  <a:tcPr marL="6375" marR="6375" marT="63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ru-RU" sz="1400" b="0" i="0" u="none" strike="noStrike" cap="none">
                          <a:solidFill>
                            <a:srgbClr val="000000"/>
                          </a:solidFill>
                          <a:latin typeface="Times New Roman"/>
                          <a:ea typeface="Times New Roman"/>
                          <a:cs typeface="Times New Roman"/>
                          <a:sym typeface="Times New Roman"/>
                        </a:rPr>
                        <a:t>126</a:t>
                      </a:r>
                      <a:endParaRPr/>
                    </a:p>
                  </a:txBody>
                  <a:tcPr marL="6375" marR="6375" marT="63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ru-RU" sz="1400" b="0" i="0" u="none" strike="noStrike" cap="none">
                          <a:solidFill>
                            <a:srgbClr val="000000"/>
                          </a:solidFill>
                          <a:latin typeface="Times New Roman"/>
                          <a:ea typeface="Times New Roman"/>
                          <a:cs typeface="Times New Roman"/>
                          <a:sym typeface="Times New Roman"/>
                        </a:rPr>
                        <a:t>58</a:t>
                      </a:r>
                      <a:endParaRPr/>
                    </a:p>
                  </a:txBody>
                  <a:tcPr marL="6375" marR="6375" marT="63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ru-RU" sz="1400" b="0" i="0" u="none" strike="noStrike" cap="none">
                          <a:solidFill>
                            <a:srgbClr val="000000"/>
                          </a:solidFill>
                          <a:latin typeface="Times New Roman"/>
                          <a:ea typeface="Times New Roman"/>
                          <a:cs typeface="Times New Roman"/>
                          <a:sym typeface="Times New Roman"/>
                        </a:rPr>
                        <a:t>-21</a:t>
                      </a:r>
                      <a:endParaRPr/>
                    </a:p>
                  </a:txBody>
                  <a:tcPr marL="6375" marR="6375" marT="63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ru-RU" sz="1400" b="0" i="0" u="none" strike="noStrike" cap="none">
                          <a:solidFill>
                            <a:srgbClr val="000000"/>
                          </a:solidFill>
                          <a:latin typeface="Times New Roman"/>
                          <a:ea typeface="Times New Roman"/>
                          <a:cs typeface="Times New Roman"/>
                          <a:sym typeface="Times New Roman"/>
                        </a:rPr>
                        <a:t>-18</a:t>
                      </a:r>
                      <a:endParaRPr/>
                    </a:p>
                  </a:txBody>
                  <a:tcPr marL="6375" marR="6375" marT="63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ru-RU" sz="1400" b="0" i="0" u="none" strike="noStrike" cap="none">
                          <a:solidFill>
                            <a:srgbClr val="000000"/>
                          </a:solidFill>
                          <a:latin typeface="Times New Roman"/>
                          <a:ea typeface="Times New Roman"/>
                          <a:cs typeface="Times New Roman"/>
                          <a:sym typeface="Times New Roman"/>
                        </a:rPr>
                        <a:t>40</a:t>
                      </a:r>
                      <a:endParaRPr/>
                    </a:p>
                  </a:txBody>
                  <a:tcPr marL="6375" marR="6375" marT="6375" marB="0" anchor="ctr">
                    <a:lnL w="1270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spcBef>
                          <a:spcPts val="0"/>
                        </a:spcBef>
                        <a:spcAft>
                          <a:spcPts val="0"/>
                        </a:spcAft>
                        <a:buNone/>
                      </a:pPr>
                      <a:r>
                        <a:rPr lang="ru-RU" sz="1400" b="0" i="0" u="none" strike="noStrike" cap="none">
                          <a:solidFill>
                            <a:srgbClr val="000000"/>
                          </a:solidFill>
                          <a:latin typeface="Times New Roman"/>
                          <a:ea typeface="Times New Roman"/>
                          <a:cs typeface="Times New Roman"/>
                          <a:sym typeface="Times New Roman"/>
                        </a:rPr>
                        <a:t>-38</a:t>
                      </a:r>
                      <a:endParaRPr/>
                    </a:p>
                  </a:txBody>
                  <a:tcPr marL="6375" marR="6375" marT="6375" marB="0" anchor="ctr">
                    <a:lnL w="1905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ru-RU" sz="1400" b="0" i="0" u="none" strike="noStrike" cap="none">
                          <a:solidFill>
                            <a:srgbClr val="000000"/>
                          </a:solidFill>
                          <a:latin typeface="Times New Roman"/>
                          <a:ea typeface="Times New Roman"/>
                          <a:cs typeface="Times New Roman"/>
                          <a:sym typeface="Times New Roman"/>
                        </a:rPr>
                        <a:t>40</a:t>
                      </a:r>
                      <a:endParaRPr/>
                    </a:p>
                  </a:txBody>
                  <a:tcPr marL="6375" marR="6375" marT="63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spcBef>
                          <a:spcPts val="0"/>
                        </a:spcBef>
                        <a:spcAft>
                          <a:spcPts val="0"/>
                        </a:spcAft>
                        <a:buNone/>
                      </a:pPr>
                      <a:r>
                        <a:rPr lang="ru-RU" sz="1400" b="0" i="0" u="none" strike="noStrike" cap="none">
                          <a:solidFill>
                            <a:srgbClr val="000000"/>
                          </a:solidFill>
                          <a:latin typeface="Times New Roman"/>
                          <a:ea typeface="Times New Roman"/>
                          <a:cs typeface="Times New Roman"/>
                          <a:sym typeface="Times New Roman"/>
                        </a:rPr>
                        <a:t>16</a:t>
                      </a:r>
                      <a:endParaRPr/>
                    </a:p>
                  </a:txBody>
                  <a:tcPr marL="6375" marR="6375" marT="63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spcBef>
                          <a:spcPts val="0"/>
                        </a:spcBef>
                        <a:spcAft>
                          <a:spcPts val="0"/>
                        </a:spcAft>
                        <a:buNone/>
                      </a:pPr>
                      <a:r>
                        <a:rPr lang="ru-RU" sz="1400" b="0" i="0" u="none" strike="noStrike" cap="none">
                          <a:solidFill>
                            <a:srgbClr val="000000"/>
                          </a:solidFill>
                          <a:latin typeface="Times New Roman"/>
                          <a:ea typeface="Times New Roman"/>
                          <a:cs typeface="Times New Roman"/>
                          <a:sym typeface="Times New Roman"/>
                        </a:rPr>
                        <a:t>65</a:t>
                      </a:r>
                      <a:endParaRPr/>
                    </a:p>
                  </a:txBody>
                  <a:tcPr marL="6375" marR="6375" marT="63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spcBef>
                          <a:spcPts val="0"/>
                        </a:spcBef>
                        <a:spcAft>
                          <a:spcPts val="0"/>
                        </a:spcAft>
                        <a:buNone/>
                      </a:pPr>
                      <a:r>
                        <a:rPr lang="ru-RU" sz="1400" b="0" i="0" u="none" strike="noStrike" cap="none">
                          <a:solidFill>
                            <a:srgbClr val="000000"/>
                          </a:solidFill>
                          <a:latin typeface="Times New Roman"/>
                          <a:ea typeface="Times New Roman"/>
                          <a:cs typeface="Times New Roman"/>
                          <a:sym typeface="Times New Roman"/>
                        </a:rPr>
                        <a:t>-5</a:t>
                      </a:r>
                      <a:endParaRPr/>
                    </a:p>
                  </a:txBody>
                  <a:tcPr marL="6375" marR="6375" marT="63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r>
              <a:tr h="296300">
                <a:tc>
                  <a:txBody>
                    <a:bodyPr/>
                    <a:lstStyle/>
                    <a:p>
                      <a:pPr marL="0" marR="0" lvl="0" indent="0" algn="ctr" rtl="0">
                        <a:spcBef>
                          <a:spcPts val="0"/>
                        </a:spcBef>
                        <a:spcAft>
                          <a:spcPts val="0"/>
                        </a:spcAft>
                        <a:buNone/>
                      </a:pPr>
                      <a:r>
                        <a:rPr lang="ru-RU" sz="1400" b="0" i="0" u="none" strike="noStrike" cap="none">
                          <a:solidFill>
                            <a:srgbClr val="000000"/>
                          </a:solidFill>
                          <a:latin typeface="Times New Roman"/>
                          <a:ea typeface="Times New Roman"/>
                          <a:cs typeface="Times New Roman"/>
                          <a:sym typeface="Times New Roman"/>
                        </a:rPr>
                        <a:t>ТФ</a:t>
                      </a:r>
                      <a:endParaRPr/>
                    </a:p>
                  </a:txBody>
                  <a:tcPr marL="6375" marR="6375" marT="63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ru-RU" sz="1400" b="0" i="0" u="none" strike="noStrike" cap="none">
                          <a:solidFill>
                            <a:srgbClr val="000000"/>
                          </a:solidFill>
                          <a:latin typeface="Times New Roman"/>
                          <a:ea typeface="Times New Roman"/>
                          <a:cs typeface="Times New Roman"/>
                          <a:sym typeface="Times New Roman"/>
                        </a:rPr>
                        <a:t>238</a:t>
                      </a:r>
                      <a:endParaRPr/>
                    </a:p>
                  </a:txBody>
                  <a:tcPr marL="6375" marR="6375" marT="63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ru-RU" sz="1400" b="0" i="0" u="none" strike="noStrike" cap="none">
                          <a:solidFill>
                            <a:srgbClr val="000000"/>
                          </a:solidFill>
                          <a:latin typeface="Times New Roman"/>
                          <a:ea typeface="Times New Roman"/>
                          <a:cs typeface="Times New Roman"/>
                          <a:sym typeface="Times New Roman"/>
                        </a:rPr>
                        <a:t>52</a:t>
                      </a:r>
                      <a:endParaRPr/>
                    </a:p>
                  </a:txBody>
                  <a:tcPr marL="6375" marR="6375" marT="63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ru-RU" sz="1400" b="0" i="0" u="none" strike="noStrike" cap="none">
                          <a:solidFill>
                            <a:srgbClr val="000000"/>
                          </a:solidFill>
                          <a:latin typeface="Times New Roman"/>
                          <a:ea typeface="Times New Roman"/>
                          <a:cs typeface="Times New Roman"/>
                          <a:sym typeface="Times New Roman"/>
                        </a:rPr>
                        <a:t>175</a:t>
                      </a:r>
                      <a:endParaRPr/>
                    </a:p>
                  </a:txBody>
                  <a:tcPr marL="6375" marR="6375" marT="63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ru-RU" sz="1400" b="0" i="0" u="none" strike="noStrike" cap="none">
                          <a:solidFill>
                            <a:srgbClr val="000000"/>
                          </a:solidFill>
                          <a:latin typeface="Times New Roman"/>
                          <a:ea typeface="Times New Roman"/>
                          <a:cs typeface="Times New Roman"/>
                          <a:sym typeface="Times New Roman"/>
                        </a:rPr>
                        <a:t>53</a:t>
                      </a:r>
                      <a:endParaRPr/>
                    </a:p>
                  </a:txBody>
                  <a:tcPr marL="6375" marR="6375" marT="63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ru-RU" sz="1400" b="0" i="0" u="none" strike="noStrike" cap="none">
                          <a:solidFill>
                            <a:srgbClr val="000000"/>
                          </a:solidFill>
                          <a:latin typeface="Times New Roman"/>
                          <a:ea typeface="Times New Roman"/>
                          <a:cs typeface="Times New Roman"/>
                          <a:sym typeface="Times New Roman"/>
                        </a:rPr>
                        <a:t>63</a:t>
                      </a:r>
                      <a:endParaRPr/>
                    </a:p>
                  </a:txBody>
                  <a:tcPr marL="6375" marR="6375" marT="63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spcBef>
                          <a:spcPts val="0"/>
                        </a:spcBef>
                        <a:spcAft>
                          <a:spcPts val="0"/>
                        </a:spcAft>
                        <a:buNone/>
                      </a:pPr>
                      <a:r>
                        <a:rPr lang="ru-RU" sz="1400" b="0" i="0" u="none" strike="noStrike" cap="none">
                          <a:solidFill>
                            <a:srgbClr val="000000"/>
                          </a:solidFill>
                          <a:latin typeface="Times New Roman"/>
                          <a:ea typeface="Times New Roman"/>
                          <a:cs typeface="Times New Roman"/>
                          <a:sym typeface="Times New Roman"/>
                        </a:rPr>
                        <a:t>-1</a:t>
                      </a:r>
                      <a:endParaRPr/>
                    </a:p>
                  </a:txBody>
                  <a:tcPr marL="6375" marR="6375" marT="63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ru-RU" sz="1400" b="0" i="0" u="none" strike="noStrike" cap="none">
                          <a:solidFill>
                            <a:srgbClr val="000000"/>
                          </a:solidFill>
                          <a:latin typeface="Times New Roman"/>
                          <a:ea typeface="Times New Roman"/>
                          <a:cs typeface="Times New Roman"/>
                          <a:sym typeface="Times New Roman"/>
                        </a:rPr>
                        <a:t>59</a:t>
                      </a:r>
                      <a:endParaRPr/>
                    </a:p>
                  </a:txBody>
                  <a:tcPr marL="6375" marR="6375" marT="6375" marB="0" anchor="ctr">
                    <a:lnL w="1270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spcBef>
                          <a:spcPts val="0"/>
                        </a:spcBef>
                        <a:spcAft>
                          <a:spcPts val="0"/>
                        </a:spcAft>
                        <a:buNone/>
                      </a:pPr>
                      <a:r>
                        <a:rPr lang="ru-RU" sz="1400" b="0" i="0" u="none" strike="noStrike" cap="none">
                          <a:solidFill>
                            <a:srgbClr val="000000"/>
                          </a:solidFill>
                          <a:latin typeface="Times New Roman"/>
                          <a:ea typeface="Times New Roman"/>
                          <a:cs typeface="Times New Roman"/>
                          <a:sym typeface="Times New Roman"/>
                        </a:rPr>
                        <a:t>-14</a:t>
                      </a:r>
                      <a:endParaRPr/>
                    </a:p>
                  </a:txBody>
                  <a:tcPr marL="6375" marR="6375" marT="6375" marB="0" anchor="ctr">
                    <a:lnL w="1905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ru-RU" sz="1400" b="0" i="0" u="none" strike="noStrike" cap="none">
                          <a:solidFill>
                            <a:srgbClr val="000000"/>
                          </a:solidFill>
                          <a:latin typeface="Times New Roman"/>
                          <a:ea typeface="Times New Roman"/>
                          <a:cs typeface="Times New Roman"/>
                          <a:sym typeface="Times New Roman"/>
                        </a:rPr>
                        <a:t>94</a:t>
                      </a:r>
                      <a:endParaRPr/>
                    </a:p>
                  </a:txBody>
                  <a:tcPr marL="6375" marR="6375" marT="63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spcBef>
                          <a:spcPts val="0"/>
                        </a:spcBef>
                        <a:spcAft>
                          <a:spcPts val="0"/>
                        </a:spcAft>
                        <a:buNone/>
                      </a:pPr>
                      <a:r>
                        <a:rPr lang="ru-RU" sz="1400" b="0" i="0" u="none" strike="noStrike" cap="none">
                          <a:solidFill>
                            <a:srgbClr val="000000"/>
                          </a:solidFill>
                          <a:latin typeface="Times New Roman"/>
                          <a:ea typeface="Times New Roman"/>
                          <a:cs typeface="Times New Roman"/>
                          <a:sym typeface="Times New Roman"/>
                        </a:rPr>
                        <a:t>21</a:t>
                      </a:r>
                      <a:endParaRPr/>
                    </a:p>
                  </a:txBody>
                  <a:tcPr marL="6375" marR="6375" marT="63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spcBef>
                          <a:spcPts val="0"/>
                        </a:spcBef>
                        <a:spcAft>
                          <a:spcPts val="0"/>
                        </a:spcAft>
                        <a:buNone/>
                      </a:pPr>
                      <a:r>
                        <a:rPr lang="ru-RU" sz="1400" b="0" i="0" u="none" strike="noStrike" cap="none">
                          <a:solidFill>
                            <a:srgbClr val="000000"/>
                          </a:solidFill>
                          <a:latin typeface="Times New Roman"/>
                          <a:ea typeface="Times New Roman"/>
                          <a:cs typeface="Times New Roman"/>
                          <a:sym typeface="Times New Roman"/>
                        </a:rPr>
                        <a:t>123</a:t>
                      </a:r>
                      <a:endParaRPr/>
                    </a:p>
                  </a:txBody>
                  <a:tcPr marL="6375" marR="6375" marT="63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spcBef>
                          <a:spcPts val="0"/>
                        </a:spcBef>
                        <a:spcAft>
                          <a:spcPts val="0"/>
                        </a:spcAft>
                        <a:buNone/>
                      </a:pPr>
                      <a:r>
                        <a:rPr lang="ru-RU" sz="1400" b="0" i="0" u="none" strike="noStrike" cap="none">
                          <a:solidFill>
                            <a:srgbClr val="000000"/>
                          </a:solidFill>
                          <a:latin typeface="Times New Roman"/>
                          <a:ea typeface="Times New Roman"/>
                          <a:cs typeface="Times New Roman"/>
                          <a:sym typeface="Times New Roman"/>
                        </a:rPr>
                        <a:t>12</a:t>
                      </a:r>
                      <a:endParaRPr/>
                    </a:p>
                  </a:txBody>
                  <a:tcPr marL="6375" marR="6375" marT="63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r>
              <a:tr h="296300">
                <a:tc>
                  <a:txBody>
                    <a:bodyPr/>
                    <a:lstStyle/>
                    <a:p>
                      <a:pPr marL="0" marR="0" lvl="0" indent="0" algn="ctr" rtl="0">
                        <a:spcBef>
                          <a:spcPts val="0"/>
                        </a:spcBef>
                        <a:spcAft>
                          <a:spcPts val="0"/>
                        </a:spcAft>
                        <a:buNone/>
                      </a:pPr>
                      <a:r>
                        <a:rPr lang="ru-RU" sz="1400" b="0" i="0" u="none" strike="noStrike" cap="none">
                          <a:solidFill>
                            <a:srgbClr val="000000"/>
                          </a:solidFill>
                          <a:latin typeface="Times New Roman"/>
                          <a:ea typeface="Times New Roman"/>
                          <a:cs typeface="Times New Roman"/>
                          <a:sym typeface="Times New Roman"/>
                        </a:rPr>
                        <a:t>ДЖМ</a:t>
                      </a:r>
                      <a:endParaRPr/>
                    </a:p>
                  </a:txBody>
                  <a:tcPr marL="6375" marR="6375" marT="63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ru-RU" sz="1400" b="0" i="0" u="none" strike="noStrike" cap="none">
                          <a:solidFill>
                            <a:srgbClr val="000000"/>
                          </a:solidFill>
                          <a:latin typeface="Times New Roman"/>
                          <a:ea typeface="Times New Roman"/>
                          <a:cs typeface="Times New Roman"/>
                          <a:sym typeface="Times New Roman"/>
                        </a:rPr>
                        <a:t>58</a:t>
                      </a:r>
                      <a:endParaRPr/>
                    </a:p>
                  </a:txBody>
                  <a:tcPr marL="6375" marR="6375" marT="63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ru-RU" sz="1400" b="0" i="0" u="none" strike="noStrike" cap="none">
                          <a:solidFill>
                            <a:srgbClr val="000000"/>
                          </a:solidFill>
                          <a:latin typeface="Times New Roman"/>
                          <a:ea typeface="Times New Roman"/>
                          <a:cs typeface="Times New Roman"/>
                          <a:sym typeface="Times New Roman"/>
                        </a:rPr>
                        <a:t> </a:t>
                      </a:r>
                      <a:endParaRPr/>
                    </a:p>
                  </a:txBody>
                  <a:tcPr marL="6375" marR="6375" marT="63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ru-RU" sz="1400" b="0" i="0" u="none" strike="noStrike" cap="none">
                          <a:solidFill>
                            <a:srgbClr val="000000"/>
                          </a:solidFill>
                          <a:latin typeface="Times New Roman"/>
                          <a:ea typeface="Times New Roman"/>
                          <a:cs typeface="Times New Roman"/>
                          <a:sym typeface="Times New Roman"/>
                        </a:rPr>
                        <a:t>28</a:t>
                      </a:r>
                      <a:endParaRPr/>
                    </a:p>
                  </a:txBody>
                  <a:tcPr marL="6375" marR="6375" marT="63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ru-RU" sz="1400" b="0" i="0" u="none" strike="noStrike" cap="none">
                          <a:solidFill>
                            <a:srgbClr val="000000"/>
                          </a:solidFill>
                          <a:latin typeface="Times New Roman"/>
                          <a:ea typeface="Times New Roman"/>
                          <a:cs typeface="Times New Roman"/>
                          <a:sym typeface="Times New Roman"/>
                        </a:rPr>
                        <a:t> </a:t>
                      </a:r>
                      <a:endParaRPr/>
                    </a:p>
                  </a:txBody>
                  <a:tcPr marL="6375" marR="6375" marT="63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ru-RU" sz="1400" b="0" i="0" u="none" strike="noStrike" cap="none">
                          <a:solidFill>
                            <a:srgbClr val="000000"/>
                          </a:solidFill>
                          <a:latin typeface="Times New Roman"/>
                          <a:ea typeface="Times New Roman"/>
                          <a:cs typeface="Times New Roman"/>
                          <a:sym typeface="Times New Roman"/>
                        </a:rPr>
                        <a:t>30</a:t>
                      </a:r>
                      <a:endParaRPr/>
                    </a:p>
                  </a:txBody>
                  <a:tcPr marL="6375" marR="6375" marT="63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spcBef>
                          <a:spcPts val="0"/>
                        </a:spcBef>
                        <a:spcAft>
                          <a:spcPts val="0"/>
                        </a:spcAft>
                        <a:buNone/>
                      </a:pPr>
                      <a:r>
                        <a:rPr lang="ru-RU" sz="1400" b="0" i="0" u="none" strike="noStrike" cap="none">
                          <a:solidFill>
                            <a:srgbClr val="000000"/>
                          </a:solidFill>
                          <a:latin typeface="Times New Roman"/>
                          <a:ea typeface="Times New Roman"/>
                          <a:cs typeface="Times New Roman"/>
                          <a:sym typeface="Times New Roman"/>
                        </a:rPr>
                        <a:t> </a:t>
                      </a:r>
                      <a:endParaRPr/>
                    </a:p>
                  </a:txBody>
                  <a:tcPr marL="6375" marR="6375" marT="63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ru-RU" sz="1400" b="0" i="0" u="none" strike="noStrike" cap="none">
                          <a:solidFill>
                            <a:srgbClr val="000000"/>
                          </a:solidFill>
                          <a:latin typeface="Times New Roman"/>
                          <a:ea typeface="Times New Roman"/>
                          <a:cs typeface="Times New Roman"/>
                          <a:sym typeface="Times New Roman"/>
                        </a:rPr>
                        <a:t> </a:t>
                      </a:r>
                      <a:endParaRPr/>
                    </a:p>
                  </a:txBody>
                  <a:tcPr marL="6375" marR="6375" marT="6375" marB="0" anchor="ctr">
                    <a:lnL w="1270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spcBef>
                          <a:spcPts val="0"/>
                        </a:spcBef>
                        <a:spcAft>
                          <a:spcPts val="0"/>
                        </a:spcAft>
                        <a:buNone/>
                      </a:pPr>
                      <a:r>
                        <a:rPr lang="ru-RU" sz="1400" b="0" i="0" u="none" strike="noStrike" cap="none">
                          <a:solidFill>
                            <a:srgbClr val="000000"/>
                          </a:solidFill>
                          <a:latin typeface="Times New Roman"/>
                          <a:ea typeface="Times New Roman"/>
                          <a:cs typeface="Times New Roman"/>
                          <a:sym typeface="Times New Roman"/>
                        </a:rPr>
                        <a:t> </a:t>
                      </a:r>
                      <a:endParaRPr/>
                    </a:p>
                  </a:txBody>
                  <a:tcPr marL="6375" marR="6375" marT="6375" marB="0" anchor="ctr">
                    <a:lnL w="1905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ru-RU" sz="1400" b="0" i="0" u="none" strike="noStrike" cap="none">
                          <a:solidFill>
                            <a:srgbClr val="000000"/>
                          </a:solidFill>
                          <a:latin typeface="Times New Roman"/>
                          <a:ea typeface="Times New Roman"/>
                          <a:cs typeface="Times New Roman"/>
                          <a:sym typeface="Times New Roman"/>
                        </a:rPr>
                        <a:t> </a:t>
                      </a:r>
                      <a:endParaRPr/>
                    </a:p>
                  </a:txBody>
                  <a:tcPr marL="6375" marR="6375" marT="63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spcBef>
                          <a:spcPts val="0"/>
                        </a:spcBef>
                        <a:spcAft>
                          <a:spcPts val="0"/>
                        </a:spcAft>
                        <a:buNone/>
                      </a:pPr>
                      <a:r>
                        <a:rPr lang="ru-RU" sz="1400" b="0" i="0" u="none" strike="noStrike" cap="none">
                          <a:solidFill>
                            <a:srgbClr val="000000"/>
                          </a:solidFill>
                          <a:latin typeface="Times New Roman"/>
                          <a:ea typeface="Times New Roman"/>
                          <a:cs typeface="Times New Roman"/>
                          <a:sym typeface="Times New Roman"/>
                        </a:rPr>
                        <a:t> </a:t>
                      </a:r>
                      <a:endParaRPr/>
                    </a:p>
                  </a:txBody>
                  <a:tcPr marL="6375" marR="6375" marT="63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spcBef>
                          <a:spcPts val="0"/>
                        </a:spcBef>
                        <a:spcAft>
                          <a:spcPts val="0"/>
                        </a:spcAft>
                        <a:buNone/>
                      </a:pPr>
                      <a:r>
                        <a:rPr lang="ru-RU" sz="1400" b="0" i="0" u="none" strike="noStrike" cap="none">
                          <a:solidFill>
                            <a:srgbClr val="000000"/>
                          </a:solidFill>
                          <a:latin typeface="Times New Roman"/>
                          <a:ea typeface="Times New Roman"/>
                          <a:cs typeface="Times New Roman"/>
                          <a:sym typeface="Times New Roman"/>
                        </a:rPr>
                        <a:t> </a:t>
                      </a:r>
                      <a:endParaRPr/>
                    </a:p>
                  </a:txBody>
                  <a:tcPr marL="6375" marR="6375" marT="63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spcBef>
                          <a:spcPts val="0"/>
                        </a:spcBef>
                        <a:spcAft>
                          <a:spcPts val="0"/>
                        </a:spcAft>
                        <a:buNone/>
                      </a:pPr>
                      <a:r>
                        <a:rPr lang="ru-RU" sz="1400" b="0" i="0" u="none" strike="noStrike" cap="none">
                          <a:solidFill>
                            <a:srgbClr val="000000"/>
                          </a:solidFill>
                          <a:latin typeface="Times New Roman"/>
                          <a:ea typeface="Times New Roman"/>
                          <a:cs typeface="Times New Roman"/>
                          <a:sym typeface="Times New Roman"/>
                        </a:rPr>
                        <a:t> </a:t>
                      </a:r>
                      <a:endParaRPr/>
                    </a:p>
                  </a:txBody>
                  <a:tcPr marL="6375" marR="6375" marT="63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r>
              <a:tr h="296300">
                <a:tc>
                  <a:txBody>
                    <a:bodyPr/>
                    <a:lstStyle/>
                    <a:p>
                      <a:pPr marL="0" marR="0" lvl="0" indent="0" algn="ctr" rtl="0">
                        <a:spcBef>
                          <a:spcPts val="0"/>
                        </a:spcBef>
                        <a:spcAft>
                          <a:spcPts val="0"/>
                        </a:spcAft>
                        <a:buNone/>
                      </a:pPr>
                      <a:r>
                        <a:rPr lang="ru-RU" sz="1400" b="0" i="0" u="none" strike="noStrike" cap="none">
                          <a:solidFill>
                            <a:srgbClr val="000000"/>
                          </a:solidFill>
                          <a:latin typeface="Times New Roman"/>
                          <a:ea typeface="Times New Roman"/>
                          <a:cs typeface="Times New Roman"/>
                          <a:sym typeface="Times New Roman"/>
                        </a:rPr>
                        <a:t>КГТИ</a:t>
                      </a:r>
                      <a:endParaRPr/>
                    </a:p>
                  </a:txBody>
                  <a:tcPr marL="6375" marR="6375" marT="63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ru-RU" sz="1400" b="0" i="0" u="none" strike="noStrike" cap="none">
                          <a:solidFill>
                            <a:srgbClr val="000000"/>
                          </a:solidFill>
                          <a:latin typeface="Times New Roman"/>
                          <a:ea typeface="Times New Roman"/>
                          <a:cs typeface="Times New Roman"/>
                          <a:sym typeface="Times New Roman"/>
                        </a:rPr>
                        <a:t>211</a:t>
                      </a:r>
                      <a:endParaRPr/>
                    </a:p>
                  </a:txBody>
                  <a:tcPr marL="6375" marR="6375" marT="63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ru-RU" sz="1400" b="0" i="0" u="none" strike="noStrike" cap="none">
                          <a:solidFill>
                            <a:srgbClr val="000000"/>
                          </a:solidFill>
                          <a:latin typeface="Times New Roman"/>
                          <a:ea typeface="Times New Roman"/>
                          <a:cs typeface="Times New Roman"/>
                          <a:sym typeface="Times New Roman"/>
                        </a:rPr>
                        <a:t>5</a:t>
                      </a:r>
                      <a:endParaRPr/>
                    </a:p>
                  </a:txBody>
                  <a:tcPr marL="6375" marR="6375" marT="63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ru-RU" sz="1400" b="0" i="0" u="none" strike="noStrike" cap="none">
                          <a:solidFill>
                            <a:srgbClr val="000000"/>
                          </a:solidFill>
                          <a:latin typeface="Times New Roman"/>
                          <a:ea typeface="Times New Roman"/>
                          <a:cs typeface="Times New Roman"/>
                          <a:sym typeface="Times New Roman"/>
                        </a:rPr>
                        <a:t>182</a:t>
                      </a:r>
                      <a:endParaRPr/>
                    </a:p>
                  </a:txBody>
                  <a:tcPr marL="6375" marR="6375" marT="63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ru-RU" sz="1400" b="0" i="0" u="none" strike="noStrike" cap="none">
                          <a:solidFill>
                            <a:srgbClr val="000000"/>
                          </a:solidFill>
                          <a:latin typeface="Times New Roman"/>
                          <a:ea typeface="Times New Roman"/>
                          <a:cs typeface="Times New Roman"/>
                          <a:sym typeface="Times New Roman"/>
                        </a:rPr>
                        <a:t>9</a:t>
                      </a:r>
                      <a:endParaRPr/>
                    </a:p>
                  </a:txBody>
                  <a:tcPr marL="6375" marR="6375" marT="63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ru-RU" sz="1400" b="0" i="0" u="none" strike="noStrike" cap="none">
                          <a:solidFill>
                            <a:srgbClr val="000000"/>
                          </a:solidFill>
                          <a:latin typeface="Times New Roman"/>
                          <a:ea typeface="Times New Roman"/>
                          <a:cs typeface="Times New Roman"/>
                          <a:sym typeface="Times New Roman"/>
                        </a:rPr>
                        <a:t>29</a:t>
                      </a:r>
                      <a:endParaRPr/>
                    </a:p>
                  </a:txBody>
                  <a:tcPr marL="6375" marR="6375" marT="63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spcBef>
                          <a:spcPts val="0"/>
                        </a:spcBef>
                        <a:spcAft>
                          <a:spcPts val="0"/>
                        </a:spcAft>
                        <a:buNone/>
                      </a:pPr>
                      <a:r>
                        <a:rPr lang="ru-RU" sz="1400" b="0" i="0" u="none" strike="noStrike" cap="none">
                          <a:solidFill>
                            <a:srgbClr val="000000"/>
                          </a:solidFill>
                          <a:latin typeface="Times New Roman"/>
                          <a:ea typeface="Times New Roman"/>
                          <a:cs typeface="Times New Roman"/>
                          <a:sym typeface="Times New Roman"/>
                        </a:rPr>
                        <a:t>-4</a:t>
                      </a:r>
                      <a:endParaRPr/>
                    </a:p>
                  </a:txBody>
                  <a:tcPr marL="6375" marR="6375" marT="63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ru-RU" sz="1400" b="0" i="0" u="none" strike="noStrike" cap="none">
                          <a:solidFill>
                            <a:srgbClr val="000000"/>
                          </a:solidFill>
                          <a:latin typeface="Times New Roman"/>
                          <a:ea typeface="Times New Roman"/>
                          <a:cs typeface="Times New Roman"/>
                          <a:sym typeface="Times New Roman"/>
                        </a:rPr>
                        <a:t>87</a:t>
                      </a:r>
                      <a:endParaRPr/>
                    </a:p>
                  </a:txBody>
                  <a:tcPr marL="6375" marR="6375" marT="6375" marB="0" anchor="ctr">
                    <a:lnL w="1270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spcBef>
                          <a:spcPts val="0"/>
                        </a:spcBef>
                        <a:spcAft>
                          <a:spcPts val="0"/>
                        </a:spcAft>
                        <a:buNone/>
                      </a:pPr>
                      <a:r>
                        <a:rPr lang="ru-RU" sz="1400" b="0" i="0" u="none" strike="noStrike" cap="none">
                          <a:solidFill>
                            <a:srgbClr val="000000"/>
                          </a:solidFill>
                          <a:latin typeface="Times New Roman"/>
                          <a:ea typeface="Times New Roman"/>
                          <a:cs typeface="Times New Roman"/>
                          <a:sym typeface="Times New Roman"/>
                        </a:rPr>
                        <a:t>-3</a:t>
                      </a:r>
                      <a:endParaRPr/>
                    </a:p>
                  </a:txBody>
                  <a:tcPr marL="6375" marR="6375" marT="6375" marB="0" anchor="ctr">
                    <a:lnL w="1905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ru-RU" sz="1400" b="0" i="0" u="none" strike="noStrike" cap="none">
                          <a:solidFill>
                            <a:srgbClr val="000000"/>
                          </a:solidFill>
                          <a:latin typeface="Times New Roman"/>
                          <a:ea typeface="Times New Roman"/>
                          <a:cs typeface="Times New Roman"/>
                          <a:sym typeface="Times New Roman"/>
                        </a:rPr>
                        <a:t>184</a:t>
                      </a:r>
                      <a:endParaRPr/>
                    </a:p>
                  </a:txBody>
                  <a:tcPr marL="6375" marR="6375" marT="63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spcBef>
                          <a:spcPts val="0"/>
                        </a:spcBef>
                        <a:spcAft>
                          <a:spcPts val="0"/>
                        </a:spcAft>
                        <a:buNone/>
                      </a:pPr>
                      <a:r>
                        <a:rPr lang="ru-RU" sz="1400" b="0" i="0" u="none" strike="noStrike" cap="none">
                          <a:solidFill>
                            <a:srgbClr val="000000"/>
                          </a:solidFill>
                          <a:latin typeface="Times New Roman"/>
                          <a:ea typeface="Times New Roman"/>
                          <a:cs typeface="Times New Roman"/>
                          <a:sym typeface="Times New Roman"/>
                        </a:rPr>
                        <a:t>5</a:t>
                      </a:r>
                      <a:endParaRPr/>
                    </a:p>
                  </a:txBody>
                  <a:tcPr marL="6375" marR="6375" marT="63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spcBef>
                          <a:spcPts val="0"/>
                        </a:spcBef>
                        <a:spcAft>
                          <a:spcPts val="0"/>
                        </a:spcAft>
                        <a:buNone/>
                      </a:pPr>
                      <a:r>
                        <a:rPr lang="ru-RU" sz="1400" b="0" i="0" u="none" strike="noStrike" cap="none">
                          <a:solidFill>
                            <a:srgbClr val="000000"/>
                          </a:solidFill>
                          <a:latin typeface="Times New Roman"/>
                          <a:ea typeface="Times New Roman"/>
                          <a:cs typeface="Times New Roman"/>
                          <a:sym typeface="Times New Roman"/>
                        </a:rPr>
                        <a:t>107</a:t>
                      </a:r>
                      <a:endParaRPr/>
                    </a:p>
                  </a:txBody>
                  <a:tcPr marL="6375" marR="6375" marT="63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spcBef>
                          <a:spcPts val="0"/>
                        </a:spcBef>
                        <a:spcAft>
                          <a:spcPts val="0"/>
                        </a:spcAft>
                        <a:buNone/>
                      </a:pPr>
                      <a:r>
                        <a:rPr lang="ru-RU" sz="1400" b="0" i="0" u="none" strike="noStrike" cap="none">
                          <a:solidFill>
                            <a:srgbClr val="000000"/>
                          </a:solidFill>
                          <a:latin typeface="Arial"/>
                          <a:ea typeface="Arial"/>
                          <a:cs typeface="Arial"/>
                          <a:sym typeface="Arial"/>
                        </a:rPr>
                        <a:t> </a:t>
                      </a:r>
                      <a:endParaRPr/>
                    </a:p>
                  </a:txBody>
                  <a:tcPr marL="6375" marR="6375" marT="63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296300">
                <a:tc>
                  <a:txBody>
                    <a:bodyPr/>
                    <a:lstStyle/>
                    <a:p>
                      <a:pPr marL="0" marR="0" lvl="0" indent="0" algn="ctr" rtl="0">
                        <a:spcBef>
                          <a:spcPts val="0"/>
                        </a:spcBef>
                        <a:spcAft>
                          <a:spcPts val="0"/>
                        </a:spcAft>
                        <a:buNone/>
                      </a:pPr>
                      <a:r>
                        <a:rPr lang="ru-RU" sz="1400" b="0" i="0" u="none" strike="noStrike" cap="none">
                          <a:solidFill>
                            <a:srgbClr val="000000"/>
                          </a:solidFill>
                          <a:latin typeface="Times New Roman"/>
                          <a:ea typeface="Times New Roman"/>
                          <a:cs typeface="Times New Roman"/>
                          <a:sym typeface="Times New Roman"/>
                        </a:rPr>
                        <a:t>БББПИ</a:t>
                      </a:r>
                      <a:endParaRPr/>
                    </a:p>
                  </a:txBody>
                  <a:tcPr marL="6375" marR="6375" marT="63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ru-RU" sz="1400" b="0" i="0" u="none" strike="noStrike" cap="none">
                          <a:solidFill>
                            <a:srgbClr val="000000"/>
                          </a:solidFill>
                          <a:latin typeface="Times New Roman"/>
                          <a:ea typeface="Times New Roman"/>
                          <a:cs typeface="Times New Roman"/>
                          <a:sym typeface="Times New Roman"/>
                        </a:rPr>
                        <a:t>68</a:t>
                      </a:r>
                      <a:endParaRPr/>
                    </a:p>
                  </a:txBody>
                  <a:tcPr marL="6375" marR="6375" marT="63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ru-RU" sz="1400" b="0" i="0" u="none" strike="noStrike" cap="none">
                          <a:solidFill>
                            <a:srgbClr val="000000"/>
                          </a:solidFill>
                          <a:latin typeface="Times New Roman"/>
                          <a:ea typeface="Times New Roman"/>
                          <a:cs typeface="Times New Roman"/>
                          <a:sym typeface="Times New Roman"/>
                        </a:rPr>
                        <a:t> </a:t>
                      </a:r>
                      <a:endParaRPr/>
                    </a:p>
                  </a:txBody>
                  <a:tcPr marL="6375" marR="6375" marT="63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ru-RU" sz="1400" b="0" i="0" u="none" strike="noStrike" cap="none">
                          <a:solidFill>
                            <a:srgbClr val="000000"/>
                          </a:solidFill>
                          <a:latin typeface="Times New Roman"/>
                          <a:ea typeface="Times New Roman"/>
                          <a:cs typeface="Times New Roman"/>
                          <a:sym typeface="Times New Roman"/>
                        </a:rPr>
                        <a:t>55</a:t>
                      </a:r>
                      <a:endParaRPr/>
                    </a:p>
                  </a:txBody>
                  <a:tcPr marL="6375" marR="6375" marT="63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ru-RU" sz="1400" b="0" i="0" u="none" strike="noStrike" cap="none">
                          <a:solidFill>
                            <a:srgbClr val="000000"/>
                          </a:solidFill>
                          <a:latin typeface="Times New Roman"/>
                          <a:ea typeface="Times New Roman"/>
                          <a:cs typeface="Times New Roman"/>
                          <a:sym typeface="Times New Roman"/>
                        </a:rPr>
                        <a:t> </a:t>
                      </a:r>
                      <a:endParaRPr/>
                    </a:p>
                  </a:txBody>
                  <a:tcPr marL="6375" marR="6375" marT="63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ru-RU" sz="1400" b="0" i="0" u="none" strike="noStrike" cap="none">
                          <a:solidFill>
                            <a:srgbClr val="000000"/>
                          </a:solidFill>
                          <a:latin typeface="Times New Roman"/>
                          <a:ea typeface="Times New Roman"/>
                          <a:cs typeface="Times New Roman"/>
                          <a:sym typeface="Times New Roman"/>
                        </a:rPr>
                        <a:t>13</a:t>
                      </a:r>
                      <a:endParaRPr/>
                    </a:p>
                  </a:txBody>
                  <a:tcPr marL="6375" marR="6375" marT="63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spcBef>
                          <a:spcPts val="0"/>
                        </a:spcBef>
                        <a:spcAft>
                          <a:spcPts val="0"/>
                        </a:spcAft>
                        <a:buNone/>
                      </a:pPr>
                      <a:r>
                        <a:rPr lang="ru-RU" sz="1400" b="0" i="0" u="none" strike="noStrike" cap="none">
                          <a:solidFill>
                            <a:srgbClr val="000000"/>
                          </a:solidFill>
                          <a:latin typeface="Times New Roman"/>
                          <a:ea typeface="Times New Roman"/>
                          <a:cs typeface="Times New Roman"/>
                          <a:sym typeface="Times New Roman"/>
                        </a:rPr>
                        <a:t> </a:t>
                      </a:r>
                      <a:endParaRPr/>
                    </a:p>
                  </a:txBody>
                  <a:tcPr marL="6375" marR="6375" marT="63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ru-RU" sz="1400" b="0" i="0" u="none" strike="noStrike" cap="none">
                          <a:solidFill>
                            <a:srgbClr val="000000"/>
                          </a:solidFill>
                          <a:latin typeface="Times New Roman"/>
                          <a:ea typeface="Times New Roman"/>
                          <a:cs typeface="Times New Roman"/>
                          <a:sym typeface="Times New Roman"/>
                        </a:rPr>
                        <a:t>-4</a:t>
                      </a:r>
                      <a:endParaRPr/>
                    </a:p>
                  </a:txBody>
                  <a:tcPr marL="6375" marR="6375" marT="6375" marB="0" anchor="ctr">
                    <a:lnL w="1270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ru-RU" sz="1400" b="0" i="0" u="none" strike="noStrike" cap="none">
                          <a:solidFill>
                            <a:srgbClr val="000000"/>
                          </a:solidFill>
                          <a:latin typeface="Arial"/>
                          <a:ea typeface="Arial"/>
                          <a:cs typeface="Arial"/>
                          <a:sym typeface="Arial"/>
                        </a:rPr>
                        <a:t> </a:t>
                      </a:r>
                      <a:endParaRPr/>
                    </a:p>
                  </a:txBody>
                  <a:tcPr marL="6375" marR="6375" marT="6375" marB="0" anchor="ctr">
                    <a:lnL w="1905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ru-RU" sz="1400" b="0" i="0" u="none" strike="noStrike" cap="none">
                          <a:solidFill>
                            <a:srgbClr val="000000"/>
                          </a:solidFill>
                          <a:latin typeface="Times New Roman"/>
                          <a:ea typeface="Times New Roman"/>
                          <a:cs typeface="Times New Roman"/>
                          <a:sym typeface="Times New Roman"/>
                        </a:rPr>
                        <a:t>39</a:t>
                      </a:r>
                      <a:endParaRPr/>
                    </a:p>
                  </a:txBody>
                  <a:tcPr marL="6375" marR="6375" marT="63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spcBef>
                          <a:spcPts val="0"/>
                        </a:spcBef>
                        <a:spcAft>
                          <a:spcPts val="0"/>
                        </a:spcAft>
                        <a:buNone/>
                      </a:pPr>
                      <a:r>
                        <a:rPr lang="ru-RU" sz="1400" b="0" i="0" u="none" strike="noStrike" cap="none">
                          <a:solidFill>
                            <a:srgbClr val="000000"/>
                          </a:solidFill>
                          <a:latin typeface="Arial"/>
                          <a:ea typeface="Arial"/>
                          <a:cs typeface="Arial"/>
                          <a:sym typeface="Arial"/>
                        </a:rPr>
                        <a:t> </a:t>
                      </a:r>
                      <a:endParaRPr/>
                    </a:p>
                  </a:txBody>
                  <a:tcPr marL="6375" marR="6375" marT="63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ru-RU" sz="1400" b="0" i="0" u="none" strike="noStrike" cap="none">
                          <a:solidFill>
                            <a:srgbClr val="000000"/>
                          </a:solidFill>
                          <a:latin typeface="Times New Roman"/>
                          <a:ea typeface="Times New Roman"/>
                          <a:cs typeface="Times New Roman"/>
                          <a:sym typeface="Times New Roman"/>
                        </a:rPr>
                        <a:t>18</a:t>
                      </a:r>
                      <a:endParaRPr/>
                    </a:p>
                  </a:txBody>
                  <a:tcPr marL="6375" marR="6375" marT="63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spcBef>
                          <a:spcPts val="0"/>
                        </a:spcBef>
                        <a:spcAft>
                          <a:spcPts val="0"/>
                        </a:spcAft>
                        <a:buNone/>
                      </a:pPr>
                      <a:r>
                        <a:rPr lang="ru-RU" sz="1400" b="0" i="0" u="none" strike="noStrike" cap="none">
                          <a:solidFill>
                            <a:srgbClr val="000000"/>
                          </a:solidFill>
                          <a:latin typeface="Arial"/>
                          <a:ea typeface="Arial"/>
                          <a:cs typeface="Arial"/>
                          <a:sym typeface="Arial"/>
                        </a:rPr>
                        <a:t> </a:t>
                      </a:r>
                      <a:endParaRPr/>
                    </a:p>
                  </a:txBody>
                  <a:tcPr marL="6375" marR="6375" marT="63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296300">
                <a:tc>
                  <a:txBody>
                    <a:bodyPr/>
                    <a:lstStyle/>
                    <a:p>
                      <a:pPr marL="0" marR="0" lvl="0" indent="0" algn="ctr" rtl="0">
                        <a:spcBef>
                          <a:spcPts val="0"/>
                        </a:spcBef>
                        <a:spcAft>
                          <a:spcPts val="0"/>
                        </a:spcAft>
                        <a:buNone/>
                      </a:pPr>
                      <a:r>
                        <a:rPr lang="ru-RU" sz="1400" b="0" i="0" u="none" strike="noStrike" cap="none">
                          <a:solidFill>
                            <a:srgbClr val="000000"/>
                          </a:solidFill>
                          <a:latin typeface="Times New Roman"/>
                          <a:ea typeface="Times New Roman"/>
                          <a:cs typeface="Times New Roman"/>
                          <a:sym typeface="Times New Roman"/>
                        </a:rPr>
                        <a:t>ЭТИ</a:t>
                      </a:r>
                      <a:endParaRPr/>
                    </a:p>
                  </a:txBody>
                  <a:tcPr marL="6375" marR="6375" marT="63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ru-RU" sz="1400" b="0" i="0" u="none" strike="noStrike" cap="none">
                          <a:solidFill>
                            <a:srgbClr val="000000"/>
                          </a:solidFill>
                          <a:latin typeface="Times New Roman"/>
                          <a:ea typeface="Times New Roman"/>
                          <a:cs typeface="Times New Roman"/>
                          <a:sym typeface="Times New Roman"/>
                        </a:rPr>
                        <a:t>85</a:t>
                      </a:r>
                      <a:endParaRPr/>
                    </a:p>
                  </a:txBody>
                  <a:tcPr marL="6375" marR="6375" marT="63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ru-RU" sz="1400" b="0" i="0" u="none" strike="noStrike" cap="none">
                          <a:solidFill>
                            <a:srgbClr val="000000"/>
                          </a:solidFill>
                          <a:latin typeface="Times New Roman"/>
                          <a:ea typeface="Times New Roman"/>
                          <a:cs typeface="Times New Roman"/>
                          <a:sym typeface="Times New Roman"/>
                        </a:rPr>
                        <a:t>43</a:t>
                      </a:r>
                      <a:endParaRPr/>
                    </a:p>
                  </a:txBody>
                  <a:tcPr marL="6375" marR="6375" marT="63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ru-RU" sz="1400" b="0" i="0" u="none" strike="noStrike" cap="none">
                          <a:solidFill>
                            <a:srgbClr val="000000"/>
                          </a:solidFill>
                          <a:latin typeface="Times New Roman"/>
                          <a:ea typeface="Times New Roman"/>
                          <a:cs typeface="Times New Roman"/>
                          <a:sym typeface="Times New Roman"/>
                        </a:rPr>
                        <a:t>65</a:t>
                      </a:r>
                      <a:endParaRPr/>
                    </a:p>
                  </a:txBody>
                  <a:tcPr marL="6375" marR="6375" marT="63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ru-RU" sz="1400" b="0" i="0" u="none" strike="noStrike" cap="none">
                          <a:solidFill>
                            <a:srgbClr val="000000"/>
                          </a:solidFill>
                          <a:latin typeface="Times New Roman"/>
                          <a:ea typeface="Times New Roman"/>
                          <a:cs typeface="Times New Roman"/>
                          <a:sym typeface="Times New Roman"/>
                        </a:rPr>
                        <a:t>73</a:t>
                      </a:r>
                      <a:endParaRPr/>
                    </a:p>
                  </a:txBody>
                  <a:tcPr marL="6375" marR="6375" marT="63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ru-RU" sz="1400" b="0" i="0" u="none" strike="noStrike" cap="none">
                          <a:solidFill>
                            <a:srgbClr val="000000"/>
                          </a:solidFill>
                          <a:latin typeface="Times New Roman"/>
                          <a:ea typeface="Times New Roman"/>
                          <a:cs typeface="Times New Roman"/>
                          <a:sym typeface="Times New Roman"/>
                        </a:rPr>
                        <a:t>20</a:t>
                      </a:r>
                      <a:endParaRPr/>
                    </a:p>
                  </a:txBody>
                  <a:tcPr marL="6375" marR="6375" marT="63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spcBef>
                          <a:spcPts val="0"/>
                        </a:spcBef>
                        <a:spcAft>
                          <a:spcPts val="0"/>
                        </a:spcAft>
                        <a:buNone/>
                      </a:pPr>
                      <a:r>
                        <a:rPr lang="ru-RU" sz="1400" b="0" i="0" u="none" strike="noStrike" cap="none">
                          <a:solidFill>
                            <a:srgbClr val="000000"/>
                          </a:solidFill>
                          <a:latin typeface="Times New Roman"/>
                          <a:ea typeface="Times New Roman"/>
                          <a:cs typeface="Times New Roman"/>
                          <a:sym typeface="Times New Roman"/>
                        </a:rPr>
                        <a:t>-30</a:t>
                      </a:r>
                      <a:endParaRPr/>
                    </a:p>
                  </a:txBody>
                  <a:tcPr marL="6375" marR="6375" marT="63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ru-RU" sz="1400" b="0" i="0" u="none" strike="noStrike" cap="none">
                          <a:solidFill>
                            <a:srgbClr val="000000"/>
                          </a:solidFill>
                          <a:latin typeface="Times New Roman"/>
                          <a:ea typeface="Times New Roman"/>
                          <a:cs typeface="Times New Roman"/>
                          <a:sym typeface="Times New Roman"/>
                        </a:rPr>
                        <a:t>-19</a:t>
                      </a:r>
                      <a:endParaRPr/>
                    </a:p>
                  </a:txBody>
                  <a:tcPr marL="6375" marR="6375" marT="6375" marB="0" anchor="ctr">
                    <a:lnL w="1270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ru-RU" sz="1400" b="0" i="0" u="none" strike="noStrike" cap="none">
                          <a:solidFill>
                            <a:srgbClr val="000000"/>
                          </a:solidFill>
                          <a:latin typeface="Times New Roman"/>
                          <a:ea typeface="Times New Roman"/>
                          <a:cs typeface="Times New Roman"/>
                          <a:sym typeface="Times New Roman"/>
                        </a:rPr>
                        <a:t>-65</a:t>
                      </a:r>
                      <a:endParaRPr/>
                    </a:p>
                  </a:txBody>
                  <a:tcPr marL="6375" marR="6375" marT="6375" marB="0" anchor="ctr">
                    <a:lnL w="1905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ru-RU" sz="1400" b="0" i="0" u="none" strike="noStrike" cap="none">
                          <a:solidFill>
                            <a:srgbClr val="000000"/>
                          </a:solidFill>
                          <a:latin typeface="Times New Roman"/>
                          <a:ea typeface="Times New Roman"/>
                          <a:cs typeface="Times New Roman"/>
                          <a:sym typeface="Times New Roman"/>
                        </a:rPr>
                        <a:t>15</a:t>
                      </a:r>
                      <a:endParaRPr/>
                    </a:p>
                  </a:txBody>
                  <a:tcPr marL="6375" marR="6375" marT="63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spcBef>
                          <a:spcPts val="0"/>
                        </a:spcBef>
                        <a:spcAft>
                          <a:spcPts val="0"/>
                        </a:spcAft>
                        <a:buNone/>
                      </a:pPr>
                      <a:r>
                        <a:rPr lang="ru-RU" sz="1400" b="0" i="0" u="none" strike="noStrike" cap="none">
                          <a:solidFill>
                            <a:srgbClr val="000000"/>
                          </a:solidFill>
                          <a:latin typeface="Times New Roman"/>
                          <a:ea typeface="Times New Roman"/>
                          <a:cs typeface="Times New Roman"/>
                          <a:sym typeface="Times New Roman"/>
                        </a:rPr>
                        <a:t>-36</a:t>
                      </a:r>
                      <a:endParaRPr/>
                    </a:p>
                  </a:txBody>
                  <a:tcPr marL="6375" marR="6375" marT="63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ru-RU" sz="1400" b="0" i="0" u="none" strike="noStrike" cap="none">
                          <a:solidFill>
                            <a:srgbClr val="000000"/>
                          </a:solidFill>
                          <a:latin typeface="Times New Roman"/>
                          <a:ea typeface="Times New Roman"/>
                          <a:cs typeface="Times New Roman"/>
                          <a:sym typeface="Times New Roman"/>
                        </a:rPr>
                        <a:t>-13</a:t>
                      </a:r>
                      <a:endParaRPr/>
                    </a:p>
                  </a:txBody>
                  <a:tcPr marL="6375" marR="6375" marT="63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ru-RU" sz="1400" b="0" i="0" u="none" strike="noStrike" cap="none">
                          <a:solidFill>
                            <a:srgbClr val="000000"/>
                          </a:solidFill>
                          <a:latin typeface="Times New Roman"/>
                          <a:ea typeface="Times New Roman"/>
                          <a:cs typeface="Times New Roman"/>
                          <a:sym typeface="Times New Roman"/>
                        </a:rPr>
                        <a:t>-42</a:t>
                      </a:r>
                      <a:endParaRPr/>
                    </a:p>
                  </a:txBody>
                  <a:tcPr marL="6375" marR="6375" marT="63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r>
              <a:tr h="304000">
                <a:tc>
                  <a:txBody>
                    <a:bodyPr/>
                    <a:lstStyle/>
                    <a:p>
                      <a:pPr marL="0" marR="0" lvl="0" indent="0" algn="ctr" rtl="0">
                        <a:spcBef>
                          <a:spcPts val="0"/>
                        </a:spcBef>
                        <a:spcAft>
                          <a:spcPts val="0"/>
                        </a:spcAft>
                        <a:buNone/>
                      </a:pPr>
                      <a:r>
                        <a:rPr lang="ru-RU" sz="1400" b="0" i="0" u="none" strike="noStrike" cap="none">
                          <a:solidFill>
                            <a:srgbClr val="000000"/>
                          </a:solidFill>
                          <a:latin typeface="Times New Roman"/>
                          <a:ea typeface="Times New Roman"/>
                          <a:cs typeface="Times New Roman"/>
                          <a:sym typeface="Times New Roman"/>
                        </a:rPr>
                        <a:t>ИЭФ</a:t>
                      </a:r>
                      <a:endParaRPr/>
                    </a:p>
                  </a:txBody>
                  <a:tcPr marL="6375" marR="6375" marT="63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ru-RU" sz="1400" b="0" i="0" u="none" strike="noStrike" cap="none">
                          <a:solidFill>
                            <a:srgbClr val="000000"/>
                          </a:solidFill>
                          <a:latin typeface="Times New Roman"/>
                          <a:ea typeface="Times New Roman"/>
                          <a:cs typeface="Times New Roman"/>
                          <a:sym typeface="Times New Roman"/>
                        </a:rPr>
                        <a:t>118</a:t>
                      </a:r>
                      <a:endParaRPr/>
                    </a:p>
                  </a:txBody>
                  <a:tcPr marL="6375" marR="6375" marT="63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ru-RU" sz="1400" b="0" i="0" u="none" strike="noStrike" cap="none">
                          <a:solidFill>
                            <a:srgbClr val="000000"/>
                          </a:solidFill>
                          <a:latin typeface="Times New Roman"/>
                          <a:ea typeface="Times New Roman"/>
                          <a:cs typeface="Times New Roman"/>
                          <a:sym typeface="Times New Roman"/>
                        </a:rPr>
                        <a:t>42</a:t>
                      </a:r>
                      <a:endParaRPr/>
                    </a:p>
                  </a:txBody>
                  <a:tcPr marL="6375" marR="6375" marT="63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ru-RU" sz="1400" b="0" i="0" u="none" strike="noStrike" cap="none">
                          <a:solidFill>
                            <a:srgbClr val="000000"/>
                          </a:solidFill>
                          <a:latin typeface="Times New Roman"/>
                          <a:ea typeface="Times New Roman"/>
                          <a:cs typeface="Times New Roman"/>
                          <a:sym typeface="Times New Roman"/>
                        </a:rPr>
                        <a:t>69</a:t>
                      </a:r>
                      <a:endParaRPr/>
                    </a:p>
                  </a:txBody>
                  <a:tcPr marL="6375" marR="6375" marT="63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ru-RU" sz="1400" b="0" i="0" u="none" strike="noStrike" cap="none">
                          <a:solidFill>
                            <a:srgbClr val="000000"/>
                          </a:solidFill>
                          <a:latin typeface="Times New Roman"/>
                          <a:ea typeface="Times New Roman"/>
                          <a:cs typeface="Times New Roman"/>
                          <a:sym typeface="Times New Roman"/>
                        </a:rPr>
                        <a:t>33</a:t>
                      </a:r>
                      <a:endParaRPr/>
                    </a:p>
                  </a:txBody>
                  <a:tcPr marL="6375" marR="6375" marT="63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ru-RU" sz="1400" b="0" i="0" u="none" strike="noStrike" cap="none">
                          <a:solidFill>
                            <a:srgbClr val="000000"/>
                          </a:solidFill>
                          <a:latin typeface="Times New Roman"/>
                          <a:ea typeface="Times New Roman"/>
                          <a:cs typeface="Times New Roman"/>
                          <a:sym typeface="Times New Roman"/>
                        </a:rPr>
                        <a:t>49</a:t>
                      </a:r>
                      <a:endParaRPr/>
                    </a:p>
                  </a:txBody>
                  <a:tcPr marL="6375" marR="6375" marT="63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B050"/>
                    </a:solidFill>
                  </a:tcPr>
                </a:tc>
                <a:tc>
                  <a:txBody>
                    <a:bodyPr/>
                    <a:lstStyle/>
                    <a:p>
                      <a:pPr marL="0" marR="0" lvl="0" indent="0" algn="ctr" rtl="0">
                        <a:spcBef>
                          <a:spcPts val="0"/>
                        </a:spcBef>
                        <a:spcAft>
                          <a:spcPts val="0"/>
                        </a:spcAft>
                        <a:buNone/>
                      </a:pPr>
                      <a:r>
                        <a:rPr lang="ru-RU" sz="1400" b="0" i="0" u="none" strike="noStrike" cap="none">
                          <a:solidFill>
                            <a:srgbClr val="000000"/>
                          </a:solidFill>
                          <a:latin typeface="Times New Roman"/>
                          <a:ea typeface="Times New Roman"/>
                          <a:cs typeface="Times New Roman"/>
                          <a:sym typeface="Times New Roman"/>
                        </a:rPr>
                        <a:t>9</a:t>
                      </a:r>
                      <a:endParaRPr/>
                    </a:p>
                  </a:txBody>
                  <a:tcPr marL="6375" marR="6375" marT="63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B050"/>
                    </a:solidFill>
                  </a:tcPr>
                </a:tc>
                <a:tc>
                  <a:txBody>
                    <a:bodyPr/>
                    <a:lstStyle/>
                    <a:p>
                      <a:pPr marL="0" marR="0" lvl="0" indent="0" algn="ctr" rtl="0">
                        <a:spcBef>
                          <a:spcPts val="0"/>
                        </a:spcBef>
                        <a:spcAft>
                          <a:spcPts val="0"/>
                        </a:spcAft>
                        <a:buNone/>
                      </a:pPr>
                      <a:r>
                        <a:rPr lang="ru-RU" sz="1400" b="0" i="0" u="none" strike="noStrike" cap="none">
                          <a:solidFill>
                            <a:srgbClr val="000000"/>
                          </a:solidFill>
                          <a:latin typeface="Times New Roman"/>
                          <a:ea typeface="Times New Roman"/>
                          <a:cs typeface="Times New Roman"/>
                          <a:sym typeface="Times New Roman"/>
                        </a:rPr>
                        <a:t>9</a:t>
                      </a:r>
                      <a:endParaRPr/>
                    </a:p>
                  </a:txBody>
                  <a:tcPr marL="6375" marR="6375" marT="6375" marB="0" anchor="ctr">
                    <a:lnL w="1270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B050"/>
                    </a:solidFill>
                  </a:tcPr>
                </a:tc>
                <a:tc>
                  <a:txBody>
                    <a:bodyPr/>
                    <a:lstStyle/>
                    <a:p>
                      <a:pPr marL="0" marR="0" lvl="0" indent="0" algn="ctr" rtl="0">
                        <a:spcBef>
                          <a:spcPts val="0"/>
                        </a:spcBef>
                        <a:spcAft>
                          <a:spcPts val="0"/>
                        </a:spcAft>
                        <a:buNone/>
                      </a:pPr>
                      <a:r>
                        <a:rPr lang="ru-RU" sz="1400" b="0" i="0" u="none" strike="noStrike" cap="none">
                          <a:solidFill>
                            <a:srgbClr val="000000"/>
                          </a:solidFill>
                          <a:latin typeface="Times New Roman"/>
                          <a:ea typeface="Times New Roman"/>
                          <a:cs typeface="Times New Roman"/>
                          <a:sym typeface="Times New Roman"/>
                        </a:rPr>
                        <a:t>-36</a:t>
                      </a:r>
                      <a:endParaRPr/>
                    </a:p>
                  </a:txBody>
                  <a:tcPr marL="6375" marR="6375" marT="6375" marB="0" anchor="ctr">
                    <a:lnL w="1905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ru-RU" sz="1400" b="0" i="0" u="none" strike="noStrike" cap="none">
                          <a:solidFill>
                            <a:srgbClr val="000000"/>
                          </a:solidFill>
                          <a:latin typeface="Times New Roman"/>
                          <a:ea typeface="Times New Roman"/>
                          <a:cs typeface="Times New Roman"/>
                          <a:sym typeface="Times New Roman"/>
                        </a:rPr>
                        <a:t>18</a:t>
                      </a:r>
                      <a:endParaRPr/>
                    </a:p>
                  </a:txBody>
                  <a:tcPr marL="6375" marR="6375" marT="63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B050"/>
                    </a:solidFill>
                  </a:tcPr>
                </a:tc>
                <a:tc>
                  <a:txBody>
                    <a:bodyPr/>
                    <a:lstStyle/>
                    <a:p>
                      <a:pPr marL="0" marR="0" lvl="0" indent="0" algn="ctr" rtl="0">
                        <a:spcBef>
                          <a:spcPts val="0"/>
                        </a:spcBef>
                        <a:spcAft>
                          <a:spcPts val="0"/>
                        </a:spcAft>
                        <a:buNone/>
                      </a:pPr>
                      <a:r>
                        <a:rPr lang="ru-RU" sz="1400" b="0" i="0" u="none" strike="noStrike" cap="none">
                          <a:solidFill>
                            <a:srgbClr val="000000"/>
                          </a:solidFill>
                          <a:latin typeface="Times New Roman"/>
                          <a:ea typeface="Times New Roman"/>
                          <a:cs typeface="Times New Roman"/>
                          <a:sym typeface="Times New Roman"/>
                        </a:rPr>
                        <a:t>-32</a:t>
                      </a:r>
                      <a:endParaRPr/>
                    </a:p>
                  </a:txBody>
                  <a:tcPr marL="6375" marR="6375" marT="63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ru-RU" sz="1400" b="0" i="0" u="none" strike="noStrike" cap="none">
                          <a:solidFill>
                            <a:srgbClr val="000000"/>
                          </a:solidFill>
                          <a:latin typeface="Times New Roman"/>
                          <a:ea typeface="Times New Roman"/>
                          <a:cs typeface="Times New Roman"/>
                          <a:sym typeface="Times New Roman"/>
                        </a:rPr>
                        <a:t>6</a:t>
                      </a:r>
                      <a:endParaRPr/>
                    </a:p>
                  </a:txBody>
                  <a:tcPr marL="6375" marR="6375" marT="63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B050"/>
                    </a:solidFill>
                  </a:tcPr>
                </a:tc>
                <a:tc>
                  <a:txBody>
                    <a:bodyPr/>
                    <a:lstStyle/>
                    <a:p>
                      <a:pPr marL="0" marR="0" lvl="0" indent="0" algn="ctr" rtl="0">
                        <a:spcBef>
                          <a:spcPts val="0"/>
                        </a:spcBef>
                        <a:spcAft>
                          <a:spcPts val="0"/>
                        </a:spcAft>
                        <a:buNone/>
                      </a:pPr>
                      <a:r>
                        <a:rPr lang="ru-RU" sz="1400" b="0" i="0" u="none" strike="noStrike" cap="none">
                          <a:solidFill>
                            <a:srgbClr val="000000"/>
                          </a:solidFill>
                          <a:latin typeface="Arial"/>
                          <a:ea typeface="Arial"/>
                          <a:cs typeface="Arial"/>
                          <a:sym typeface="Arial"/>
                        </a:rPr>
                        <a:t> </a:t>
                      </a:r>
                      <a:endParaRPr/>
                    </a:p>
                  </a:txBody>
                  <a:tcPr marL="6375" marR="6375" marT="63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304000">
                <a:tc>
                  <a:txBody>
                    <a:bodyPr/>
                    <a:lstStyle/>
                    <a:p>
                      <a:pPr marL="0" marR="0" lvl="0" indent="0" algn="ctr" rtl="0">
                        <a:spcBef>
                          <a:spcPts val="0"/>
                        </a:spcBef>
                        <a:spcAft>
                          <a:spcPts val="0"/>
                        </a:spcAft>
                        <a:buNone/>
                      </a:pPr>
                      <a:r>
                        <a:rPr lang="ru-RU" sz="1400" b="1" i="0" u="none" strike="noStrike" cap="none">
                          <a:solidFill>
                            <a:srgbClr val="000000"/>
                          </a:solidFill>
                          <a:latin typeface="Times New Roman"/>
                          <a:ea typeface="Times New Roman"/>
                          <a:cs typeface="Times New Roman"/>
                          <a:sym typeface="Times New Roman"/>
                        </a:rPr>
                        <a:t>Баардыгы</a:t>
                      </a:r>
                      <a:endParaRPr/>
                    </a:p>
                  </a:txBody>
                  <a:tcPr marL="6375" marR="6375" marT="63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ru-RU" sz="1400" b="1" i="0" u="none" strike="noStrike" cap="none">
                          <a:solidFill>
                            <a:srgbClr val="000000"/>
                          </a:solidFill>
                          <a:latin typeface="Times New Roman"/>
                          <a:ea typeface="Times New Roman"/>
                          <a:cs typeface="Times New Roman"/>
                          <a:sym typeface="Times New Roman"/>
                        </a:rPr>
                        <a:t>1462</a:t>
                      </a:r>
                      <a:endParaRPr/>
                    </a:p>
                  </a:txBody>
                  <a:tcPr marL="6375" marR="6375" marT="63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ru-RU" sz="1400" b="1" i="0" u="none" strike="noStrike" cap="none">
                          <a:solidFill>
                            <a:srgbClr val="000000"/>
                          </a:solidFill>
                          <a:latin typeface="Times New Roman"/>
                          <a:ea typeface="Times New Roman"/>
                          <a:cs typeface="Times New Roman"/>
                          <a:sym typeface="Times New Roman"/>
                        </a:rPr>
                        <a:t>376</a:t>
                      </a:r>
                      <a:endParaRPr/>
                    </a:p>
                  </a:txBody>
                  <a:tcPr marL="6375" marR="6375" marT="63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ru-RU" sz="1400" b="1" i="0" u="none" strike="noStrike" cap="none">
                          <a:solidFill>
                            <a:srgbClr val="000000"/>
                          </a:solidFill>
                          <a:latin typeface="Times New Roman"/>
                          <a:ea typeface="Times New Roman"/>
                          <a:cs typeface="Times New Roman"/>
                          <a:sym typeface="Times New Roman"/>
                        </a:rPr>
                        <a:t>999</a:t>
                      </a:r>
                      <a:endParaRPr/>
                    </a:p>
                  </a:txBody>
                  <a:tcPr marL="6375" marR="6375" marT="63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ru-RU" sz="1400" b="1" i="0" u="none" strike="noStrike" cap="none">
                          <a:solidFill>
                            <a:srgbClr val="000000"/>
                          </a:solidFill>
                          <a:latin typeface="Times New Roman"/>
                          <a:ea typeface="Times New Roman"/>
                          <a:cs typeface="Times New Roman"/>
                          <a:sym typeface="Times New Roman"/>
                        </a:rPr>
                        <a:t>406</a:t>
                      </a:r>
                      <a:endParaRPr/>
                    </a:p>
                  </a:txBody>
                  <a:tcPr marL="6375" marR="6375" marT="63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ru-RU" sz="1400" b="1" i="0" u="none" strike="noStrike" cap="none">
                          <a:solidFill>
                            <a:srgbClr val="000000"/>
                          </a:solidFill>
                          <a:latin typeface="Times New Roman"/>
                          <a:ea typeface="Times New Roman"/>
                          <a:cs typeface="Times New Roman"/>
                          <a:sym typeface="Times New Roman"/>
                        </a:rPr>
                        <a:t>463</a:t>
                      </a:r>
                      <a:endParaRPr/>
                    </a:p>
                  </a:txBody>
                  <a:tcPr marL="6375" marR="6375" marT="637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B050"/>
                    </a:solidFill>
                  </a:tcPr>
                </a:tc>
                <a:tc>
                  <a:txBody>
                    <a:bodyPr/>
                    <a:lstStyle/>
                    <a:p>
                      <a:pPr marL="0" marR="0" lvl="0" indent="0" algn="ctr" rtl="0">
                        <a:spcBef>
                          <a:spcPts val="0"/>
                        </a:spcBef>
                        <a:spcAft>
                          <a:spcPts val="0"/>
                        </a:spcAft>
                        <a:buNone/>
                      </a:pPr>
                      <a:r>
                        <a:rPr lang="ru-RU" sz="1400" b="1" i="0" u="none" strike="noStrike" cap="none">
                          <a:solidFill>
                            <a:srgbClr val="000000"/>
                          </a:solidFill>
                          <a:latin typeface="Times New Roman"/>
                          <a:ea typeface="Times New Roman"/>
                          <a:cs typeface="Times New Roman"/>
                          <a:sym typeface="Times New Roman"/>
                        </a:rPr>
                        <a:t>-30</a:t>
                      </a:r>
                      <a:endParaRPr/>
                    </a:p>
                  </a:txBody>
                  <a:tcPr marL="6375" marR="6375" marT="637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ru-RU" sz="1400" b="1" i="0" u="none" strike="noStrike" cap="none">
                          <a:solidFill>
                            <a:srgbClr val="000000"/>
                          </a:solidFill>
                          <a:latin typeface="Times New Roman"/>
                          <a:ea typeface="Times New Roman"/>
                          <a:cs typeface="Times New Roman"/>
                          <a:sym typeface="Times New Roman"/>
                        </a:rPr>
                        <a:t>554</a:t>
                      </a:r>
                      <a:endParaRPr/>
                    </a:p>
                  </a:txBody>
                  <a:tcPr marL="6375" marR="6375" marT="6375" marB="0" anchor="b">
                    <a:lnL w="1270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B050"/>
                    </a:solidFill>
                  </a:tcPr>
                </a:tc>
                <a:tc>
                  <a:txBody>
                    <a:bodyPr/>
                    <a:lstStyle/>
                    <a:p>
                      <a:pPr marL="0" marR="0" lvl="0" indent="0" algn="ctr" rtl="0">
                        <a:spcBef>
                          <a:spcPts val="0"/>
                        </a:spcBef>
                        <a:spcAft>
                          <a:spcPts val="0"/>
                        </a:spcAft>
                        <a:buNone/>
                      </a:pPr>
                      <a:r>
                        <a:rPr lang="ru-RU" sz="1400" b="1" i="0" u="none" strike="noStrike" cap="none">
                          <a:solidFill>
                            <a:srgbClr val="000000"/>
                          </a:solidFill>
                          <a:latin typeface="Times New Roman"/>
                          <a:ea typeface="Times New Roman"/>
                          <a:cs typeface="Times New Roman"/>
                          <a:sym typeface="Times New Roman"/>
                        </a:rPr>
                        <a:t>-180</a:t>
                      </a:r>
                      <a:endParaRPr/>
                    </a:p>
                  </a:txBody>
                  <a:tcPr marL="6375" marR="6375" marT="6375" marB="0" anchor="b">
                    <a:lnL w="1905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ru-RU" sz="1400" b="1" i="0" u="none" strike="noStrike" cap="none">
                          <a:solidFill>
                            <a:srgbClr val="000000"/>
                          </a:solidFill>
                          <a:latin typeface="Times New Roman"/>
                          <a:ea typeface="Times New Roman"/>
                          <a:cs typeface="Times New Roman"/>
                          <a:sym typeface="Times New Roman"/>
                        </a:rPr>
                        <a:t>716</a:t>
                      </a:r>
                      <a:endParaRPr/>
                    </a:p>
                  </a:txBody>
                  <a:tcPr marL="6375" marR="6375" marT="6375"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B050"/>
                    </a:solidFill>
                  </a:tcPr>
                </a:tc>
                <a:tc>
                  <a:txBody>
                    <a:bodyPr/>
                    <a:lstStyle/>
                    <a:p>
                      <a:pPr marL="0" marR="0" lvl="0" indent="0" algn="ctr" rtl="0">
                        <a:spcBef>
                          <a:spcPts val="0"/>
                        </a:spcBef>
                        <a:spcAft>
                          <a:spcPts val="0"/>
                        </a:spcAft>
                        <a:buNone/>
                      </a:pPr>
                      <a:r>
                        <a:rPr lang="ru-RU" sz="1400" b="1" i="0" u="none" strike="noStrike" cap="none">
                          <a:solidFill>
                            <a:srgbClr val="000000"/>
                          </a:solidFill>
                          <a:latin typeface="Times New Roman"/>
                          <a:ea typeface="Times New Roman"/>
                          <a:cs typeface="Times New Roman"/>
                          <a:sym typeface="Times New Roman"/>
                        </a:rPr>
                        <a:t>-57</a:t>
                      </a:r>
                      <a:endParaRPr/>
                    </a:p>
                  </a:txBody>
                  <a:tcPr marL="6375" marR="6375" marT="6375"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ru-RU" sz="1400" b="1" i="0" u="none" strike="noStrike" cap="none">
                          <a:solidFill>
                            <a:srgbClr val="000000"/>
                          </a:solidFill>
                          <a:latin typeface="Times New Roman"/>
                          <a:ea typeface="Times New Roman"/>
                          <a:cs typeface="Times New Roman"/>
                          <a:sym typeface="Times New Roman"/>
                        </a:rPr>
                        <a:t>515</a:t>
                      </a:r>
                      <a:endParaRPr/>
                    </a:p>
                  </a:txBody>
                  <a:tcPr marL="6375" marR="6375" marT="63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B050"/>
                    </a:solidFill>
                  </a:tcPr>
                </a:tc>
                <a:tc>
                  <a:txBody>
                    <a:bodyPr/>
                    <a:lstStyle/>
                    <a:p>
                      <a:pPr marL="0" marR="0" lvl="0" indent="0" algn="ctr" rtl="0">
                        <a:spcBef>
                          <a:spcPts val="0"/>
                        </a:spcBef>
                        <a:spcAft>
                          <a:spcPts val="0"/>
                        </a:spcAft>
                        <a:buNone/>
                      </a:pPr>
                      <a:r>
                        <a:rPr lang="ru-RU" sz="1400" b="1" i="0" u="none" strike="noStrike" cap="none">
                          <a:solidFill>
                            <a:srgbClr val="000000"/>
                          </a:solidFill>
                          <a:latin typeface="Times New Roman"/>
                          <a:ea typeface="Times New Roman"/>
                          <a:cs typeface="Times New Roman"/>
                          <a:sym typeface="Times New Roman"/>
                        </a:rPr>
                        <a:t>-82</a:t>
                      </a:r>
                      <a:endParaRPr/>
                    </a:p>
                  </a:txBody>
                  <a:tcPr marL="6375" marR="6375" marT="63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r>
              <a:tr h="282275">
                <a:tc>
                  <a:txBody>
                    <a:bodyPr/>
                    <a:lstStyle/>
                    <a:p>
                      <a:pPr marL="0" marR="0" lvl="0" indent="0" algn="ctr" rtl="0">
                        <a:spcBef>
                          <a:spcPts val="0"/>
                        </a:spcBef>
                        <a:spcAft>
                          <a:spcPts val="0"/>
                        </a:spcAft>
                        <a:buNone/>
                      </a:pPr>
                      <a:endParaRPr sz="1400" b="0" i="0" u="none" strike="noStrike" cap="none">
                        <a:solidFill>
                          <a:srgbClr val="000000"/>
                        </a:solidFill>
                        <a:latin typeface="Times New Roman"/>
                        <a:ea typeface="Times New Roman"/>
                        <a:cs typeface="Times New Roman"/>
                        <a:sym typeface="Times New Roman"/>
                      </a:endParaRPr>
                    </a:p>
                  </a:txBody>
                  <a:tcPr marL="6375" marR="6375" marT="6375" marB="0" anchor="ctr">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2">
                  <a:txBody>
                    <a:bodyPr/>
                    <a:lstStyle/>
                    <a:p>
                      <a:pPr marL="0" marR="0" lvl="0" indent="0" algn="ctr" rtl="0">
                        <a:spcBef>
                          <a:spcPts val="0"/>
                        </a:spcBef>
                        <a:spcAft>
                          <a:spcPts val="0"/>
                        </a:spcAft>
                        <a:buNone/>
                      </a:pPr>
                      <a:r>
                        <a:rPr lang="ru-RU" sz="1400" b="1" i="0" u="none" strike="noStrike" cap="none">
                          <a:solidFill>
                            <a:srgbClr val="FF0000"/>
                          </a:solidFill>
                          <a:latin typeface="Times New Roman"/>
                          <a:ea typeface="Times New Roman"/>
                          <a:cs typeface="Times New Roman"/>
                          <a:sym typeface="Times New Roman"/>
                        </a:rPr>
                        <a:t>1838</a:t>
                      </a:r>
                      <a:endParaRPr/>
                    </a:p>
                  </a:txBody>
                  <a:tcPr marL="6375" marR="6375" marT="63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ru-RU"/>
                    </a:p>
                  </a:txBody>
                  <a:tcPr/>
                </a:tc>
                <a:tc gridSpan="2">
                  <a:txBody>
                    <a:bodyPr/>
                    <a:lstStyle/>
                    <a:p>
                      <a:pPr marL="0" marR="0" lvl="0" indent="0" algn="ctr" rtl="0">
                        <a:spcBef>
                          <a:spcPts val="0"/>
                        </a:spcBef>
                        <a:spcAft>
                          <a:spcPts val="0"/>
                        </a:spcAft>
                        <a:buNone/>
                      </a:pPr>
                      <a:r>
                        <a:rPr lang="ru-RU" sz="1400" b="1" i="0" u="none" strike="noStrike" cap="none">
                          <a:solidFill>
                            <a:srgbClr val="FF0000"/>
                          </a:solidFill>
                          <a:latin typeface="Times New Roman"/>
                          <a:ea typeface="Times New Roman"/>
                          <a:cs typeface="Times New Roman"/>
                          <a:sym typeface="Times New Roman"/>
                        </a:rPr>
                        <a:t>1405</a:t>
                      </a:r>
                      <a:endParaRPr/>
                    </a:p>
                  </a:txBody>
                  <a:tcPr marL="6375" marR="6375" marT="63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ru-RU"/>
                    </a:p>
                  </a:txBody>
                  <a:tcPr/>
                </a:tc>
                <a:tc>
                  <a:txBody>
                    <a:bodyPr/>
                    <a:lstStyle/>
                    <a:p>
                      <a:pPr marL="0" marR="0" lvl="0" indent="0" algn="ctr" rtl="0">
                        <a:spcBef>
                          <a:spcPts val="0"/>
                        </a:spcBef>
                        <a:spcAft>
                          <a:spcPts val="0"/>
                        </a:spcAft>
                        <a:buNone/>
                      </a:pPr>
                      <a:endParaRPr sz="1400" b="0" i="0" u="none" strike="noStrike" cap="none">
                        <a:solidFill>
                          <a:srgbClr val="000000"/>
                        </a:solidFill>
                        <a:latin typeface="Times New Roman"/>
                        <a:ea typeface="Times New Roman"/>
                        <a:cs typeface="Times New Roman"/>
                        <a:sym typeface="Times New Roman"/>
                      </a:endParaRPr>
                    </a:p>
                  </a:txBody>
                  <a:tcPr marL="6375" marR="6375" marT="6375" marB="0" anchor="ctr">
                    <a:lnL w="12700"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1400" b="0" i="0" u="none" strike="noStrike" cap="none">
                        <a:solidFill>
                          <a:srgbClr val="000000"/>
                        </a:solidFill>
                        <a:latin typeface="Times New Roman"/>
                        <a:ea typeface="Times New Roman"/>
                        <a:cs typeface="Times New Roman"/>
                        <a:sym typeface="Times New Roman"/>
                      </a:endParaRPr>
                    </a:p>
                  </a:txBody>
                  <a:tcPr marL="6375" marR="6375" marT="637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1400" b="0" i="0" u="none" strike="noStrike" cap="none">
                        <a:solidFill>
                          <a:srgbClr val="000000"/>
                        </a:solidFill>
                        <a:latin typeface="Times New Roman"/>
                        <a:ea typeface="Times New Roman"/>
                        <a:cs typeface="Times New Roman"/>
                        <a:sym typeface="Times New Roman"/>
                      </a:endParaRPr>
                    </a:p>
                  </a:txBody>
                  <a:tcPr marL="6375" marR="6375" marT="637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1400" b="0" i="0" u="none" strike="noStrike" cap="none">
                        <a:solidFill>
                          <a:srgbClr val="000000"/>
                        </a:solidFill>
                        <a:latin typeface="Times New Roman"/>
                        <a:ea typeface="Times New Roman"/>
                        <a:cs typeface="Times New Roman"/>
                        <a:sym typeface="Times New Roman"/>
                      </a:endParaRPr>
                    </a:p>
                  </a:txBody>
                  <a:tcPr marL="6375" marR="6375" marT="637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1400" b="0" i="0" u="none" strike="noStrike" cap="none">
                        <a:solidFill>
                          <a:srgbClr val="000000"/>
                        </a:solidFill>
                        <a:latin typeface="Times New Roman"/>
                        <a:ea typeface="Times New Roman"/>
                        <a:cs typeface="Times New Roman"/>
                        <a:sym typeface="Times New Roman"/>
                      </a:endParaRPr>
                    </a:p>
                  </a:txBody>
                  <a:tcPr marL="6375" marR="6375" marT="637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1400" b="0" i="0" u="none" strike="noStrike" cap="none">
                        <a:solidFill>
                          <a:srgbClr val="000000"/>
                        </a:solidFill>
                        <a:latin typeface="Times New Roman"/>
                        <a:ea typeface="Times New Roman"/>
                        <a:cs typeface="Times New Roman"/>
                        <a:sym typeface="Times New Roman"/>
                      </a:endParaRPr>
                    </a:p>
                  </a:txBody>
                  <a:tcPr marL="6375" marR="6375" marT="637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1400" b="0" i="0" u="none" strike="noStrike" cap="none">
                        <a:solidFill>
                          <a:srgbClr val="000000"/>
                        </a:solidFill>
                        <a:latin typeface="Times New Roman"/>
                        <a:ea typeface="Times New Roman"/>
                        <a:cs typeface="Times New Roman"/>
                        <a:sym typeface="Times New Roman"/>
                      </a:endParaRPr>
                    </a:p>
                  </a:txBody>
                  <a:tcPr marL="6375" marR="6375" marT="637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1400" b="0" i="0" u="none" strike="noStrike" cap="none">
                        <a:solidFill>
                          <a:srgbClr val="000000"/>
                        </a:solidFill>
                        <a:latin typeface="Times New Roman"/>
                        <a:ea typeface="Times New Roman"/>
                        <a:cs typeface="Times New Roman"/>
                        <a:sym typeface="Times New Roman"/>
                      </a:endParaRPr>
                    </a:p>
                  </a:txBody>
                  <a:tcPr marL="6375" marR="6375" marT="637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9"/>
        <p:cNvGrpSpPr/>
        <p:nvPr/>
      </p:nvGrpSpPr>
      <p:grpSpPr>
        <a:xfrm>
          <a:off x="0" y="0"/>
          <a:ext cx="0" cy="0"/>
          <a:chOff x="0" y="0"/>
          <a:chExt cx="0" cy="0"/>
        </a:xfrm>
      </p:grpSpPr>
      <p:sp>
        <p:nvSpPr>
          <p:cNvPr id="220" name="Google Shape;220;p16"/>
          <p:cNvSpPr txBox="1">
            <a:spLocks noGrp="1"/>
          </p:cNvSpPr>
          <p:nvPr>
            <p:ph type="title"/>
          </p:nvPr>
        </p:nvSpPr>
        <p:spPr>
          <a:xfrm>
            <a:off x="0" y="332656"/>
            <a:ext cx="9071992" cy="1137915"/>
          </a:xfrm>
          <a:prstGeom prst="rect">
            <a:avLst/>
          </a:prstGeom>
          <a:noFill/>
          <a:ln>
            <a:noFill/>
          </a:ln>
        </p:spPr>
        <p:txBody>
          <a:bodyPr spcFirstLastPara="1" wrap="square" lIns="91425" tIns="45700" rIns="91425" bIns="45700" anchor="ctr" anchorCtr="0">
            <a:noAutofit/>
          </a:bodyPr>
          <a:lstStyle/>
          <a:p>
            <a:pPr marL="0" lvl="0" indent="0" algn="just" rtl="0">
              <a:spcBef>
                <a:spcPts val="0"/>
              </a:spcBef>
              <a:spcAft>
                <a:spcPts val="0"/>
              </a:spcAft>
              <a:buNone/>
            </a:pPr>
            <a:r>
              <a:rPr lang="ru-RU" sz="2000"/>
              <a:t>Башкы ЖОЖ боюнча окуу бөлүмдөрүнүн  профессордук-окутуучулук курамы 535 адам (былтыр - 530), анын ичинде  штаттык окутуучулар 424 (79%) алардын арасынан окумуштуу даражасы менен 148 (35%),  айкалыштырып иштөөчүлөр - 111 (21%), анын ичинде окумуштуу даражасы менен 52. </a:t>
            </a:r>
            <a:endParaRPr sz="2000"/>
          </a:p>
        </p:txBody>
      </p:sp>
      <p:sp>
        <p:nvSpPr>
          <p:cNvPr id="221" name="Google Shape;221;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ru-RU"/>
              <a:t>17</a:t>
            </a:fld>
            <a:endParaRPr/>
          </a:p>
        </p:txBody>
      </p:sp>
      <p:graphicFrame>
        <p:nvGraphicFramePr>
          <p:cNvPr id="222" name="Google Shape;222;p16"/>
          <p:cNvGraphicFramePr/>
          <p:nvPr/>
        </p:nvGraphicFramePr>
        <p:xfrm>
          <a:off x="179512" y="1700808"/>
          <a:ext cx="8712968" cy="504056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6"/>
        <p:cNvGrpSpPr/>
        <p:nvPr/>
      </p:nvGrpSpPr>
      <p:grpSpPr>
        <a:xfrm>
          <a:off x="0" y="0"/>
          <a:ext cx="0" cy="0"/>
          <a:chOff x="0" y="0"/>
          <a:chExt cx="0" cy="0"/>
        </a:xfrm>
      </p:grpSpPr>
      <p:sp>
        <p:nvSpPr>
          <p:cNvPr id="227" name="Google Shape;227;p17"/>
          <p:cNvSpPr txBox="1">
            <a:spLocks noGrp="1"/>
          </p:cNvSpPr>
          <p:nvPr>
            <p:ph type="title"/>
          </p:nvPr>
        </p:nvSpPr>
        <p:spPr>
          <a:xfrm>
            <a:off x="467544" y="116632"/>
            <a:ext cx="8229600" cy="432048"/>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None/>
            </a:pPr>
            <a:endParaRPr sz="3600" b="1" dirty="0"/>
          </a:p>
        </p:txBody>
      </p:sp>
      <p:sp>
        <p:nvSpPr>
          <p:cNvPr id="228" name="Google Shape;228;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ru-RU"/>
              <a:t>18</a:t>
            </a:fld>
            <a:endParaRPr/>
          </a:p>
        </p:txBody>
      </p:sp>
      <p:sp>
        <p:nvSpPr>
          <p:cNvPr id="229" name="Google Shape;229;p17"/>
          <p:cNvSpPr txBox="1">
            <a:spLocks noGrp="1"/>
          </p:cNvSpPr>
          <p:nvPr>
            <p:ph type="body" idx="1"/>
          </p:nvPr>
        </p:nvSpPr>
        <p:spPr>
          <a:xfrm>
            <a:off x="107504" y="476672"/>
            <a:ext cx="9036496" cy="6264696"/>
          </a:xfrm>
          <a:prstGeom prst="rect">
            <a:avLst/>
          </a:prstGeom>
          <a:noFill/>
          <a:ln>
            <a:noFill/>
          </a:ln>
        </p:spPr>
        <p:txBody>
          <a:bodyPr spcFirstLastPara="1" wrap="square" lIns="91425" tIns="45700" rIns="91425" bIns="45700" anchor="t" anchorCtr="0">
            <a:noAutofit/>
          </a:bodyPr>
          <a:lstStyle/>
          <a:p>
            <a:pPr marL="0" lvl="2" indent="0" algn="l" rtl="0">
              <a:spcBef>
                <a:spcPts val="0"/>
              </a:spcBef>
              <a:spcAft>
                <a:spcPts val="0"/>
              </a:spcAft>
              <a:buClr>
                <a:schemeClr val="dk1"/>
              </a:buClr>
              <a:buSzPts val="1500"/>
              <a:buNone/>
            </a:pPr>
            <a:r>
              <a:rPr lang="ru-RU" sz="1500" b="1" dirty="0"/>
              <a:t>1. «</a:t>
            </a:r>
            <a:r>
              <a:rPr lang="ru-RU" sz="1500" b="1" dirty="0" err="1"/>
              <a:t>КМТУнун</a:t>
            </a:r>
            <a:r>
              <a:rPr lang="ru-RU" sz="1500" b="1" dirty="0"/>
              <a:t> </a:t>
            </a:r>
            <a:r>
              <a:rPr lang="ru-RU" sz="1500" b="1" dirty="0" err="1"/>
              <a:t>жаңы</a:t>
            </a:r>
            <a:r>
              <a:rPr lang="ru-RU" sz="1500" b="1" dirty="0"/>
              <a:t> </a:t>
            </a:r>
            <a:r>
              <a:rPr lang="ru-RU" sz="1500" b="1" dirty="0" err="1"/>
              <a:t>окуу</a:t>
            </a:r>
            <a:r>
              <a:rPr lang="ru-RU" sz="1500" b="1" dirty="0"/>
              <a:t> </a:t>
            </a:r>
            <a:r>
              <a:rPr lang="ru-RU" sz="1500" b="1" dirty="0" err="1"/>
              <a:t>жылына</a:t>
            </a:r>
            <a:r>
              <a:rPr lang="ru-RU" sz="1500" b="1" dirty="0"/>
              <a:t> </a:t>
            </a:r>
            <a:r>
              <a:rPr lang="ru-RU" sz="1500" b="1" dirty="0" err="1"/>
              <a:t>даярдыгы</a:t>
            </a:r>
            <a:r>
              <a:rPr lang="ru-RU" sz="1500" b="1" dirty="0"/>
              <a:t> </a:t>
            </a:r>
            <a:r>
              <a:rPr lang="ru-RU" sz="1500" b="1" dirty="0" err="1"/>
              <a:t>жөнүндө</a:t>
            </a:r>
            <a:r>
              <a:rPr lang="ru-RU" sz="1500" b="1" dirty="0"/>
              <a:t>» </a:t>
            </a:r>
            <a:r>
              <a:rPr lang="ru-RU" sz="1500" b="1" dirty="0" err="1" smtClean="0"/>
              <a:t>маалыматы</a:t>
            </a:r>
            <a:r>
              <a:rPr lang="ru-RU" sz="1500" b="1" dirty="0" smtClean="0"/>
              <a:t> </a:t>
            </a:r>
            <a:r>
              <a:rPr lang="ru-RU" sz="1500" b="1" dirty="0" err="1"/>
              <a:t>эске</a:t>
            </a:r>
            <a:r>
              <a:rPr lang="ru-RU" sz="1500" b="1" dirty="0"/>
              <a:t> </a:t>
            </a:r>
            <a:r>
              <a:rPr lang="ru-RU" sz="1500" b="1" dirty="0" err="1"/>
              <a:t>алынсын</a:t>
            </a:r>
            <a:r>
              <a:rPr lang="ru-RU" sz="1500" b="1" dirty="0"/>
              <a:t>.</a:t>
            </a:r>
            <a:endParaRPr sz="1500" b="1" dirty="0"/>
          </a:p>
          <a:p>
            <a:pPr marL="0" lvl="0" indent="0" algn="l" rtl="0">
              <a:spcBef>
                <a:spcPts val="0"/>
              </a:spcBef>
              <a:spcAft>
                <a:spcPts val="0"/>
              </a:spcAft>
              <a:buClr>
                <a:schemeClr val="dk1"/>
              </a:buClr>
              <a:buSzPts val="1500"/>
              <a:buNone/>
            </a:pPr>
            <a:r>
              <a:rPr lang="ru-RU" sz="1500" b="1" dirty="0"/>
              <a:t>2. </a:t>
            </a:r>
            <a:r>
              <a:rPr lang="ru-RU" sz="1500" b="1" dirty="0" err="1"/>
              <a:t>Окуу</a:t>
            </a:r>
            <a:r>
              <a:rPr lang="ru-RU" sz="1500" b="1" dirty="0"/>
              <a:t> </a:t>
            </a:r>
            <a:r>
              <a:rPr lang="ru-RU" sz="1500" b="1" dirty="0" err="1"/>
              <a:t>бөлүмү</a:t>
            </a:r>
            <a:r>
              <a:rPr lang="ru-RU" sz="1500" b="1" dirty="0"/>
              <a:t>:</a:t>
            </a:r>
            <a:endParaRPr dirty="0"/>
          </a:p>
          <a:p>
            <a:pPr marL="342900" lvl="0" indent="-342900" algn="l" rtl="0">
              <a:spcBef>
                <a:spcPts val="0"/>
              </a:spcBef>
              <a:spcAft>
                <a:spcPts val="0"/>
              </a:spcAft>
              <a:buClr>
                <a:schemeClr val="dk1"/>
              </a:buClr>
              <a:buSzPts val="1500"/>
              <a:buChar char="•"/>
            </a:pPr>
            <a:r>
              <a:rPr lang="ru-RU" sz="1500" dirty="0"/>
              <a:t>IT-</a:t>
            </a:r>
            <a:r>
              <a:rPr lang="ru-RU" sz="1500" dirty="0" err="1"/>
              <a:t>департаменти</a:t>
            </a:r>
            <a:r>
              <a:rPr lang="ru-RU" sz="1500" dirty="0"/>
              <a:t> </a:t>
            </a:r>
            <a:r>
              <a:rPr lang="ru-RU" sz="1500" dirty="0" err="1"/>
              <a:t>менен</a:t>
            </a:r>
            <a:r>
              <a:rPr lang="ru-RU" sz="1500" dirty="0"/>
              <a:t> </a:t>
            </a:r>
            <a:r>
              <a:rPr lang="ru-RU" sz="1500" dirty="0" err="1"/>
              <a:t>биргеликте</a:t>
            </a:r>
            <a:r>
              <a:rPr lang="ru-RU" sz="1500" dirty="0"/>
              <a:t> </a:t>
            </a:r>
            <a:r>
              <a:rPr lang="ru-RU" sz="1500" dirty="0" err="1"/>
              <a:t>окуу</a:t>
            </a:r>
            <a:r>
              <a:rPr lang="ru-RU" sz="1500" dirty="0"/>
              <a:t> </a:t>
            </a:r>
            <a:r>
              <a:rPr lang="ru-RU" sz="1500" dirty="0" err="1"/>
              <a:t>процессине</a:t>
            </a:r>
            <a:r>
              <a:rPr lang="ru-RU" sz="1500" dirty="0"/>
              <a:t> </a:t>
            </a:r>
            <a:r>
              <a:rPr lang="ru-RU" sz="1500" dirty="0" err="1"/>
              <a:t>университеттин</a:t>
            </a:r>
            <a:r>
              <a:rPr lang="ru-RU" sz="1500" dirty="0"/>
              <a:t> </a:t>
            </a:r>
            <a:r>
              <a:rPr lang="ru-RU" sz="1500" dirty="0" err="1"/>
              <a:t>өз</a:t>
            </a:r>
            <a:r>
              <a:rPr lang="ru-RU" sz="1500" dirty="0"/>
              <a:t> </a:t>
            </a:r>
            <a:r>
              <a:rPr lang="ru-RU" sz="1500" dirty="0" err="1"/>
              <a:t>алдынча</a:t>
            </a:r>
            <a:r>
              <a:rPr lang="ru-RU" sz="1500" dirty="0"/>
              <a:t> </a:t>
            </a:r>
            <a:r>
              <a:rPr lang="ru-RU" sz="1500" dirty="0" err="1"/>
              <a:t>маалыматтык</a:t>
            </a:r>
            <a:r>
              <a:rPr lang="ru-RU" sz="1500" dirty="0"/>
              <a:t> </a:t>
            </a:r>
            <a:r>
              <a:rPr lang="ru-RU" sz="1500" dirty="0" err="1"/>
              <a:t>системин</a:t>
            </a:r>
            <a:r>
              <a:rPr lang="ru-RU" sz="1500" dirty="0"/>
              <a:t>  </a:t>
            </a:r>
            <a:r>
              <a:rPr lang="ru-RU" sz="1500" dirty="0" err="1"/>
              <a:t>ишке</a:t>
            </a:r>
            <a:r>
              <a:rPr lang="ru-RU" sz="1500" dirty="0"/>
              <a:t> </a:t>
            </a:r>
            <a:r>
              <a:rPr lang="ru-RU" sz="1500" dirty="0" err="1"/>
              <a:t>ашыруу</a:t>
            </a:r>
            <a:r>
              <a:rPr lang="ru-RU" sz="1500" dirty="0"/>
              <a:t> </a:t>
            </a:r>
            <a:r>
              <a:rPr lang="ru-RU" sz="1500" dirty="0" err="1"/>
              <a:t>жана</a:t>
            </a:r>
            <a:r>
              <a:rPr lang="ru-RU" sz="1500" dirty="0"/>
              <a:t> </a:t>
            </a:r>
            <a:r>
              <a:rPr lang="ru-RU" sz="1500" dirty="0" err="1"/>
              <a:t>жайылтуу</a:t>
            </a:r>
            <a:r>
              <a:rPr lang="ru-RU" sz="1500" dirty="0"/>
              <a:t> </a:t>
            </a:r>
            <a:r>
              <a:rPr lang="ru-RU" sz="1500" dirty="0" err="1"/>
              <a:t>боюнча</a:t>
            </a:r>
            <a:r>
              <a:rPr lang="ru-RU" sz="1500" dirty="0"/>
              <a:t> </a:t>
            </a:r>
            <a:r>
              <a:rPr lang="ru-RU" sz="1500" dirty="0" err="1"/>
              <a:t>ишин</a:t>
            </a:r>
            <a:r>
              <a:rPr lang="ru-RU" sz="1500" dirty="0"/>
              <a:t> </a:t>
            </a:r>
            <a:r>
              <a:rPr lang="ru-RU" sz="1500" dirty="0" err="1"/>
              <a:t>улантсын</a:t>
            </a:r>
            <a:r>
              <a:rPr lang="ru-RU" sz="1500" dirty="0"/>
              <a:t>.  </a:t>
            </a:r>
            <a:r>
              <a:rPr lang="ru-RU" sz="1500" i="1" dirty="0" err="1"/>
              <a:t>Мөөнөтү</a:t>
            </a:r>
            <a:r>
              <a:rPr lang="ru-RU" sz="1500" i="1" dirty="0"/>
              <a:t> – </a:t>
            </a:r>
            <a:r>
              <a:rPr lang="ru-RU" sz="1500" i="1" dirty="0" err="1"/>
              <a:t>жыл</a:t>
            </a:r>
            <a:r>
              <a:rPr lang="ru-RU" sz="1500" i="1" dirty="0"/>
              <a:t> </a:t>
            </a:r>
            <a:r>
              <a:rPr lang="ru-RU" sz="1500" i="1" dirty="0" err="1"/>
              <a:t>ичинде</a:t>
            </a:r>
            <a:r>
              <a:rPr lang="ru-RU" sz="1500" i="1" dirty="0"/>
              <a:t>;</a:t>
            </a:r>
            <a:endParaRPr sz="1500" dirty="0"/>
          </a:p>
          <a:p>
            <a:pPr marL="342900" lvl="0" indent="-342900" algn="l" rtl="0">
              <a:spcBef>
                <a:spcPts val="0"/>
              </a:spcBef>
              <a:spcAft>
                <a:spcPts val="0"/>
              </a:spcAft>
              <a:buClr>
                <a:schemeClr val="dk1"/>
              </a:buClr>
              <a:buSzPts val="1500"/>
              <a:buChar char="•"/>
            </a:pPr>
            <a:r>
              <a:rPr lang="ru-RU" sz="1500" dirty="0"/>
              <a:t>2022-2023-о.ж. </a:t>
            </a:r>
            <a:r>
              <a:rPr lang="ru-RU" sz="1500" dirty="0" err="1"/>
              <a:t>кыргыз</a:t>
            </a:r>
            <a:r>
              <a:rPr lang="ru-RU" sz="1500" dirty="0"/>
              <a:t> </a:t>
            </a:r>
            <a:r>
              <a:rPr lang="ru-RU" sz="1500" dirty="0" err="1"/>
              <a:t>жана</a:t>
            </a:r>
            <a:r>
              <a:rPr lang="ru-RU" sz="1500" dirty="0"/>
              <a:t> </a:t>
            </a:r>
            <a:r>
              <a:rPr lang="ru-RU" sz="1500" dirty="0" err="1"/>
              <a:t>англис</a:t>
            </a:r>
            <a:r>
              <a:rPr lang="ru-RU" sz="1500" dirty="0"/>
              <a:t> </a:t>
            </a:r>
            <a:r>
              <a:rPr lang="ru-RU" sz="1500" dirty="0" err="1"/>
              <a:t>тилинде</a:t>
            </a:r>
            <a:r>
              <a:rPr lang="ru-RU" sz="1500" dirty="0"/>
              <a:t> </a:t>
            </a:r>
            <a:r>
              <a:rPr lang="ru-RU" sz="1500" dirty="0" err="1"/>
              <a:t>окуу</a:t>
            </a:r>
            <a:r>
              <a:rPr lang="ru-RU" sz="1500" dirty="0"/>
              <a:t> </a:t>
            </a:r>
            <a:r>
              <a:rPr lang="ru-RU" sz="1500" dirty="0" err="1"/>
              <a:t>топтордун</a:t>
            </a:r>
            <a:r>
              <a:rPr lang="ru-RU" sz="1500" dirty="0"/>
              <a:t> </a:t>
            </a:r>
            <a:r>
              <a:rPr lang="ru-RU" sz="1500" dirty="0" err="1"/>
              <a:t>ачуу</a:t>
            </a:r>
            <a:r>
              <a:rPr lang="ru-RU" sz="1500" dirty="0"/>
              <a:t> </a:t>
            </a:r>
            <a:r>
              <a:rPr lang="ru-RU" sz="1500" dirty="0" err="1"/>
              <a:t>жана</a:t>
            </a:r>
            <a:r>
              <a:rPr lang="ru-RU" sz="1500" dirty="0"/>
              <a:t> </a:t>
            </a:r>
            <a:r>
              <a:rPr lang="ru-RU" sz="1500" dirty="0" err="1"/>
              <a:t>мамлекеттик</a:t>
            </a:r>
            <a:r>
              <a:rPr lang="ru-RU" sz="1500" dirty="0"/>
              <a:t> </a:t>
            </a:r>
            <a:r>
              <a:rPr lang="ru-RU" sz="1500" dirty="0" err="1"/>
              <a:t>тилде</a:t>
            </a:r>
            <a:r>
              <a:rPr lang="ru-RU" sz="1500" dirty="0"/>
              <a:t> </a:t>
            </a:r>
            <a:r>
              <a:rPr lang="ru-RU" sz="1500" dirty="0" err="1"/>
              <a:t>окутуу</a:t>
            </a:r>
            <a:r>
              <a:rPr lang="ru-RU" sz="1500" dirty="0"/>
              <a:t>  </a:t>
            </a:r>
            <a:r>
              <a:rPr lang="ru-RU" sz="1500" dirty="0" err="1"/>
              <a:t>пландалсын</a:t>
            </a:r>
            <a:r>
              <a:rPr lang="ru-RU" sz="1500" dirty="0"/>
              <a:t>.  </a:t>
            </a:r>
            <a:r>
              <a:rPr lang="ru-RU" sz="1500" i="1" dirty="0" err="1"/>
              <a:t>Мөөнөтү</a:t>
            </a:r>
            <a:r>
              <a:rPr lang="ru-RU" sz="1500" i="1" dirty="0"/>
              <a:t> – 2022-ж.15.09 </a:t>
            </a:r>
            <a:r>
              <a:rPr lang="ru-RU" sz="1500" i="1" dirty="0" err="1"/>
              <a:t>чейин</a:t>
            </a:r>
            <a:r>
              <a:rPr lang="ru-RU" sz="1500" i="1" dirty="0"/>
              <a:t>;</a:t>
            </a:r>
            <a:endParaRPr sz="1500" dirty="0"/>
          </a:p>
          <a:p>
            <a:pPr marL="342900" lvl="0" indent="-342900" algn="l" rtl="0">
              <a:spcBef>
                <a:spcPts val="0"/>
              </a:spcBef>
              <a:spcAft>
                <a:spcPts val="0"/>
              </a:spcAft>
              <a:buClr>
                <a:schemeClr val="dk1"/>
              </a:buClr>
              <a:buSzPts val="1500"/>
              <a:buChar char="•"/>
            </a:pPr>
            <a:r>
              <a:rPr lang="ru-RU" sz="1500" dirty="0" err="1"/>
              <a:t>университеттин</a:t>
            </a:r>
            <a:r>
              <a:rPr lang="ru-RU" sz="1500" dirty="0"/>
              <a:t> </a:t>
            </a:r>
            <a:r>
              <a:rPr lang="ru-RU" sz="1500" dirty="0" err="1"/>
              <a:t>бөлүмдөрүнүн</a:t>
            </a:r>
            <a:r>
              <a:rPr lang="ru-RU" sz="1500" dirty="0"/>
              <a:t> </a:t>
            </a:r>
            <a:r>
              <a:rPr lang="ru-RU" sz="1500" dirty="0" err="1"/>
              <a:t>ишмердүүлүгүн</a:t>
            </a:r>
            <a:r>
              <a:rPr lang="ru-RU" sz="1500" dirty="0"/>
              <a:t> </a:t>
            </a:r>
            <a:r>
              <a:rPr lang="ru-RU" sz="1500" dirty="0" err="1"/>
              <a:t>баалоо</a:t>
            </a:r>
            <a:r>
              <a:rPr lang="ru-RU" sz="1500" dirty="0"/>
              <a:t> </a:t>
            </a:r>
            <a:r>
              <a:rPr lang="ru-RU" sz="1500" dirty="0" err="1"/>
              <a:t>жана</a:t>
            </a:r>
            <a:r>
              <a:rPr lang="ru-RU" sz="1500" dirty="0"/>
              <a:t> </a:t>
            </a:r>
            <a:r>
              <a:rPr lang="ru-RU" sz="1500" dirty="0" err="1"/>
              <a:t>текшерүү</a:t>
            </a:r>
            <a:r>
              <a:rPr lang="ru-RU" sz="1500" dirty="0"/>
              <a:t> </a:t>
            </a:r>
            <a:r>
              <a:rPr lang="ru-RU" sz="1500" dirty="0" err="1"/>
              <a:t>процедурасына</a:t>
            </a:r>
            <a:r>
              <a:rPr lang="ru-RU" sz="1500" dirty="0"/>
              <a:t> </a:t>
            </a:r>
            <a:r>
              <a:rPr lang="ru-RU" sz="1500" dirty="0" err="1"/>
              <a:t>мамлекеттик</a:t>
            </a:r>
            <a:r>
              <a:rPr lang="ru-RU" sz="1500" dirty="0"/>
              <a:t> </a:t>
            </a:r>
            <a:r>
              <a:rPr lang="ru-RU" sz="1500" dirty="0" err="1"/>
              <a:t>тилдин</a:t>
            </a:r>
            <a:r>
              <a:rPr lang="ru-RU" sz="1500" dirty="0"/>
              <a:t> </a:t>
            </a:r>
            <a:r>
              <a:rPr lang="ru-RU" sz="1500" dirty="0" err="1"/>
              <a:t>абалы</a:t>
            </a:r>
            <a:r>
              <a:rPr lang="ru-RU" sz="1500" dirty="0"/>
              <a:t> </a:t>
            </a:r>
            <a:r>
              <a:rPr lang="ru-RU" sz="1500" dirty="0" err="1"/>
              <a:t>жана</a:t>
            </a:r>
            <a:r>
              <a:rPr lang="ru-RU" sz="1500" dirty="0"/>
              <a:t> </a:t>
            </a:r>
            <a:r>
              <a:rPr lang="ru-RU" sz="1500" dirty="0" err="1"/>
              <a:t>өнүгүшү</a:t>
            </a:r>
            <a:r>
              <a:rPr lang="ru-RU" sz="1500" dirty="0"/>
              <a:t> </a:t>
            </a:r>
            <a:r>
              <a:rPr lang="ru-RU" sz="1500" dirty="0" err="1"/>
              <a:t>боюнча</a:t>
            </a:r>
            <a:r>
              <a:rPr lang="ru-RU" sz="1500" dirty="0"/>
              <a:t> </a:t>
            </a:r>
            <a:r>
              <a:rPr lang="ru-RU" sz="1500" dirty="0" err="1"/>
              <a:t>маселе</a:t>
            </a:r>
            <a:r>
              <a:rPr lang="ru-RU" sz="1500" dirty="0"/>
              <a:t> </a:t>
            </a:r>
            <a:r>
              <a:rPr lang="ru-RU" sz="1500" dirty="0" err="1"/>
              <a:t>кошумча</a:t>
            </a:r>
            <a:r>
              <a:rPr lang="ru-RU" sz="1500" dirty="0"/>
              <a:t> </a:t>
            </a:r>
            <a:r>
              <a:rPr lang="ru-RU" sz="1500" dirty="0" err="1"/>
              <a:t>ишмердүүлүктүн</a:t>
            </a:r>
            <a:r>
              <a:rPr lang="ru-RU" sz="1500" dirty="0"/>
              <a:t> </a:t>
            </a:r>
            <a:r>
              <a:rPr lang="ru-RU" sz="1500" dirty="0" err="1"/>
              <a:t>критерийлери</a:t>
            </a:r>
            <a:r>
              <a:rPr lang="ru-RU" sz="1500" dirty="0"/>
              <a:t> катары </a:t>
            </a:r>
            <a:r>
              <a:rPr lang="ru-RU" sz="1500" dirty="0" err="1"/>
              <a:t>кабыл</a:t>
            </a:r>
            <a:r>
              <a:rPr lang="ru-RU" sz="1500" dirty="0"/>
              <a:t> </a:t>
            </a:r>
            <a:r>
              <a:rPr lang="ru-RU" sz="1500" dirty="0" err="1"/>
              <a:t>алынсын</a:t>
            </a:r>
            <a:r>
              <a:rPr lang="ru-RU" sz="1500" dirty="0"/>
              <a:t> </a:t>
            </a:r>
            <a:r>
              <a:rPr lang="ru-RU" sz="1500" dirty="0" err="1"/>
              <a:t>жана</a:t>
            </a:r>
            <a:r>
              <a:rPr lang="ru-RU" sz="1500" dirty="0"/>
              <a:t> отчет </a:t>
            </a:r>
            <a:r>
              <a:rPr lang="ru-RU" sz="1500" dirty="0" err="1"/>
              <a:t>тапшыруу</a:t>
            </a:r>
            <a:r>
              <a:rPr lang="ru-RU" sz="1500" dirty="0"/>
              <a:t> </a:t>
            </a:r>
            <a:r>
              <a:rPr lang="ru-RU" sz="1500" dirty="0" err="1"/>
              <a:t>каралсын</a:t>
            </a:r>
            <a:r>
              <a:rPr lang="ru-RU" sz="1500" dirty="0"/>
              <a:t>. </a:t>
            </a:r>
            <a:r>
              <a:rPr lang="ru-RU" sz="1500" i="1" dirty="0" err="1"/>
              <a:t>Мөөнөтү</a:t>
            </a:r>
            <a:r>
              <a:rPr lang="ru-RU" sz="1500" i="1" dirty="0"/>
              <a:t> – </a:t>
            </a:r>
            <a:r>
              <a:rPr lang="ru-RU" sz="1500" i="1" dirty="0" err="1"/>
              <a:t>жыл</a:t>
            </a:r>
            <a:r>
              <a:rPr lang="ru-RU" sz="1500" i="1" dirty="0"/>
              <a:t> </a:t>
            </a:r>
            <a:r>
              <a:rPr lang="ru-RU" sz="1500" i="1" dirty="0" err="1"/>
              <a:t>ичинде</a:t>
            </a:r>
            <a:r>
              <a:rPr lang="ru-RU" sz="1500" i="1" dirty="0"/>
              <a:t>.</a:t>
            </a:r>
            <a:endParaRPr sz="1500" dirty="0"/>
          </a:p>
          <a:p>
            <a:pPr marL="0" lvl="0" indent="0" algn="l" rtl="0">
              <a:spcBef>
                <a:spcPts val="0"/>
              </a:spcBef>
              <a:spcAft>
                <a:spcPts val="0"/>
              </a:spcAft>
              <a:buClr>
                <a:schemeClr val="dk1"/>
              </a:buClr>
              <a:buSzPts val="1500"/>
              <a:buNone/>
            </a:pPr>
            <a:r>
              <a:rPr lang="ru-RU" sz="1500" b="1" dirty="0"/>
              <a:t>3. </a:t>
            </a:r>
            <a:r>
              <a:rPr lang="ru-RU" sz="1500" b="1" dirty="0" err="1"/>
              <a:t>Түзүмдүк</a:t>
            </a:r>
            <a:r>
              <a:rPr lang="ru-RU" sz="1500" b="1" dirty="0"/>
              <a:t> </a:t>
            </a:r>
            <a:r>
              <a:rPr lang="ru-RU" sz="1500" b="1" dirty="0" err="1"/>
              <a:t>бөлүмдөрдүн</a:t>
            </a:r>
            <a:r>
              <a:rPr lang="ru-RU" sz="1500" b="1" dirty="0"/>
              <a:t> </a:t>
            </a:r>
            <a:r>
              <a:rPr lang="ru-RU" sz="1500" b="1" dirty="0" err="1"/>
              <a:t>жетекчилери</a:t>
            </a:r>
            <a:r>
              <a:rPr lang="ru-RU" sz="1500" b="1" dirty="0"/>
              <a:t> </a:t>
            </a:r>
            <a:r>
              <a:rPr lang="ru-RU" sz="1500" b="1" dirty="0" err="1"/>
              <a:t>жана</a:t>
            </a:r>
            <a:r>
              <a:rPr lang="ru-RU" sz="1500" b="1" dirty="0"/>
              <a:t> кафедра </a:t>
            </a:r>
            <a:r>
              <a:rPr lang="ru-RU" sz="1500" b="1" dirty="0" err="1"/>
              <a:t>башчылары</a:t>
            </a:r>
            <a:r>
              <a:rPr lang="ru-RU" sz="1500" b="1" dirty="0"/>
              <a:t>: </a:t>
            </a:r>
            <a:endParaRPr sz="1500" b="1" dirty="0"/>
          </a:p>
          <a:p>
            <a:pPr marL="342900" lvl="0" indent="-342900" algn="l" rtl="0">
              <a:spcBef>
                <a:spcPts val="0"/>
              </a:spcBef>
              <a:spcAft>
                <a:spcPts val="0"/>
              </a:spcAft>
              <a:buClr>
                <a:schemeClr val="dk1"/>
              </a:buClr>
              <a:buSzPts val="1500"/>
              <a:buChar char="•"/>
            </a:pPr>
            <a:r>
              <a:rPr lang="ru-RU" sz="1500" dirty="0"/>
              <a:t>2022-23-о.ж. </a:t>
            </a:r>
            <a:r>
              <a:rPr lang="ru-RU" sz="1500" dirty="0" err="1"/>
              <a:t>даярдыктарды</a:t>
            </a:r>
            <a:r>
              <a:rPr lang="ru-RU" sz="1500" dirty="0"/>
              <a:t> </a:t>
            </a:r>
            <a:r>
              <a:rPr lang="ru-RU" sz="1500" dirty="0" err="1"/>
              <a:t>камсыздоо</a:t>
            </a:r>
            <a:r>
              <a:rPr lang="ru-RU" sz="1500" dirty="0"/>
              <a:t> </a:t>
            </a:r>
            <a:r>
              <a:rPr lang="ru-RU" sz="1500" dirty="0" err="1"/>
              <a:t>иштерин</a:t>
            </a:r>
            <a:r>
              <a:rPr lang="ru-RU" sz="1500" dirty="0"/>
              <a:t> </a:t>
            </a:r>
            <a:r>
              <a:rPr lang="ru-RU" sz="1500" dirty="0" err="1"/>
              <a:t>бүтүрүшсүн</a:t>
            </a:r>
            <a:r>
              <a:rPr lang="ru-RU" sz="1500" dirty="0"/>
              <a:t>. </a:t>
            </a:r>
            <a:r>
              <a:rPr lang="ru-RU" sz="1500" i="1" dirty="0" err="1"/>
              <a:t>Мөөнөтү</a:t>
            </a:r>
            <a:r>
              <a:rPr lang="ru-RU" sz="1500" i="1" dirty="0"/>
              <a:t> – 2022-ж.15.09 </a:t>
            </a:r>
            <a:r>
              <a:rPr lang="ru-RU" sz="1500" i="1" dirty="0" err="1"/>
              <a:t>чейин</a:t>
            </a:r>
            <a:r>
              <a:rPr lang="ru-RU" sz="1500" i="1" dirty="0"/>
              <a:t>;</a:t>
            </a:r>
            <a:endParaRPr sz="1500" dirty="0"/>
          </a:p>
          <a:p>
            <a:pPr marL="342900" lvl="0" indent="-342900" algn="l" rtl="0">
              <a:spcBef>
                <a:spcPts val="0"/>
              </a:spcBef>
              <a:spcAft>
                <a:spcPts val="0"/>
              </a:spcAft>
              <a:buClr>
                <a:schemeClr val="dk1"/>
              </a:buClr>
              <a:buSzPts val="1500"/>
              <a:buChar char="•"/>
            </a:pPr>
            <a:r>
              <a:rPr lang="ru-RU" sz="1500" dirty="0"/>
              <a:t> </a:t>
            </a:r>
            <a:r>
              <a:rPr lang="ru-RU" sz="1500" dirty="0" err="1"/>
              <a:t>окуу</a:t>
            </a:r>
            <a:r>
              <a:rPr lang="ru-RU" sz="1500" dirty="0"/>
              <a:t> </a:t>
            </a:r>
            <a:r>
              <a:rPr lang="ru-RU" sz="1500" dirty="0" err="1"/>
              <a:t>китептерин</a:t>
            </a:r>
            <a:r>
              <a:rPr lang="ru-RU" sz="1500" dirty="0"/>
              <a:t>, </a:t>
            </a:r>
            <a:r>
              <a:rPr lang="ru-RU" sz="1500" dirty="0" err="1"/>
              <a:t>окуу-усулдук</a:t>
            </a:r>
            <a:r>
              <a:rPr lang="ru-RU" sz="1500" dirty="0"/>
              <a:t> </a:t>
            </a:r>
            <a:r>
              <a:rPr lang="ru-RU" sz="1500" dirty="0" err="1"/>
              <a:t>куралдарды</a:t>
            </a:r>
            <a:r>
              <a:rPr lang="ru-RU" sz="1500" dirty="0"/>
              <a:t>, </a:t>
            </a:r>
            <a:r>
              <a:rPr lang="ru-RU" sz="1500" dirty="0" err="1"/>
              <a:t>магистрлик</a:t>
            </a:r>
            <a:r>
              <a:rPr lang="ru-RU" sz="1500" dirty="0"/>
              <a:t> </a:t>
            </a:r>
            <a:r>
              <a:rPr lang="ru-RU" sz="1500" dirty="0" err="1"/>
              <a:t>жана</a:t>
            </a:r>
            <a:r>
              <a:rPr lang="ru-RU" sz="1500" dirty="0"/>
              <a:t> бакалавр </a:t>
            </a:r>
            <a:r>
              <a:rPr lang="ru-RU" sz="1500" dirty="0" err="1"/>
              <a:t>программаларынын</a:t>
            </a:r>
            <a:r>
              <a:rPr lang="ru-RU" sz="1500" dirty="0"/>
              <a:t> </a:t>
            </a:r>
            <a:r>
              <a:rPr lang="ru-RU" sz="1500" dirty="0" err="1"/>
              <a:t>дисциплиналары</a:t>
            </a:r>
            <a:r>
              <a:rPr lang="ru-RU" sz="1500" dirty="0"/>
              <a:t> </a:t>
            </a:r>
            <a:r>
              <a:rPr lang="ru-RU" sz="1500" dirty="0" err="1"/>
              <a:t>үчүн</a:t>
            </a:r>
            <a:r>
              <a:rPr lang="ru-RU" sz="1500" dirty="0"/>
              <a:t> ОУК </a:t>
            </a:r>
            <a:r>
              <a:rPr lang="ru-RU" sz="1500" dirty="0" err="1"/>
              <a:t>түзүү</a:t>
            </a:r>
            <a:r>
              <a:rPr lang="ru-RU" sz="1500" dirty="0"/>
              <a:t> </a:t>
            </a:r>
            <a:r>
              <a:rPr lang="ru-RU" sz="1500" dirty="0" err="1"/>
              <a:t>боюнча</a:t>
            </a:r>
            <a:r>
              <a:rPr lang="ru-RU" sz="1500" dirty="0"/>
              <a:t> </a:t>
            </a:r>
            <a:r>
              <a:rPr lang="ru-RU" sz="1500" dirty="0" err="1"/>
              <a:t>иштерди</a:t>
            </a:r>
            <a:r>
              <a:rPr lang="ru-RU" sz="1500" dirty="0"/>
              <a:t> </a:t>
            </a:r>
            <a:r>
              <a:rPr lang="ru-RU" sz="1500" dirty="0" err="1"/>
              <a:t>улантышсын</a:t>
            </a:r>
            <a:r>
              <a:rPr lang="ru-RU" sz="1500" dirty="0"/>
              <a:t>. </a:t>
            </a:r>
            <a:r>
              <a:rPr lang="ru-RU" sz="1500" i="1" dirty="0" err="1"/>
              <a:t>Мөөнөтү</a:t>
            </a:r>
            <a:r>
              <a:rPr lang="ru-RU" sz="1500" i="1" dirty="0"/>
              <a:t> – 2022-ж.15.09 </a:t>
            </a:r>
            <a:r>
              <a:rPr lang="ru-RU" sz="1500" i="1" dirty="0" err="1"/>
              <a:t>чейин</a:t>
            </a:r>
            <a:r>
              <a:rPr lang="ru-RU" sz="1500" i="1" dirty="0"/>
              <a:t>;</a:t>
            </a:r>
            <a:endParaRPr sz="1500" dirty="0"/>
          </a:p>
          <a:p>
            <a:pPr marL="342900" lvl="0" indent="-342900" algn="l" rtl="0">
              <a:spcBef>
                <a:spcPts val="0"/>
              </a:spcBef>
              <a:spcAft>
                <a:spcPts val="0"/>
              </a:spcAft>
              <a:buClr>
                <a:schemeClr val="dk1"/>
              </a:buClr>
              <a:buSzPts val="1500"/>
              <a:buChar char="•"/>
            </a:pPr>
            <a:r>
              <a:rPr lang="ru-RU" sz="1500" dirty="0"/>
              <a:t> </a:t>
            </a:r>
            <a:r>
              <a:rPr lang="ru-RU" sz="1500" dirty="0" err="1"/>
              <a:t>профессордук-окутуучулар</a:t>
            </a:r>
            <a:r>
              <a:rPr lang="ru-RU" sz="1500" dirty="0"/>
              <a:t> </a:t>
            </a:r>
            <a:r>
              <a:rPr lang="ru-RU" sz="1500" dirty="0" err="1"/>
              <a:t>курамына</a:t>
            </a:r>
            <a:r>
              <a:rPr lang="ru-RU" sz="1500" dirty="0"/>
              <a:t>  </a:t>
            </a:r>
            <a:r>
              <a:rPr lang="ru-RU" sz="1500" dirty="0" err="1"/>
              <a:t>мамлекеттик</a:t>
            </a:r>
            <a:r>
              <a:rPr lang="ru-RU" sz="1500" dirty="0"/>
              <a:t> </a:t>
            </a:r>
            <a:r>
              <a:rPr lang="ru-RU" sz="1500" dirty="0" err="1"/>
              <a:t>тилде</a:t>
            </a:r>
            <a:r>
              <a:rPr lang="ru-RU" sz="1500" dirty="0"/>
              <a:t> </a:t>
            </a:r>
            <a:r>
              <a:rPr lang="ru-RU" sz="1500" dirty="0" err="1"/>
              <a:t>багыттар</a:t>
            </a:r>
            <a:r>
              <a:rPr lang="ru-RU" sz="1500" dirty="0"/>
              <a:t> </a:t>
            </a:r>
            <a:r>
              <a:rPr lang="ru-RU" sz="1500" dirty="0" err="1"/>
              <a:t>жана</a:t>
            </a:r>
            <a:r>
              <a:rPr lang="ru-RU" sz="1500" dirty="0"/>
              <a:t> </a:t>
            </a:r>
            <a:r>
              <a:rPr lang="ru-RU" sz="1500" dirty="0" err="1"/>
              <a:t>адистиктер</a:t>
            </a:r>
            <a:r>
              <a:rPr lang="ru-RU" sz="1500" dirty="0"/>
              <a:t> </a:t>
            </a:r>
            <a:r>
              <a:rPr lang="ru-RU" sz="1500" dirty="0" err="1"/>
              <a:t>боюнча</a:t>
            </a:r>
            <a:r>
              <a:rPr lang="ru-RU" sz="1500" dirty="0"/>
              <a:t> </a:t>
            </a:r>
            <a:r>
              <a:rPr lang="ru-RU" sz="1500" dirty="0" err="1"/>
              <a:t>китептерди</a:t>
            </a:r>
            <a:r>
              <a:rPr lang="ru-RU" sz="1500" dirty="0"/>
              <a:t> </a:t>
            </a:r>
            <a:r>
              <a:rPr lang="ru-RU" sz="1500" dirty="0" err="1"/>
              <a:t>пландоо</a:t>
            </a:r>
            <a:r>
              <a:rPr lang="ru-RU" sz="1500" dirty="0"/>
              <a:t> </a:t>
            </a:r>
            <a:r>
              <a:rPr lang="ru-RU" sz="1500" dirty="0" err="1"/>
              <a:t>жана</a:t>
            </a:r>
            <a:r>
              <a:rPr lang="ru-RU" sz="1500" dirty="0"/>
              <a:t> </a:t>
            </a:r>
            <a:r>
              <a:rPr lang="ru-RU" sz="1500" dirty="0" err="1"/>
              <a:t>даярдоо</a:t>
            </a:r>
            <a:r>
              <a:rPr lang="ru-RU" sz="1500" dirty="0"/>
              <a:t> </a:t>
            </a:r>
            <a:r>
              <a:rPr lang="ru-RU" sz="1500" dirty="0" err="1"/>
              <a:t>милдеттендирилсин</a:t>
            </a:r>
            <a:r>
              <a:rPr lang="ru-RU" sz="1500" dirty="0"/>
              <a:t>. </a:t>
            </a:r>
            <a:r>
              <a:rPr lang="ru-RU" sz="1500" i="1" dirty="0" err="1"/>
              <a:t>Мөөнөтү</a:t>
            </a:r>
            <a:r>
              <a:rPr lang="ru-RU" sz="1500" i="1" dirty="0"/>
              <a:t> – </a:t>
            </a:r>
            <a:r>
              <a:rPr lang="ru-RU" sz="1500" i="1" dirty="0" err="1"/>
              <a:t>жыл</a:t>
            </a:r>
            <a:r>
              <a:rPr lang="ru-RU" sz="1500" i="1" dirty="0"/>
              <a:t> </a:t>
            </a:r>
            <a:r>
              <a:rPr lang="ru-RU" sz="1500" i="1" dirty="0" err="1"/>
              <a:t>ичинде</a:t>
            </a:r>
            <a:r>
              <a:rPr lang="ru-RU" sz="1500" i="1" dirty="0"/>
              <a:t>;</a:t>
            </a:r>
            <a:endParaRPr sz="1500" dirty="0"/>
          </a:p>
          <a:p>
            <a:pPr marL="342900" lvl="0" indent="-342900" algn="l" rtl="0">
              <a:spcBef>
                <a:spcPts val="0"/>
              </a:spcBef>
              <a:spcAft>
                <a:spcPts val="0"/>
              </a:spcAft>
              <a:buClr>
                <a:schemeClr val="dk1"/>
              </a:buClr>
              <a:buSzPts val="1500"/>
              <a:buChar char="•"/>
            </a:pPr>
            <a:r>
              <a:rPr lang="ru-RU" sz="1500" dirty="0"/>
              <a:t> 2022-23-о.ж. </a:t>
            </a:r>
            <a:r>
              <a:rPr lang="ru-RU" sz="1500" dirty="0" err="1"/>
              <a:t>окутуулучу</a:t>
            </a:r>
            <a:r>
              <a:rPr lang="ru-RU" sz="1500" dirty="0"/>
              <a:t> </a:t>
            </a:r>
            <a:r>
              <a:rPr lang="ru-RU" sz="1500" dirty="0" err="1"/>
              <a:t>дисциплиналар</a:t>
            </a:r>
            <a:r>
              <a:rPr lang="ru-RU" sz="1500" dirty="0"/>
              <a:t> </a:t>
            </a:r>
            <a:r>
              <a:rPr lang="ru-RU" sz="1500" dirty="0" err="1"/>
              <a:t>боюнча</a:t>
            </a:r>
            <a:r>
              <a:rPr lang="ru-RU" sz="1500" dirty="0"/>
              <a:t> </a:t>
            </a:r>
            <a:r>
              <a:rPr lang="ru-RU" sz="1500" dirty="0" err="1"/>
              <a:t>электрондук</a:t>
            </a:r>
            <a:r>
              <a:rPr lang="ru-RU" sz="1500" dirty="0"/>
              <a:t> </a:t>
            </a:r>
            <a:r>
              <a:rPr lang="ru-RU" sz="1500" dirty="0" err="1"/>
              <a:t>билим</a:t>
            </a:r>
            <a:r>
              <a:rPr lang="ru-RU" sz="1500" dirty="0"/>
              <a:t> </a:t>
            </a:r>
            <a:r>
              <a:rPr lang="ru-RU" sz="1500" dirty="0" err="1"/>
              <a:t>берүү</a:t>
            </a:r>
            <a:r>
              <a:rPr lang="ru-RU" sz="1500" dirty="0"/>
              <a:t> </a:t>
            </a:r>
            <a:r>
              <a:rPr lang="ru-RU" sz="1500" dirty="0" err="1"/>
              <a:t>ресурстарын</a:t>
            </a:r>
            <a:r>
              <a:rPr lang="ru-RU" sz="1500" dirty="0"/>
              <a:t> </a:t>
            </a:r>
            <a:r>
              <a:rPr lang="ru-RU" sz="1500" dirty="0" err="1"/>
              <a:t>университеттин</a:t>
            </a:r>
            <a:r>
              <a:rPr lang="ru-RU" sz="1500" dirty="0"/>
              <a:t> </a:t>
            </a:r>
            <a:r>
              <a:rPr lang="ru-RU" sz="1500" dirty="0" err="1"/>
              <a:t>билим</a:t>
            </a:r>
            <a:r>
              <a:rPr lang="ru-RU" sz="1500" dirty="0"/>
              <a:t> </a:t>
            </a:r>
            <a:r>
              <a:rPr lang="ru-RU" sz="1500" dirty="0" err="1"/>
              <a:t>берүү</a:t>
            </a:r>
            <a:r>
              <a:rPr lang="ru-RU" sz="1500" dirty="0"/>
              <a:t> </a:t>
            </a:r>
            <a:r>
              <a:rPr lang="ru-RU" sz="1500" dirty="0" err="1"/>
              <a:t>порталына</a:t>
            </a:r>
            <a:r>
              <a:rPr lang="ru-RU" sz="1500" dirty="0"/>
              <a:t> </a:t>
            </a:r>
            <a:r>
              <a:rPr lang="ru-RU" sz="1500" dirty="0" err="1"/>
              <a:t>жайгаштырсын</a:t>
            </a:r>
            <a:r>
              <a:rPr lang="ru-RU" sz="1500" dirty="0"/>
              <a:t>. </a:t>
            </a:r>
            <a:r>
              <a:rPr lang="ru-RU" sz="1500" i="1" dirty="0" err="1"/>
              <a:t>Мөөнөтү</a:t>
            </a:r>
            <a:r>
              <a:rPr lang="ru-RU" sz="1500" i="1" dirty="0"/>
              <a:t> – 2022-ж. 30.06 </a:t>
            </a:r>
            <a:r>
              <a:rPr lang="ru-RU" sz="1500" i="1" dirty="0" err="1"/>
              <a:t>чейин</a:t>
            </a:r>
            <a:r>
              <a:rPr lang="ru-RU" sz="1500" i="1" dirty="0"/>
              <a:t>;</a:t>
            </a:r>
            <a:endParaRPr sz="1500" dirty="0"/>
          </a:p>
          <a:p>
            <a:pPr marL="342900" lvl="0" indent="-342900" algn="l" rtl="0">
              <a:spcBef>
                <a:spcPts val="0"/>
              </a:spcBef>
              <a:spcAft>
                <a:spcPts val="0"/>
              </a:spcAft>
              <a:buClr>
                <a:schemeClr val="dk1"/>
              </a:buClr>
              <a:buSzPts val="1500"/>
              <a:buChar char="•"/>
            </a:pPr>
            <a:r>
              <a:rPr lang="ru-RU" sz="1500" b="1" i="1" dirty="0"/>
              <a:t> </a:t>
            </a:r>
            <a:r>
              <a:rPr lang="ru-RU" sz="1500" dirty="0"/>
              <a:t>2022-23-о.ж. </a:t>
            </a:r>
            <a:r>
              <a:rPr lang="ru-RU" sz="1500" dirty="0" err="1"/>
              <a:t>ПОКтун</a:t>
            </a:r>
            <a:r>
              <a:rPr lang="ru-RU" sz="1500" dirty="0"/>
              <a:t> </a:t>
            </a:r>
            <a:r>
              <a:rPr lang="ru-RU" sz="1500" dirty="0" err="1"/>
              <a:t>штаттык</a:t>
            </a:r>
            <a:r>
              <a:rPr lang="ru-RU" sz="1500" dirty="0"/>
              <a:t> </a:t>
            </a:r>
            <a:r>
              <a:rPr lang="ru-RU" sz="1500" dirty="0" err="1"/>
              <a:t>тизимин</a:t>
            </a:r>
            <a:r>
              <a:rPr lang="ru-RU" sz="1500" dirty="0"/>
              <a:t> </a:t>
            </a:r>
            <a:r>
              <a:rPr lang="ru-RU" sz="1500" dirty="0" err="1"/>
              <a:t>түзүү</a:t>
            </a:r>
            <a:r>
              <a:rPr lang="ru-RU" sz="1500" dirty="0"/>
              <a:t>, </a:t>
            </a:r>
            <a:r>
              <a:rPr lang="ru-RU" sz="1500" dirty="0" err="1"/>
              <a:t>окуу-лабораториялык</a:t>
            </a:r>
            <a:r>
              <a:rPr lang="ru-RU" sz="1500" dirty="0"/>
              <a:t> </a:t>
            </a:r>
            <a:r>
              <a:rPr lang="ru-RU" sz="1500" dirty="0" err="1"/>
              <a:t>базаны</a:t>
            </a:r>
            <a:r>
              <a:rPr lang="ru-RU" sz="1500" dirty="0"/>
              <a:t> </a:t>
            </a:r>
            <a:r>
              <a:rPr lang="ru-RU" sz="1500" dirty="0" err="1"/>
              <a:t>даярдоо</a:t>
            </a:r>
            <a:r>
              <a:rPr lang="ru-RU" sz="1500" dirty="0"/>
              <a:t>, </a:t>
            </a:r>
            <a:r>
              <a:rPr lang="ru-RU" sz="1500" dirty="0" err="1"/>
              <a:t>кафедраларды</a:t>
            </a:r>
            <a:r>
              <a:rPr lang="ru-RU" sz="1500" dirty="0"/>
              <a:t> </a:t>
            </a:r>
            <a:r>
              <a:rPr lang="ru-RU" sz="1500" dirty="0" err="1"/>
              <a:t>усулдук</a:t>
            </a:r>
            <a:r>
              <a:rPr lang="ru-RU" sz="1500" dirty="0"/>
              <a:t> </a:t>
            </a:r>
            <a:r>
              <a:rPr lang="ru-RU" sz="1500" dirty="0" err="1"/>
              <a:t>жана</a:t>
            </a:r>
            <a:r>
              <a:rPr lang="ru-RU" sz="1500" dirty="0"/>
              <a:t> </a:t>
            </a:r>
            <a:r>
              <a:rPr lang="ru-RU" sz="1500" dirty="0" err="1"/>
              <a:t>техникалык</a:t>
            </a:r>
            <a:r>
              <a:rPr lang="ru-RU" sz="1500" dirty="0"/>
              <a:t> </a:t>
            </a:r>
            <a:r>
              <a:rPr lang="ru-RU" sz="1500" dirty="0" err="1"/>
              <a:t>жактан</a:t>
            </a:r>
            <a:r>
              <a:rPr lang="ru-RU" sz="1500" dirty="0"/>
              <a:t> </a:t>
            </a:r>
            <a:r>
              <a:rPr lang="ru-RU" sz="1500" dirty="0" err="1"/>
              <a:t>камсыздоо</a:t>
            </a:r>
            <a:r>
              <a:rPr lang="ru-RU" sz="1500" dirty="0"/>
              <a:t> </a:t>
            </a:r>
            <a:r>
              <a:rPr lang="ru-RU" sz="1500" dirty="0" err="1"/>
              <a:t>боюнча</a:t>
            </a:r>
            <a:r>
              <a:rPr lang="ru-RU" sz="1500" dirty="0"/>
              <a:t>  </a:t>
            </a:r>
            <a:r>
              <a:rPr lang="ru-RU" sz="1500" dirty="0" err="1"/>
              <a:t>керектүү</a:t>
            </a:r>
            <a:r>
              <a:rPr lang="ru-RU" sz="1500" dirty="0"/>
              <a:t> </a:t>
            </a:r>
            <a:r>
              <a:rPr lang="ru-RU" sz="1500" dirty="0" err="1"/>
              <a:t>чаралар</a:t>
            </a:r>
            <a:r>
              <a:rPr lang="ru-RU" sz="1500" dirty="0"/>
              <a:t> </a:t>
            </a:r>
            <a:r>
              <a:rPr lang="ru-RU" sz="1500" dirty="0" err="1"/>
              <a:t>көрүлсүн</a:t>
            </a:r>
            <a:r>
              <a:rPr lang="ru-RU" sz="1500" dirty="0"/>
              <a:t>.</a:t>
            </a:r>
            <a:r>
              <a:rPr lang="ru-RU" sz="1500" i="1" dirty="0"/>
              <a:t> </a:t>
            </a:r>
            <a:r>
              <a:rPr lang="ru-RU" sz="1500" i="1" dirty="0" err="1"/>
              <a:t>Мөөнөтү</a:t>
            </a:r>
            <a:r>
              <a:rPr lang="ru-RU" sz="1500" i="1" dirty="0"/>
              <a:t> – 2022-ж. 01.09 </a:t>
            </a:r>
            <a:r>
              <a:rPr lang="ru-RU" sz="1500" i="1" dirty="0" err="1"/>
              <a:t>чейин</a:t>
            </a:r>
            <a:r>
              <a:rPr lang="ru-RU" sz="1500" i="1" dirty="0"/>
              <a:t>;</a:t>
            </a:r>
            <a:r>
              <a:rPr lang="ru-RU" sz="1500" dirty="0"/>
              <a:t>  </a:t>
            </a:r>
            <a:endParaRPr dirty="0"/>
          </a:p>
          <a:p>
            <a:pPr marL="342900" lvl="0" indent="-342900" algn="l" rtl="0">
              <a:spcBef>
                <a:spcPts val="0"/>
              </a:spcBef>
              <a:spcAft>
                <a:spcPts val="0"/>
              </a:spcAft>
              <a:buClr>
                <a:schemeClr val="dk1"/>
              </a:buClr>
              <a:buSzPts val="1500"/>
              <a:buChar char="•"/>
            </a:pPr>
            <a:r>
              <a:rPr lang="ru-RU" sz="1500" dirty="0"/>
              <a:t> </a:t>
            </a:r>
            <a:r>
              <a:rPr lang="ru-RU" sz="1500" dirty="0" err="1"/>
              <a:t>компетенттүү</a:t>
            </a:r>
            <a:r>
              <a:rPr lang="ru-RU" sz="1500" dirty="0"/>
              <a:t> </a:t>
            </a:r>
            <a:r>
              <a:rPr lang="ru-RU" sz="1500" dirty="0" err="1"/>
              <a:t>мамиленин</a:t>
            </a:r>
            <a:r>
              <a:rPr lang="ru-RU" sz="1500" dirty="0"/>
              <a:t> </a:t>
            </a:r>
            <a:r>
              <a:rPr lang="ru-RU" sz="1500" dirty="0" err="1"/>
              <a:t>негизинде</a:t>
            </a:r>
            <a:r>
              <a:rPr lang="ru-RU" sz="1500" dirty="0"/>
              <a:t> </a:t>
            </a:r>
            <a:r>
              <a:rPr lang="ru-RU" sz="1500" dirty="0" err="1"/>
              <a:t>бүтүрүүчүлөр</a:t>
            </a:r>
            <a:r>
              <a:rPr lang="ru-RU" sz="1500" dirty="0"/>
              <a:t> </a:t>
            </a:r>
            <a:r>
              <a:rPr lang="ru-RU" sz="1500" dirty="0" err="1"/>
              <a:t>менен</a:t>
            </a:r>
            <a:r>
              <a:rPr lang="ru-RU" sz="1500" dirty="0"/>
              <a:t> </a:t>
            </a:r>
            <a:r>
              <a:rPr lang="ru-RU" sz="1500" dirty="0" err="1"/>
              <a:t>студенттердин</a:t>
            </a:r>
            <a:r>
              <a:rPr lang="ru-RU" sz="1500" dirty="0"/>
              <a:t> </a:t>
            </a:r>
            <a:r>
              <a:rPr lang="ru-RU" sz="1500" dirty="0" err="1"/>
              <a:t>мамлекеттик</a:t>
            </a:r>
            <a:r>
              <a:rPr lang="ru-RU" sz="1500" dirty="0"/>
              <a:t> </a:t>
            </a:r>
            <a:r>
              <a:rPr lang="ru-RU" sz="1500" dirty="0" err="1"/>
              <a:t>тилди</a:t>
            </a:r>
            <a:r>
              <a:rPr lang="ru-RU" sz="1500" dirty="0"/>
              <a:t> </a:t>
            </a:r>
            <a:r>
              <a:rPr lang="ru-RU" sz="1500" dirty="0" err="1"/>
              <a:t>тийиштүү</a:t>
            </a:r>
            <a:r>
              <a:rPr lang="ru-RU" sz="1500" dirty="0"/>
              <a:t> </a:t>
            </a:r>
            <a:r>
              <a:rPr lang="ru-RU" sz="1500" dirty="0" err="1"/>
              <a:t>деңгээлде</a:t>
            </a:r>
            <a:r>
              <a:rPr lang="ru-RU" sz="1500" dirty="0"/>
              <a:t> </a:t>
            </a:r>
            <a:r>
              <a:rPr lang="ru-RU" sz="1500" dirty="0" err="1"/>
              <a:t>билүүсүн</a:t>
            </a:r>
            <a:r>
              <a:rPr lang="ru-RU" sz="1500" dirty="0"/>
              <a:t> </a:t>
            </a:r>
            <a:r>
              <a:rPr lang="ru-RU" sz="1500" dirty="0" err="1"/>
              <a:t>камсыздашсын</a:t>
            </a:r>
            <a:r>
              <a:rPr lang="ru-RU" sz="1500" dirty="0"/>
              <a:t>. </a:t>
            </a:r>
            <a:r>
              <a:rPr lang="ru-RU" sz="1500" i="1" dirty="0" err="1"/>
              <a:t>Мөөнөтү</a:t>
            </a:r>
            <a:r>
              <a:rPr lang="ru-RU" sz="1500" i="1" dirty="0"/>
              <a:t> – </a:t>
            </a:r>
            <a:r>
              <a:rPr lang="ru-RU" sz="1500" i="1" dirty="0" err="1"/>
              <a:t>жыл</a:t>
            </a:r>
            <a:r>
              <a:rPr lang="ru-RU" sz="1500" i="1" dirty="0"/>
              <a:t> </a:t>
            </a:r>
            <a:r>
              <a:rPr lang="ru-RU" sz="1500" i="1" dirty="0" err="1"/>
              <a:t>ичинде</a:t>
            </a:r>
            <a:r>
              <a:rPr lang="ru-RU" sz="1500" i="1" dirty="0"/>
              <a:t>;</a:t>
            </a:r>
            <a:endParaRPr sz="1500" dirty="0"/>
          </a:p>
          <a:p>
            <a:pPr marL="342900" lvl="0" indent="-342900" algn="l" rtl="0">
              <a:spcBef>
                <a:spcPts val="0"/>
              </a:spcBef>
              <a:spcAft>
                <a:spcPts val="0"/>
              </a:spcAft>
              <a:buClr>
                <a:schemeClr val="dk1"/>
              </a:buClr>
              <a:buSzPts val="1500"/>
              <a:buChar char="•"/>
            </a:pPr>
            <a:r>
              <a:rPr lang="ru-RU" sz="1500" dirty="0"/>
              <a:t> </a:t>
            </a:r>
            <a:r>
              <a:rPr lang="ru-RU" sz="1500" dirty="0" err="1"/>
              <a:t>мамлекеттик</a:t>
            </a:r>
            <a:r>
              <a:rPr lang="ru-RU" sz="1500" dirty="0"/>
              <a:t> </a:t>
            </a:r>
            <a:r>
              <a:rPr lang="ru-RU" sz="1500" dirty="0" err="1"/>
              <a:t>тилде</a:t>
            </a:r>
            <a:r>
              <a:rPr lang="ru-RU" sz="1500" dirty="0"/>
              <a:t> </a:t>
            </a:r>
            <a:r>
              <a:rPr lang="ru-RU" sz="1500" dirty="0" err="1"/>
              <a:t>окуу</a:t>
            </a:r>
            <a:r>
              <a:rPr lang="ru-RU" sz="1500" dirty="0"/>
              <a:t> </a:t>
            </a:r>
            <a:r>
              <a:rPr lang="ru-RU" sz="1500" dirty="0" err="1"/>
              <a:t>процессин</a:t>
            </a:r>
            <a:r>
              <a:rPr lang="ru-RU" sz="1500" dirty="0"/>
              <a:t> </a:t>
            </a:r>
            <a:r>
              <a:rPr lang="ru-RU" sz="1500" dirty="0" err="1"/>
              <a:t>ишке</a:t>
            </a:r>
            <a:r>
              <a:rPr lang="ru-RU" sz="1500" dirty="0"/>
              <a:t> </a:t>
            </a:r>
            <a:r>
              <a:rPr lang="ru-RU" sz="1500" dirty="0" err="1"/>
              <a:t>ашыруу</a:t>
            </a:r>
            <a:r>
              <a:rPr lang="ru-RU" sz="1500" dirty="0"/>
              <a:t> </a:t>
            </a:r>
            <a:r>
              <a:rPr lang="ru-RU" sz="1500" dirty="0" err="1"/>
              <a:t>максатында</a:t>
            </a:r>
            <a:r>
              <a:rPr lang="ru-RU" sz="1500" dirty="0"/>
              <a:t> </a:t>
            </a:r>
            <a:r>
              <a:rPr lang="ru-RU" sz="1500" dirty="0" err="1"/>
              <a:t>окуу</a:t>
            </a:r>
            <a:r>
              <a:rPr lang="ru-RU" sz="1500" dirty="0"/>
              <a:t> </a:t>
            </a:r>
            <a:r>
              <a:rPr lang="ru-RU" sz="1500" dirty="0" err="1"/>
              <a:t>процессине</a:t>
            </a:r>
            <a:r>
              <a:rPr lang="ru-RU" sz="1500" dirty="0"/>
              <a:t> </a:t>
            </a:r>
            <a:r>
              <a:rPr lang="ru-RU" sz="1500" dirty="0" err="1"/>
              <a:t>жаңы</a:t>
            </a:r>
            <a:r>
              <a:rPr lang="ru-RU" sz="1500" dirty="0"/>
              <a:t> </a:t>
            </a:r>
            <a:r>
              <a:rPr lang="ru-RU" sz="1500" dirty="0" err="1"/>
              <a:t>инновациялык</a:t>
            </a:r>
            <a:r>
              <a:rPr lang="ru-RU" sz="1500" dirty="0"/>
              <a:t> </a:t>
            </a:r>
            <a:r>
              <a:rPr lang="ru-RU" sz="1500" dirty="0" err="1"/>
              <a:t>технологияларды</a:t>
            </a:r>
            <a:r>
              <a:rPr lang="ru-RU" sz="1500" dirty="0"/>
              <a:t>, </a:t>
            </a:r>
            <a:r>
              <a:rPr lang="ru-RU" sz="1500" dirty="0" err="1"/>
              <a:t>усулдуктарды</a:t>
            </a:r>
            <a:r>
              <a:rPr lang="ru-RU" sz="1500" dirty="0"/>
              <a:t> </a:t>
            </a:r>
            <a:r>
              <a:rPr lang="ru-RU" sz="1500" dirty="0" err="1"/>
              <a:t>жана</a:t>
            </a:r>
            <a:r>
              <a:rPr lang="ru-RU" sz="1500" dirty="0"/>
              <a:t> </a:t>
            </a:r>
            <a:r>
              <a:rPr lang="ru-RU" sz="1500" dirty="0" err="1"/>
              <a:t>формаларды</a:t>
            </a:r>
            <a:r>
              <a:rPr lang="ru-RU" sz="1500" dirty="0"/>
              <a:t> </a:t>
            </a:r>
            <a:r>
              <a:rPr lang="ru-RU" sz="1500" dirty="0" err="1"/>
              <a:t>иштеп</a:t>
            </a:r>
            <a:r>
              <a:rPr lang="ru-RU" sz="1500" dirty="0"/>
              <a:t> </a:t>
            </a:r>
            <a:r>
              <a:rPr lang="ru-RU" sz="1500" dirty="0" err="1"/>
              <a:t>чыгып</a:t>
            </a:r>
            <a:r>
              <a:rPr lang="ru-RU" sz="1500" dirty="0"/>
              <a:t> </a:t>
            </a:r>
            <a:r>
              <a:rPr lang="ru-RU" sz="1500" dirty="0" err="1"/>
              <a:t>киргизүүнү</a:t>
            </a:r>
            <a:r>
              <a:rPr lang="ru-RU" sz="1500" dirty="0"/>
              <a:t> </a:t>
            </a:r>
            <a:r>
              <a:rPr lang="ru-RU" sz="1500" dirty="0" err="1"/>
              <a:t>камсыздашсын</a:t>
            </a:r>
            <a:r>
              <a:rPr lang="ru-RU" sz="1500" dirty="0"/>
              <a:t>. </a:t>
            </a:r>
            <a:r>
              <a:rPr lang="ru-RU" sz="1500" i="1" dirty="0" err="1"/>
              <a:t>Мөөнөтү</a:t>
            </a:r>
            <a:r>
              <a:rPr lang="ru-RU" sz="1500" i="1" dirty="0"/>
              <a:t> – </a:t>
            </a:r>
            <a:r>
              <a:rPr lang="ru-RU" sz="1500" i="1" dirty="0" err="1"/>
              <a:t>жыл</a:t>
            </a:r>
            <a:r>
              <a:rPr lang="ru-RU" sz="1500" i="1" dirty="0"/>
              <a:t> </a:t>
            </a:r>
            <a:r>
              <a:rPr lang="ru-RU" sz="1500" i="1" dirty="0" err="1"/>
              <a:t>ичинде</a:t>
            </a:r>
            <a:r>
              <a:rPr lang="ru-RU" sz="1500" i="1" dirty="0"/>
              <a:t>.</a:t>
            </a:r>
            <a:endParaRPr sz="1500" dirty="0"/>
          </a:p>
          <a:p>
            <a:pPr marL="342900" lvl="0" indent="-254000" algn="l" rtl="0">
              <a:spcBef>
                <a:spcPts val="280"/>
              </a:spcBef>
              <a:spcAft>
                <a:spcPts val="0"/>
              </a:spcAft>
              <a:buClr>
                <a:schemeClr val="dk1"/>
              </a:buClr>
              <a:buSzPts val="1400"/>
              <a:buNone/>
            </a:pPr>
            <a:endParaRPr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5"/>
        <p:cNvGrpSpPr/>
        <p:nvPr/>
      </p:nvGrpSpPr>
      <p:grpSpPr>
        <a:xfrm>
          <a:off x="0" y="0"/>
          <a:ext cx="0" cy="0"/>
          <a:chOff x="0" y="0"/>
          <a:chExt cx="0" cy="0"/>
        </a:xfrm>
      </p:grpSpPr>
      <p:sp>
        <p:nvSpPr>
          <p:cNvPr id="96" name="Google Shape;96;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ru-RU"/>
              <a:t>2</a:t>
            </a:fld>
            <a:endParaRPr/>
          </a:p>
        </p:txBody>
      </p:sp>
      <p:sp>
        <p:nvSpPr>
          <p:cNvPr id="97" name="Google Shape;97;p2"/>
          <p:cNvSpPr/>
          <p:nvPr/>
        </p:nvSpPr>
        <p:spPr>
          <a:xfrm>
            <a:off x="251520" y="404664"/>
            <a:ext cx="8640960" cy="1224136"/>
          </a:xfrm>
          <a:prstGeom prst="roundRect">
            <a:avLst>
              <a:gd name="adj" fmla="val 37820"/>
            </a:avLst>
          </a:prstGeom>
          <a:solidFill>
            <a:srgbClr val="DAEEF3"/>
          </a:solidFill>
          <a:ln w="25400" cap="flat" cmpd="sng">
            <a:solidFill>
              <a:srgbClr val="DAEEF3"/>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r>
              <a:rPr lang="ru-RU" sz="2000" b="0" i="0" u="none" strike="noStrike" cap="none">
                <a:solidFill>
                  <a:schemeClr val="dk1"/>
                </a:solidFill>
                <a:latin typeface="Calibri"/>
                <a:ea typeface="Calibri"/>
                <a:cs typeface="Calibri"/>
                <a:sym typeface="Calibri"/>
              </a:rPr>
              <a:t>И. Раззаков атындагы КМТУнун жана анын түзүмдөрүнүн  өнүгүшүнүн стратегиялык пландарын ишке ашыруу боюнча иш дайыма жүрүп жатат.</a:t>
            </a:r>
            <a:endParaRPr sz="2000" b="0" i="0" u="none" strike="noStrike" cap="none">
              <a:solidFill>
                <a:schemeClr val="dk1"/>
              </a:solidFill>
              <a:latin typeface="Calibri"/>
              <a:ea typeface="Calibri"/>
              <a:cs typeface="Calibri"/>
              <a:sym typeface="Calibri"/>
            </a:endParaRPr>
          </a:p>
        </p:txBody>
      </p:sp>
      <p:sp>
        <p:nvSpPr>
          <p:cNvPr id="98" name="Google Shape;98;p2"/>
          <p:cNvSpPr/>
          <p:nvPr/>
        </p:nvSpPr>
        <p:spPr>
          <a:xfrm>
            <a:off x="251520" y="1952380"/>
            <a:ext cx="8784976" cy="4572964"/>
          </a:xfrm>
          <a:prstGeom prst="roundRect">
            <a:avLst>
              <a:gd name="adj" fmla="val 16667"/>
            </a:avLst>
          </a:prstGeom>
          <a:solidFill>
            <a:srgbClr val="DAEEF3"/>
          </a:solidFill>
          <a:ln w="25400" cap="flat" cmpd="sng">
            <a:solidFill>
              <a:srgbClr val="DAEEF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ru-RU" sz="2000" b="0" i="0" u="none" strike="noStrike" cap="none">
                <a:solidFill>
                  <a:schemeClr val="dk1"/>
                </a:solidFill>
                <a:latin typeface="Calibri"/>
                <a:ea typeface="Calibri"/>
                <a:cs typeface="Calibri"/>
                <a:sym typeface="Calibri"/>
              </a:rPr>
              <a:t>Мамлекеттик тилди өнүктүрүү боюнча мамлекеттик программаны иш жүзүнө ашыруу максатында 2021-2022-окуу жылында системдик иштер жүргүзүлдү, анын жыйынтыгында университеттин ишмердүүлүгүндө мамлекеттик тилдин ролу жана мааниси жогорулады. </a:t>
            </a:r>
            <a:endParaRPr sz="2000">
              <a:solidFill>
                <a:schemeClr val="dk1"/>
              </a:solidFill>
              <a:latin typeface="Calibri"/>
              <a:ea typeface="Calibri"/>
              <a:cs typeface="Calibri"/>
              <a:sym typeface="Calibri"/>
            </a:endParaRPr>
          </a:p>
          <a:p>
            <a:pPr marL="0" marR="0" lvl="0" indent="0" algn="l" rtl="0">
              <a:spcBef>
                <a:spcPts val="0"/>
              </a:spcBef>
              <a:spcAft>
                <a:spcPts val="0"/>
              </a:spcAft>
              <a:buNone/>
            </a:pPr>
            <a:r>
              <a:rPr lang="ru-RU" sz="2000">
                <a:solidFill>
                  <a:schemeClr val="dk1"/>
                </a:solidFill>
                <a:latin typeface="Calibri"/>
                <a:ea typeface="Calibri"/>
                <a:cs typeface="Calibri"/>
                <a:sym typeface="Calibri"/>
              </a:rPr>
              <a:t>Түзүмдүк бөлүмдөрдүн мамлекеттик тил боюнча жооптуу кызматкерлери тарабынан отчеттор жана маалыматтар өз учурунда тапшырылды. </a:t>
            </a:r>
            <a:endParaRPr sz="2000">
              <a:solidFill>
                <a:schemeClr val="dk1"/>
              </a:solidFill>
              <a:latin typeface="Calibri"/>
              <a:ea typeface="Calibri"/>
              <a:cs typeface="Calibri"/>
              <a:sym typeface="Calibri"/>
            </a:endParaRPr>
          </a:p>
          <a:p>
            <a:pPr marL="0" marR="0" lvl="0" indent="0" algn="l" rtl="0">
              <a:spcBef>
                <a:spcPts val="0"/>
              </a:spcBef>
              <a:spcAft>
                <a:spcPts val="0"/>
              </a:spcAft>
              <a:buNone/>
            </a:pPr>
            <a:r>
              <a:rPr lang="ru-RU" sz="2000">
                <a:solidFill>
                  <a:schemeClr val="dk1"/>
                </a:solidFill>
                <a:latin typeface="Calibri"/>
                <a:ea typeface="Calibri"/>
                <a:cs typeface="Calibri"/>
                <a:sym typeface="Calibri"/>
              </a:rPr>
              <a:t>Азыркы учурда кыргыз тилинде топторду ачуу, ошондой эле кыргыз тилинде окуу, окуу-усулдук куралдардын жетишсиздиги  маанилүү маселелердин бири болуп саналат.</a:t>
            </a:r>
            <a:endParaRPr sz="2000">
              <a:solidFill>
                <a:schemeClr val="dk1"/>
              </a:solidFill>
              <a:latin typeface="Calibri"/>
              <a:ea typeface="Calibri"/>
              <a:cs typeface="Calibri"/>
              <a:sym typeface="Calibri"/>
            </a:endParaRPr>
          </a:p>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2"/>
        <p:cNvGrpSpPr/>
        <p:nvPr/>
      </p:nvGrpSpPr>
      <p:grpSpPr>
        <a:xfrm>
          <a:off x="0" y="0"/>
          <a:ext cx="0" cy="0"/>
          <a:chOff x="0" y="0"/>
          <a:chExt cx="0" cy="0"/>
        </a:xfrm>
      </p:grpSpPr>
      <p:sp>
        <p:nvSpPr>
          <p:cNvPr id="103" name="Google Shape;103;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ru-RU"/>
              <a:t>3</a:t>
            </a:fld>
            <a:endParaRPr/>
          </a:p>
        </p:txBody>
      </p:sp>
      <p:sp>
        <p:nvSpPr>
          <p:cNvPr id="104" name="Google Shape;104;p3"/>
          <p:cNvSpPr/>
          <p:nvPr/>
        </p:nvSpPr>
        <p:spPr>
          <a:xfrm>
            <a:off x="251520" y="404664"/>
            <a:ext cx="8640960" cy="1224136"/>
          </a:xfrm>
          <a:prstGeom prst="roundRect">
            <a:avLst>
              <a:gd name="adj" fmla="val 37820"/>
            </a:avLst>
          </a:prstGeom>
          <a:solidFill>
            <a:srgbClr val="DAEEF3"/>
          </a:solidFill>
          <a:ln w="25400" cap="flat" cmpd="sng">
            <a:solidFill>
              <a:srgbClr val="DAEEF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ru-RU" sz="2000">
                <a:solidFill>
                  <a:schemeClr val="dk1"/>
                </a:solidFill>
                <a:latin typeface="Calibri"/>
                <a:ea typeface="Calibri"/>
                <a:cs typeface="Calibri"/>
                <a:sym typeface="Calibri"/>
              </a:rPr>
              <a:t>2022-жылдын март айында Кыргыз Республикасынын Билим берүү жана илим министрлигине арыз берилген:</a:t>
            </a:r>
            <a:endParaRPr sz="2000">
              <a:solidFill>
                <a:schemeClr val="dk1"/>
              </a:solidFill>
              <a:latin typeface="Calibri"/>
              <a:ea typeface="Calibri"/>
              <a:cs typeface="Calibri"/>
              <a:sym typeface="Calibri"/>
            </a:endParaRPr>
          </a:p>
        </p:txBody>
      </p:sp>
      <p:sp>
        <p:nvSpPr>
          <p:cNvPr id="105" name="Google Shape;105;p3"/>
          <p:cNvSpPr/>
          <p:nvPr/>
        </p:nvSpPr>
        <p:spPr>
          <a:xfrm>
            <a:off x="251520" y="1952380"/>
            <a:ext cx="8784976" cy="4572964"/>
          </a:xfrm>
          <a:prstGeom prst="roundRect">
            <a:avLst>
              <a:gd name="adj" fmla="val 16667"/>
            </a:avLst>
          </a:prstGeom>
          <a:solidFill>
            <a:srgbClr val="DAEEF3"/>
          </a:solidFill>
          <a:ln w="25400" cap="flat" cmpd="sng">
            <a:solidFill>
              <a:srgbClr val="DAEEF3"/>
            </a:solidFill>
            <a:prstDash val="solid"/>
            <a:round/>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chemeClr val="dk1"/>
              </a:buClr>
              <a:buSzPts val="1800"/>
              <a:buFont typeface="Noto Sans Symbols"/>
              <a:buChar char="✔"/>
            </a:pPr>
            <a:r>
              <a:rPr lang="ru-RU" sz="1800" b="1">
                <a:solidFill>
                  <a:schemeClr val="dk1"/>
                </a:solidFill>
                <a:latin typeface="Calibri"/>
                <a:ea typeface="Calibri"/>
                <a:cs typeface="Calibri"/>
                <a:sym typeface="Calibri"/>
              </a:rPr>
              <a:t>кыскартууга</a:t>
            </a:r>
            <a:r>
              <a:rPr lang="ru-RU" sz="1800">
                <a:solidFill>
                  <a:schemeClr val="dk1"/>
                </a:solidFill>
                <a:latin typeface="Calibri"/>
                <a:ea typeface="Calibri"/>
                <a:cs typeface="Calibri"/>
                <a:sym typeface="Calibri"/>
              </a:rPr>
              <a:t> бакалавриат жана адистик (башкы университет) багыттары боюнча студенттердин максималдуу санын 800 адамга; Токмок шаарындагы филиалында бакалавриат багыттары боюнча – 325 адамга, орто кесиптик билим берүү адистиктери боюнча – 135 адамга.</a:t>
            </a:r>
            <a:endParaRPr/>
          </a:p>
          <a:p>
            <a:pPr marL="285750" marR="0" lvl="0" indent="-285750" algn="l" rtl="0">
              <a:spcBef>
                <a:spcPts val="0"/>
              </a:spcBef>
              <a:spcAft>
                <a:spcPts val="0"/>
              </a:spcAft>
              <a:buClr>
                <a:schemeClr val="dk1"/>
              </a:buClr>
              <a:buSzPts val="1800"/>
              <a:buFont typeface="Noto Sans Symbols"/>
              <a:buChar char="✔"/>
            </a:pPr>
            <a:r>
              <a:rPr lang="ru-RU" sz="1800" b="1">
                <a:solidFill>
                  <a:schemeClr val="dk1"/>
                </a:solidFill>
                <a:latin typeface="Calibri"/>
                <a:ea typeface="Calibri"/>
                <a:cs typeface="Calibri"/>
                <a:sym typeface="Calibri"/>
              </a:rPr>
              <a:t>токтотуу:</a:t>
            </a:r>
            <a:endParaRPr/>
          </a:p>
          <a:p>
            <a:pPr marL="0" marR="0" lvl="0" indent="0" algn="l" rtl="0">
              <a:spcBef>
                <a:spcPts val="0"/>
              </a:spcBef>
              <a:spcAft>
                <a:spcPts val="0"/>
              </a:spcAft>
              <a:buNone/>
            </a:pPr>
            <a:r>
              <a:rPr lang="ru-RU" sz="1800">
                <a:solidFill>
                  <a:schemeClr val="dk1"/>
                </a:solidFill>
                <a:latin typeface="Calibri"/>
                <a:ea typeface="Calibri"/>
                <a:cs typeface="Calibri"/>
                <a:sym typeface="Calibri"/>
              </a:rPr>
              <a:t>-  билим берүү ишмердүүлүгүнө 2019-жылдын 26-июлундагы 261203 «Полиграфиялык өндүрүш» адистиги боюнча № LS 190004304 лицензиялары, каттоо номери № С2019-0076 (СПО, И. Раззаков атындагы КМТУнун Политехникалык колледжи);</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ru-RU" sz="1800">
                <a:solidFill>
                  <a:schemeClr val="dk1"/>
                </a:solidFill>
                <a:latin typeface="Calibri"/>
                <a:ea typeface="Calibri"/>
                <a:cs typeface="Calibri"/>
                <a:sym typeface="Calibri"/>
              </a:rPr>
              <a:t>- билим берүү ишмердүүлүгүнө 2019-жылдын 26-июлундагы № LS 190004242 лицензиялары, каттоо номери № С2019-0038: багыттары 580300 «Коммерция» окуунун күндүзгү жана сырттан окуу формасына; 690600 «Телематика» жана 710400 «Инженердик программалык камсыздоо» сырттан окуу бөлүмүнө.</a:t>
            </a:r>
            <a:endParaRPr sz="18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9"/>
        <p:cNvGrpSpPr/>
        <p:nvPr/>
      </p:nvGrpSpPr>
      <p:grpSpPr>
        <a:xfrm>
          <a:off x="0" y="0"/>
          <a:ext cx="0" cy="0"/>
          <a:chOff x="0" y="0"/>
          <a:chExt cx="0" cy="0"/>
        </a:xfrm>
      </p:grpSpPr>
      <p:sp>
        <p:nvSpPr>
          <p:cNvPr id="110" name="Google Shape;110;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ru-RU"/>
              <a:t>4</a:t>
            </a:fld>
            <a:endParaRPr/>
          </a:p>
        </p:txBody>
      </p:sp>
      <p:sp>
        <p:nvSpPr>
          <p:cNvPr id="111" name="Google Shape;111;p4"/>
          <p:cNvSpPr/>
          <p:nvPr/>
        </p:nvSpPr>
        <p:spPr>
          <a:xfrm>
            <a:off x="251520" y="404664"/>
            <a:ext cx="8640960" cy="1224136"/>
          </a:xfrm>
          <a:prstGeom prst="roundRect">
            <a:avLst>
              <a:gd name="adj" fmla="val 37820"/>
            </a:avLst>
          </a:prstGeom>
          <a:solidFill>
            <a:srgbClr val="DAEEF3"/>
          </a:solidFill>
          <a:ln w="25400" cap="flat" cmpd="sng">
            <a:solidFill>
              <a:srgbClr val="DAEEF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ru-RU" sz="2400" b="1">
                <a:solidFill>
                  <a:schemeClr val="dk1"/>
                </a:solidFill>
                <a:latin typeface="Calibri"/>
                <a:ea typeface="Calibri"/>
                <a:cs typeface="Calibri"/>
                <a:sym typeface="Calibri"/>
              </a:rPr>
              <a:t>Билим берүү ишмердүүлүгүн ачууга:</a:t>
            </a:r>
            <a:endParaRPr sz="2400">
              <a:solidFill>
                <a:schemeClr val="dk1"/>
              </a:solidFill>
              <a:latin typeface="Calibri"/>
              <a:ea typeface="Calibri"/>
              <a:cs typeface="Calibri"/>
              <a:sym typeface="Calibri"/>
            </a:endParaRPr>
          </a:p>
        </p:txBody>
      </p:sp>
      <p:sp>
        <p:nvSpPr>
          <p:cNvPr id="112" name="Google Shape;112;p4"/>
          <p:cNvSpPr/>
          <p:nvPr/>
        </p:nvSpPr>
        <p:spPr>
          <a:xfrm>
            <a:off x="251520" y="1952380"/>
            <a:ext cx="8784976" cy="4572964"/>
          </a:xfrm>
          <a:prstGeom prst="roundRect">
            <a:avLst>
              <a:gd name="adj" fmla="val 16667"/>
            </a:avLst>
          </a:prstGeom>
          <a:solidFill>
            <a:srgbClr val="DAEEF3"/>
          </a:solidFill>
          <a:ln w="25400" cap="flat" cmpd="sng">
            <a:solidFill>
              <a:srgbClr val="DAEEF3"/>
            </a:solidFill>
            <a:prstDash val="solid"/>
            <a:round/>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chemeClr val="dk1"/>
              </a:buClr>
              <a:buSzPts val="1800"/>
              <a:buFont typeface="Noto Sans Symbols"/>
              <a:buChar char="✔"/>
            </a:pPr>
            <a:r>
              <a:rPr lang="ru-RU" sz="1800" b="1">
                <a:solidFill>
                  <a:schemeClr val="dk1"/>
                </a:solidFill>
                <a:latin typeface="Calibri"/>
                <a:ea typeface="Calibri"/>
                <a:cs typeface="Calibri"/>
                <a:sym typeface="Calibri"/>
              </a:rPr>
              <a:t>КМТУ (башкы университет) </a:t>
            </a:r>
            <a:r>
              <a:rPr lang="ru-RU" sz="1800">
                <a:solidFill>
                  <a:schemeClr val="dk1"/>
                </a:solidFill>
                <a:latin typeface="Calibri"/>
                <a:ea typeface="Calibri"/>
                <a:cs typeface="Calibri"/>
                <a:sym typeface="Calibri"/>
              </a:rPr>
              <a:t>– 1 PhD программасы (640200 Электр энергетикасы жана электротехника), 4 бакалавриат программасы (530300 Психология, 720100 Химиялык технология, 630400 Нефть жана газ иштери, 600300 Мейманкана иштери);</a:t>
            </a:r>
            <a:endParaRPr/>
          </a:p>
          <a:p>
            <a:pPr marL="285750" marR="0" lvl="0" indent="-285750" algn="l" rtl="0">
              <a:spcBef>
                <a:spcPts val="0"/>
              </a:spcBef>
              <a:spcAft>
                <a:spcPts val="0"/>
              </a:spcAft>
              <a:buClr>
                <a:schemeClr val="dk1"/>
              </a:buClr>
              <a:buSzPts val="1800"/>
              <a:buFont typeface="Noto Sans Symbols"/>
              <a:buChar char="✔"/>
            </a:pPr>
            <a:r>
              <a:rPr lang="ru-RU" sz="1800" b="1">
                <a:solidFill>
                  <a:schemeClr val="dk1"/>
                </a:solidFill>
                <a:latin typeface="Calibri"/>
                <a:ea typeface="Calibri"/>
                <a:cs typeface="Calibri"/>
                <a:sym typeface="Calibri"/>
              </a:rPr>
              <a:t>Кара-Балта ш. филиалы </a:t>
            </a:r>
            <a:r>
              <a:rPr lang="ru-RU" sz="1800">
                <a:solidFill>
                  <a:schemeClr val="dk1"/>
                </a:solidFill>
                <a:latin typeface="Calibri"/>
                <a:ea typeface="Calibri"/>
                <a:cs typeface="Calibri"/>
                <a:sym typeface="Calibri"/>
              </a:rPr>
              <a:t>–  орто кесиптик билим берүүнүн 1 программасы (050709 Башталгыч класстарда окутуу), 2 жогорку билим берүү программасы (550800 Кесиптик билим берүү, 630400 Нефть жана газ бизнеси);</a:t>
            </a:r>
            <a:endParaRPr/>
          </a:p>
          <a:p>
            <a:pPr marL="285750" marR="0" lvl="0" indent="-285750" algn="l" rtl="0">
              <a:spcBef>
                <a:spcPts val="0"/>
              </a:spcBef>
              <a:spcAft>
                <a:spcPts val="0"/>
              </a:spcAft>
              <a:buClr>
                <a:schemeClr val="dk1"/>
              </a:buClr>
              <a:buSzPts val="1800"/>
              <a:buFont typeface="Noto Sans Symbols"/>
              <a:buChar char="✔"/>
            </a:pPr>
            <a:r>
              <a:rPr lang="ru-RU" sz="1800" b="1">
                <a:solidFill>
                  <a:schemeClr val="dk1"/>
                </a:solidFill>
                <a:latin typeface="Calibri"/>
                <a:ea typeface="Calibri"/>
                <a:cs typeface="Calibri"/>
                <a:sym typeface="Calibri"/>
              </a:rPr>
              <a:t>Токмок ш. филиалы </a:t>
            </a:r>
            <a:r>
              <a:rPr lang="ru-RU" sz="1800">
                <a:solidFill>
                  <a:schemeClr val="dk1"/>
                </a:solidFill>
                <a:latin typeface="Calibri"/>
                <a:ea typeface="Calibri"/>
                <a:cs typeface="Calibri"/>
                <a:sym typeface="Calibri"/>
              </a:rPr>
              <a:t>– орто кесиптик билим берүүнүн 1 программасы (260903 Тигүү буюмдарынын технологиясы жан долбоорлоо, моделдөө), 1 магистратура (580100 Экономика); 1 кошумча кесиптик билим берүү программа (7213 Электр жана газ менен ширетүүчү);</a:t>
            </a:r>
            <a:endParaRPr/>
          </a:p>
          <a:p>
            <a:pPr marL="285750" marR="0" lvl="0" indent="-285750" algn="l" rtl="0">
              <a:spcBef>
                <a:spcPts val="0"/>
              </a:spcBef>
              <a:spcAft>
                <a:spcPts val="0"/>
              </a:spcAft>
              <a:buClr>
                <a:schemeClr val="dk1"/>
              </a:buClr>
              <a:buSzPts val="1800"/>
              <a:buFont typeface="Noto Sans Symbols"/>
              <a:buChar char="✔"/>
            </a:pPr>
            <a:r>
              <a:rPr lang="ru-RU" sz="1800" b="1">
                <a:solidFill>
                  <a:schemeClr val="dk1"/>
                </a:solidFill>
                <a:latin typeface="Calibri"/>
                <a:ea typeface="Calibri"/>
                <a:cs typeface="Calibri"/>
                <a:sym typeface="Calibri"/>
              </a:rPr>
              <a:t>Кызыл-Кыя ш. филиалы </a:t>
            </a:r>
            <a:r>
              <a:rPr lang="ru-RU" sz="1800">
                <a:solidFill>
                  <a:schemeClr val="dk1"/>
                </a:solidFill>
                <a:latin typeface="Calibri"/>
                <a:ea typeface="Calibri"/>
                <a:cs typeface="Calibri"/>
                <a:sym typeface="Calibri"/>
              </a:rPr>
              <a:t>– 4 ВПО программасы (эксп. окуу план «Экономикалык коопсуздук» адистиги; 760300 Техносфералык коопсуздук, 630400 Нефть жана газ бизнеси, 640200 Электр энергетикасы жана электротехника).</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6"/>
        <p:cNvGrpSpPr/>
        <p:nvPr/>
      </p:nvGrpSpPr>
      <p:grpSpPr>
        <a:xfrm>
          <a:off x="0" y="0"/>
          <a:ext cx="0" cy="0"/>
          <a:chOff x="0" y="0"/>
          <a:chExt cx="0" cy="0"/>
        </a:xfrm>
      </p:grpSpPr>
      <p:sp>
        <p:nvSpPr>
          <p:cNvPr id="117" name="Google Shape;117;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ru-RU"/>
              <a:t>5</a:t>
            </a:fld>
            <a:endParaRPr/>
          </a:p>
        </p:txBody>
      </p:sp>
      <p:sp>
        <p:nvSpPr>
          <p:cNvPr id="118" name="Google Shape;118;p5"/>
          <p:cNvSpPr/>
          <p:nvPr/>
        </p:nvSpPr>
        <p:spPr>
          <a:xfrm>
            <a:off x="179512" y="332656"/>
            <a:ext cx="8784976" cy="1944215"/>
          </a:xfrm>
          <a:prstGeom prst="roundRect">
            <a:avLst>
              <a:gd name="adj" fmla="val 16667"/>
            </a:avLst>
          </a:prstGeom>
          <a:solidFill>
            <a:srgbClr val="DAEEF3"/>
          </a:solidFill>
          <a:ln w="25400" cap="flat" cmpd="sng">
            <a:solidFill>
              <a:srgbClr val="DAEEF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ru-RU" sz="2000">
                <a:solidFill>
                  <a:schemeClr val="dk1"/>
                </a:solidFill>
                <a:latin typeface="Calibri"/>
                <a:ea typeface="Calibri"/>
                <a:cs typeface="Calibri"/>
                <a:sym typeface="Calibri"/>
              </a:rPr>
              <a:t>2022-жылдын 31-мартынан 1-апрелине чейин AAOПO көз карандысыз аккредитация агенттигинин буйругу менен түзүлгөн эксперттик комиссиянын 7 билим берүү программасын аккредитациялоо боюнча тышкы баалоосу болуп өттү, анын жыйынтыгында 7 билим берүү программасына аккредитациялоо сунушталды, 5 жылдык мөөнөткө:</a:t>
            </a:r>
            <a:endParaRPr sz="2000">
              <a:solidFill>
                <a:schemeClr val="dk1"/>
              </a:solidFill>
              <a:latin typeface="Calibri"/>
              <a:ea typeface="Calibri"/>
              <a:cs typeface="Calibri"/>
              <a:sym typeface="Calibri"/>
            </a:endParaRPr>
          </a:p>
        </p:txBody>
      </p:sp>
      <p:sp>
        <p:nvSpPr>
          <p:cNvPr id="119" name="Google Shape;119;p5"/>
          <p:cNvSpPr/>
          <p:nvPr/>
        </p:nvSpPr>
        <p:spPr>
          <a:xfrm>
            <a:off x="134572" y="3212976"/>
            <a:ext cx="2565220" cy="3345797"/>
          </a:xfrm>
          <a:prstGeom prst="roundRect">
            <a:avLst>
              <a:gd name="adj" fmla="val 16667"/>
            </a:avLst>
          </a:prstGeom>
          <a:solidFill>
            <a:srgbClr val="DAEEF3"/>
          </a:solidFill>
          <a:ln w="25400" cap="flat" cmpd="sng">
            <a:solidFill>
              <a:srgbClr val="DAEEF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ru-RU" sz="1600">
                <a:solidFill>
                  <a:schemeClr val="dk1"/>
                </a:solidFill>
                <a:latin typeface="Calibri"/>
                <a:ea typeface="Calibri"/>
                <a:cs typeface="Calibri"/>
                <a:sym typeface="Calibri"/>
              </a:rPr>
              <a:t>3 бакалавриат билим берүү программасы - </a:t>
            </a:r>
            <a:r>
              <a:rPr lang="ru-RU" sz="1600">
                <a:solidFill>
                  <a:srgbClr val="FF0000"/>
                </a:solidFill>
                <a:latin typeface="Calibri"/>
                <a:ea typeface="Calibri"/>
                <a:cs typeface="Calibri"/>
                <a:sym typeface="Calibri"/>
              </a:rPr>
              <a:t>580800 Персоналды башкаруу; 700400 Сапатты башкаруу; экс. ОП «Саламаттыкты сактоодогу информатика жана биомедициналык инженерия» </a:t>
            </a:r>
            <a:r>
              <a:rPr lang="ru-RU" sz="1600" b="1">
                <a:solidFill>
                  <a:schemeClr val="dk1"/>
                </a:solidFill>
                <a:latin typeface="Calibri"/>
                <a:ea typeface="Calibri"/>
                <a:cs typeface="Calibri"/>
                <a:sym typeface="Calibri"/>
              </a:rPr>
              <a:t>(КМТУ башкы ЖОЖ);</a:t>
            </a:r>
            <a:endParaRPr/>
          </a:p>
        </p:txBody>
      </p:sp>
      <p:sp>
        <p:nvSpPr>
          <p:cNvPr id="120" name="Google Shape;120;p5"/>
          <p:cNvSpPr/>
          <p:nvPr/>
        </p:nvSpPr>
        <p:spPr>
          <a:xfrm>
            <a:off x="2843808" y="3270811"/>
            <a:ext cx="3024336" cy="3287961"/>
          </a:xfrm>
          <a:prstGeom prst="roundRect">
            <a:avLst>
              <a:gd name="adj" fmla="val 16667"/>
            </a:avLst>
          </a:prstGeom>
          <a:solidFill>
            <a:srgbClr val="DAEEF3"/>
          </a:solidFill>
          <a:ln w="25400" cap="flat" cmpd="sng">
            <a:solidFill>
              <a:srgbClr val="DAEEF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ru-RU" sz="1600">
                <a:solidFill>
                  <a:schemeClr val="dk1"/>
                </a:solidFill>
                <a:latin typeface="Calibri"/>
                <a:ea typeface="Calibri"/>
                <a:cs typeface="Calibri"/>
                <a:sym typeface="Calibri"/>
              </a:rPr>
              <a:t>2 бакалавриат программасы - </a:t>
            </a:r>
            <a:r>
              <a:rPr lang="ru-RU" sz="1600">
                <a:solidFill>
                  <a:srgbClr val="FF0000"/>
                </a:solidFill>
                <a:latin typeface="Calibri"/>
                <a:ea typeface="Calibri"/>
                <a:cs typeface="Calibri"/>
                <a:sym typeface="Calibri"/>
              </a:rPr>
              <a:t>630400 Мунайгаз иши; 670200 Транспорттук-технологиялык машиналарды жана комплекстерди эксплуатациялоо</a:t>
            </a:r>
            <a:r>
              <a:rPr lang="ru-RU" sz="1600">
                <a:solidFill>
                  <a:schemeClr val="dk1"/>
                </a:solidFill>
                <a:latin typeface="Calibri"/>
                <a:ea typeface="Calibri"/>
                <a:cs typeface="Calibri"/>
                <a:sym typeface="Calibri"/>
              </a:rPr>
              <a:t> жана 1 СПО программасы - </a:t>
            </a:r>
            <a:r>
              <a:rPr lang="ru-RU" sz="1600">
                <a:solidFill>
                  <a:srgbClr val="FF0000"/>
                </a:solidFill>
                <a:latin typeface="Calibri"/>
                <a:ea typeface="Calibri"/>
                <a:cs typeface="Calibri"/>
                <a:sym typeface="Calibri"/>
              </a:rPr>
              <a:t>080403 Товартаануу жана  керектөөчү товарлардын сапатын экспертизалоо</a:t>
            </a:r>
            <a:r>
              <a:rPr lang="ru-RU" sz="1600">
                <a:solidFill>
                  <a:schemeClr val="dk1"/>
                </a:solidFill>
                <a:latin typeface="Calibri"/>
                <a:ea typeface="Calibri"/>
                <a:cs typeface="Calibri"/>
                <a:sym typeface="Calibri"/>
              </a:rPr>
              <a:t> </a:t>
            </a:r>
            <a:r>
              <a:rPr lang="ru-RU" sz="1600" b="1">
                <a:solidFill>
                  <a:schemeClr val="dk1"/>
                </a:solidFill>
                <a:latin typeface="Calibri"/>
                <a:ea typeface="Calibri"/>
                <a:cs typeface="Calibri"/>
                <a:sym typeface="Calibri"/>
              </a:rPr>
              <a:t>(Кара-Балта филиалы);</a:t>
            </a:r>
            <a:endParaRPr/>
          </a:p>
        </p:txBody>
      </p:sp>
      <p:sp>
        <p:nvSpPr>
          <p:cNvPr id="121" name="Google Shape;121;p5"/>
          <p:cNvSpPr/>
          <p:nvPr/>
        </p:nvSpPr>
        <p:spPr>
          <a:xfrm>
            <a:off x="6084168" y="3296012"/>
            <a:ext cx="2865291" cy="3262760"/>
          </a:xfrm>
          <a:prstGeom prst="roundRect">
            <a:avLst>
              <a:gd name="adj" fmla="val 16667"/>
            </a:avLst>
          </a:prstGeom>
          <a:solidFill>
            <a:srgbClr val="DAEEF3"/>
          </a:solidFill>
          <a:ln w="25400" cap="flat" cmpd="sng">
            <a:solidFill>
              <a:srgbClr val="DAEEF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ru-RU" sz="1600">
                <a:solidFill>
                  <a:schemeClr val="dk1"/>
                </a:solidFill>
                <a:latin typeface="Calibri"/>
                <a:ea typeface="Calibri"/>
                <a:cs typeface="Calibri"/>
                <a:sym typeface="Calibri"/>
              </a:rPr>
              <a:t>1 бакалавриат программасы – </a:t>
            </a:r>
            <a:r>
              <a:rPr lang="ru-RU" sz="1600">
                <a:solidFill>
                  <a:srgbClr val="FF0000"/>
                </a:solidFill>
                <a:latin typeface="Calibri"/>
                <a:ea typeface="Calibri"/>
                <a:cs typeface="Calibri"/>
                <a:sym typeface="Calibri"/>
              </a:rPr>
              <a:t>580100 Экономика </a:t>
            </a:r>
            <a:r>
              <a:rPr lang="ru-RU" sz="1600" b="1">
                <a:solidFill>
                  <a:schemeClr val="dk1"/>
                </a:solidFill>
                <a:latin typeface="Calibri"/>
                <a:ea typeface="Calibri"/>
                <a:cs typeface="Calibri"/>
                <a:sym typeface="Calibri"/>
              </a:rPr>
              <a:t>(Токмок ш. филиалы).</a:t>
            </a:r>
            <a:endParaRPr/>
          </a:p>
        </p:txBody>
      </p:sp>
      <p:sp>
        <p:nvSpPr>
          <p:cNvPr id="122" name="Google Shape;122;p5"/>
          <p:cNvSpPr/>
          <p:nvPr/>
        </p:nvSpPr>
        <p:spPr>
          <a:xfrm>
            <a:off x="4103948" y="2550631"/>
            <a:ext cx="504056" cy="484900"/>
          </a:xfrm>
          <a:prstGeom prst="downArrow">
            <a:avLst>
              <a:gd name="adj1" fmla="val 50000"/>
              <a:gd name="adj2" fmla="val 50000"/>
            </a:avLst>
          </a:prstGeom>
          <a:solidFill>
            <a:srgbClr val="DAEEF3"/>
          </a:solidFill>
          <a:ln w="25400" cap="flat" cmpd="sng">
            <a:solidFill>
              <a:srgbClr val="DAEEF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23" name="Google Shape;123;p5"/>
          <p:cNvPicPr preferRelativeResize="0"/>
          <p:nvPr/>
        </p:nvPicPr>
        <p:blipFill rotWithShape="1">
          <a:blip r:embed="rId3">
            <a:alphaModFix/>
          </a:blip>
          <a:srcRect/>
          <a:stretch/>
        </p:blipFill>
        <p:spPr>
          <a:xfrm>
            <a:off x="1146577" y="2533978"/>
            <a:ext cx="566977" cy="518205"/>
          </a:xfrm>
          <a:prstGeom prst="rect">
            <a:avLst/>
          </a:prstGeom>
          <a:noFill/>
          <a:ln>
            <a:noFill/>
          </a:ln>
        </p:spPr>
      </p:pic>
      <p:pic>
        <p:nvPicPr>
          <p:cNvPr id="124" name="Google Shape;124;p5"/>
          <p:cNvPicPr preferRelativeResize="0"/>
          <p:nvPr/>
        </p:nvPicPr>
        <p:blipFill rotWithShape="1">
          <a:blip r:embed="rId3">
            <a:alphaModFix/>
          </a:blip>
          <a:srcRect/>
          <a:stretch/>
        </p:blipFill>
        <p:spPr>
          <a:xfrm>
            <a:off x="7308304" y="2517325"/>
            <a:ext cx="566977" cy="51820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8"/>
        <p:cNvGrpSpPr/>
        <p:nvPr/>
      </p:nvGrpSpPr>
      <p:grpSpPr>
        <a:xfrm>
          <a:off x="0" y="0"/>
          <a:ext cx="0" cy="0"/>
          <a:chOff x="0" y="0"/>
          <a:chExt cx="0" cy="0"/>
        </a:xfrm>
      </p:grpSpPr>
      <p:sp>
        <p:nvSpPr>
          <p:cNvPr id="129" name="Google Shape;129;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ru-RU"/>
              <a:t>6</a:t>
            </a:fld>
            <a:endParaRPr/>
          </a:p>
        </p:txBody>
      </p:sp>
      <p:sp>
        <p:nvSpPr>
          <p:cNvPr id="130" name="Google Shape;130;p6"/>
          <p:cNvSpPr/>
          <p:nvPr/>
        </p:nvSpPr>
        <p:spPr>
          <a:xfrm>
            <a:off x="323528" y="476672"/>
            <a:ext cx="8496944" cy="1296144"/>
          </a:xfrm>
          <a:prstGeom prst="roundRect">
            <a:avLst>
              <a:gd name="adj" fmla="val 16667"/>
            </a:avLst>
          </a:prstGeom>
          <a:solidFill>
            <a:srgbClr val="DAEEF3"/>
          </a:solidFill>
          <a:ln w="25400" cap="flat" cmpd="sng">
            <a:solidFill>
              <a:srgbClr val="DAEEF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ru-RU" sz="2000">
                <a:solidFill>
                  <a:srgbClr val="0F243E"/>
                </a:solidFill>
                <a:latin typeface="Calibri"/>
                <a:ea typeface="Calibri"/>
                <a:cs typeface="Calibri"/>
                <a:sym typeface="Calibri"/>
              </a:rPr>
              <a:t>Жаңы окуу жылында башкы ЖОЖдун окуу түзүмдөрү төмөндөгү санда билим берүү программаларын ишке ашырат</a:t>
            </a:r>
            <a:endParaRPr sz="1800">
              <a:solidFill>
                <a:srgbClr val="0F243E"/>
              </a:solidFill>
              <a:latin typeface="Calibri"/>
              <a:ea typeface="Calibri"/>
              <a:cs typeface="Calibri"/>
              <a:sym typeface="Calibri"/>
            </a:endParaRPr>
          </a:p>
        </p:txBody>
      </p:sp>
      <p:sp>
        <p:nvSpPr>
          <p:cNvPr id="131" name="Google Shape;131;p6"/>
          <p:cNvSpPr/>
          <p:nvPr/>
        </p:nvSpPr>
        <p:spPr>
          <a:xfrm>
            <a:off x="2802632" y="2920946"/>
            <a:ext cx="2376264" cy="1296144"/>
          </a:xfrm>
          <a:prstGeom prst="flowChartMultidocument">
            <a:avLst/>
          </a:prstGeom>
          <a:solidFill>
            <a:srgbClr val="DAEEF3"/>
          </a:solidFill>
          <a:ln w="25400" cap="flat" cmpd="sng">
            <a:solidFill>
              <a:srgbClr val="538CD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ru-RU" sz="1800">
                <a:solidFill>
                  <a:srgbClr val="0F243E"/>
                </a:solidFill>
                <a:latin typeface="Calibri"/>
                <a:ea typeface="Calibri"/>
                <a:cs typeface="Calibri"/>
                <a:sym typeface="Calibri"/>
              </a:rPr>
              <a:t>бакалавриат – 40</a:t>
            </a:r>
            <a:endParaRPr sz="1800">
              <a:solidFill>
                <a:srgbClr val="0F243E"/>
              </a:solidFill>
              <a:latin typeface="Calibri"/>
              <a:ea typeface="Calibri"/>
              <a:cs typeface="Calibri"/>
              <a:sym typeface="Calibri"/>
            </a:endParaRPr>
          </a:p>
        </p:txBody>
      </p:sp>
      <p:sp>
        <p:nvSpPr>
          <p:cNvPr id="132" name="Google Shape;132;p6"/>
          <p:cNvSpPr/>
          <p:nvPr/>
        </p:nvSpPr>
        <p:spPr>
          <a:xfrm>
            <a:off x="5004048" y="3872074"/>
            <a:ext cx="2160240" cy="1296144"/>
          </a:xfrm>
          <a:prstGeom prst="flowChartMultidocument">
            <a:avLst/>
          </a:prstGeom>
          <a:solidFill>
            <a:srgbClr val="DAEEF3"/>
          </a:solidFill>
          <a:ln w="25400" cap="flat" cmpd="sng">
            <a:solidFill>
              <a:srgbClr val="538CD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ru-RU" sz="1800">
                <a:solidFill>
                  <a:srgbClr val="0F243E"/>
                </a:solidFill>
                <a:latin typeface="Calibri"/>
                <a:ea typeface="Calibri"/>
                <a:cs typeface="Calibri"/>
                <a:sym typeface="Calibri"/>
              </a:rPr>
              <a:t>инженердик программалар – 2 </a:t>
            </a:r>
            <a:endParaRPr/>
          </a:p>
        </p:txBody>
      </p:sp>
      <p:sp>
        <p:nvSpPr>
          <p:cNvPr id="133" name="Google Shape;133;p6"/>
          <p:cNvSpPr/>
          <p:nvPr/>
        </p:nvSpPr>
        <p:spPr>
          <a:xfrm>
            <a:off x="323528" y="2132855"/>
            <a:ext cx="2232248" cy="1512169"/>
          </a:xfrm>
          <a:prstGeom prst="flowChartMultidocument">
            <a:avLst/>
          </a:prstGeom>
          <a:solidFill>
            <a:srgbClr val="DAEEF3"/>
          </a:solidFill>
          <a:ln w="25400" cap="flat" cmpd="sng">
            <a:solidFill>
              <a:srgbClr val="538CD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ru-RU" sz="1800">
                <a:solidFill>
                  <a:srgbClr val="0F243E"/>
                </a:solidFill>
                <a:latin typeface="Calibri"/>
                <a:ea typeface="Calibri"/>
                <a:cs typeface="Calibri"/>
                <a:sym typeface="Calibri"/>
              </a:rPr>
              <a:t>магистратура – 31 багыт</a:t>
            </a:r>
            <a:endParaRPr sz="1800">
              <a:solidFill>
                <a:srgbClr val="0F243E"/>
              </a:solidFill>
              <a:latin typeface="Calibri"/>
              <a:ea typeface="Calibri"/>
              <a:cs typeface="Calibri"/>
              <a:sym typeface="Calibri"/>
            </a:endParaRPr>
          </a:p>
        </p:txBody>
      </p:sp>
      <p:sp>
        <p:nvSpPr>
          <p:cNvPr id="134" name="Google Shape;134;p6"/>
          <p:cNvSpPr/>
          <p:nvPr/>
        </p:nvSpPr>
        <p:spPr>
          <a:xfrm>
            <a:off x="6876256" y="5060206"/>
            <a:ext cx="2160240" cy="1296144"/>
          </a:xfrm>
          <a:prstGeom prst="flowChartMultidocument">
            <a:avLst/>
          </a:prstGeom>
          <a:solidFill>
            <a:srgbClr val="DAEEF3"/>
          </a:solidFill>
          <a:ln w="25400" cap="flat" cmpd="sng">
            <a:solidFill>
              <a:srgbClr val="538CD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ru-RU" sz="1800">
                <a:solidFill>
                  <a:srgbClr val="0F243E"/>
                </a:solidFill>
                <a:latin typeface="Calibri"/>
                <a:ea typeface="Calibri"/>
                <a:cs typeface="Calibri"/>
                <a:sym typeface="Calibri"/>
              </a:rPr>
              <a:t>Политехникалык коллеждин ОКББ - 12 адистиги</a:t>
            </a:r>
            <a:endParaRPr sz="1800">
              <a:solidFill>
                <a:srgbClr val="0F243E"/>
              </a:solidFill>
              <a:latin typeface="Calibri"/>
              <a:ea typeface="Calibri"/>
              <a:cs typeface="Calibri"/>
              <a:sym typeface="Calibri"/>
            </a:endParaRPr>
          </a:p>
        </p:txBody>
      </p:sp>
      <p:sp>
        <p:nvSpPr>
          <p:cNvPr id="135" name="Google Shape;135;p6"/>
          <p:cNvSpPr/>
          <p:nvPr/>
        </p:nvSpPr>
        <p:spPr>
          <a:xfrm>
            <a:off x="1259632" y="1698809"/>
            <a:ext cx="216024" cy="434046"/>
          </a:xfrm>
          <a:prstGeom prst="downArrow">
            <a:avLst>
              <a:gd name="adj1" fmla="val 50000"/>
              <a:gd name="adj2" fmla="val 50000"/>
            </a:avLst>
          </a:prstGeom>
          <a:solidFill>
            <a:srgbClr val="DAEEF3"/>
          </a:solidFill>
          <a:ln w="25400" cap="flat" cmpd="sng">
            <a:solidFill>
              <a:srgbClr val="DAEEF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6" name="Google Shape;136;p6"/>
          <p:cNvSpPr/>
          <p:nvPr/>
        </p:nvSpPr>
        <p:spPr>
          <a:xfrm>
            <a:off x="3851920" y="1772816"/>
            <a:ext cx="216024" cy="1148130"/>
          </a:xfrm>
          <a:prstGeom prst="downArrow">
            <a:avLst>
              <a:gd name="adj1" fmla="val 50000"/>
              <a:gd name="adj2" fmla="val 50000"/>
            </a:avLst>
          </a:prstGeom>
          <a:solidFill>
            <a:srgbClr val="DAEEF3"/>
          </a:solidFill>
          <a:ln w="25400" cap="flat" cmpd="sng">
            <a:solidFill>
              <a:srgbClr val="DAEEF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7" name="Google Shape;137;p6"/>
          <p:cNvSpPr/>
          <p:nvPr/>
        </p:nvSpPr>
        <p:spPr>
          <a:xfrm>
            <a:off x="5973701" y="1783842"/>
            <a:ext cx="246856" cy="2088232"/>
          </a:xfrm>
          <a:prstGeom prst="downArrow">
            <a:avLst>
              <a:gd name="adj1" fmla="val 50000"/>
              <a:gd name="adj2" fmla="val 50000"/>
            </a:avLst>
          </a:prstGeom>
          <a:solidFill>
            <a:srgbClr val="DAEEF3"/>
          </a:solidFill>
          <a:ln w="25400" cap="flat" cmpd="sng">
            <a:solidFill>
              <a:srgbClr val="DAEEF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8" name="Google Shape;138;p6"/>
          <p:cNvSpPr/>
          <p:nvPr/>
        </p:nvSpPr>
        <p:spPr>
          <a:xfrm>
            <a:off x="7740352" y="1772816"/>
            <a:ext cx="216024" cy="3287390"/>
          </a:xfrm>
          <a:prstGeom prst="downArrow">
            <a:avLst>
              <a:gd name="adj1" fmla="val 50000"/>
              <a:gd name="adj2" fmla="val 50000"/>
            </a:avLst>
          </a:prstGeom>
          <a:solidFill>
            <a:srgbClr val="DAEEF3"/>
          </a:solidFill>
          <a:ln w="25400" cap="flat" cmpd="sng">
            <a:solidFill>
              <a:srgbClr val="DAEEF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2"/>
        <p:cNvGrpSpPr/>
        <p:nvPr/>
      </p:nvGrpSpPr>
      <p:grpSpPr>
        <a:xfrm>
          <a:off x="0" y="0"/>
          <a:ext cx="0" cy="0"/>
          <a:chOff x="0" y="0"/>
          <a:chExt cx="0" cy="0"/>
        </a:xfrm>
      </p:grpSpPr>
      <p:sp>
        <p:nvSpPr>
          <p:cNvPr id="143" name="Google Shape;143;p7"/>
          <p:cNvSpPr txBox="1">
            <a:spLocks noGrp="1"/>
          </p:cNvSpPr>
          <p:nvPr>
            <p:ph type="body" idx="1"/>
          </p:nvPr>
        </p:nvSpPr>
        <p:spPr>
          <a:xfrm>
            <a:off x="251520" y="3284984"/>
            <a:ext cx="7056784" cy="2841179"/>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chemeClr val="dk1"/>
              </a:buClr>
              <a:buSzPts val="1400"/>
              <a:buNone/>
            </a:pPr>
            <a:r>
              <a:rPr lang="ru-RU" sz="1400"/>
              <a:t>:</a:t>
            </a:r>
            <a:endParaRPr/>
          </a:p>
        </p:txBody>
      </p:sp>
      <p:sp>
        <p:nvSpPr>
          <p:cNvPr id="144" name="Google Shape;144;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ru-RU"/>
              <a:t>7</a:t>
            </a:fld>
            <a:endParaRPr/>
          </a:p>
        </p:txBody>
      </p:sp>
      <p:sp>
        <p:nvSpPr>
          <p:cNvPr id="145" name="Google Shape;145;p7"/>
          <p:cNvSpPr/>
          <p:nvPr/>
        </p:nvSpPr>
        <p:spPr>
          <a:xfrm>
            <a:off x="251520" y="232322"/>
            <a:ext cx="8568952" cy="1108446"/>
          </a:xfrm>
          <a:prstGeom prst="rect">
            <a:avLst/>
          </a:prstGeom>
          <a:solidFill>
            <a:srgbClr val="DAEEF3"/>
          </a:solidFill>
          <a:ln w="25400" cap="flat" cmpd="sng">
            <a:solidFill>
              <a:srgbClr val="DAEEF3"/>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r>
              <a:rPr lang="ru-RU" sz="2000">
                <a:solidFill>
                  <a:schemeClr val="dk1"/>
                </a:solidFill>
                <a:latin typeface="Calibri"/>
                <a:ea typeface="Calibri"/>
                <a:cs typeface="Calibri"/>
                <a:sym typeface="Calibri"/>
              </a:rPr>
              <a:t>Бакалаврларды жана магистрлерди даярдоо багыттары боюнча биргелешкен билим берүү программаларын ишке ашыруунун алкагында төмөнкүдөй алдыңкы университеттер менен иш уланууда:</a:t>
            </a:r>
            <a:endParaRPr sz="2000">
              <a:solidFill>
                <a:schemeClr val="dk1"/>
              </a:solidFill>
              <a:latin typeface="Calibri"/>
              <a:ea typeface="Calibri"/>
              <a:cs typeface="Calibri"/>
              <a:sym typeface="Calibri"/>
            </a:endParaRPr>
          </a:p>
        </p:txBody>
      </p:sp>
      <p:sp>
        <p:nvSpPr>
          <p:cNvPr id="146" name="Google Shape;146;p7"/>
          <p:cNvSpPr/>
          <p:nvPr/>
        </p:nvSpPr>
        <p:spPr>
          <a:xfrm>
            <a:off x="251520" y="1801739"/>
            <a:ext cx="8640960" cy="4723605"/>
          </a:xfrm>
          <a:prstGeom prst="roundRect">
            <a:avLst>
              <a:gd name="adj" fmla="val 16667"/>
            </a:avLst>
          </a:prstGeom>
          <a:solidFill>
            <a:srgbClr val="DAEEF3"/>
          </a:solidFill>
          <a:ln w="25400" cap="flat" cmpd="sng">
            <a:solidFill>
              <a:srgbClr val="DAEEF3"/>
            </a:solidFill>
            <a:prstDash val="solid"/>
            <a:round/>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chemeClr val="dk1"/>
              </a:buClr>
              <a:buSzPts val="1800"/>
              <a:buFont typeface="Noto Sans Symbols"/>
              <a:buChar char="✔"/>
            </a:pPr>
            <a:r>
              <a:rPr lang="ru-RU" sz="1800">
                <a:solidFill>
                  <a:schemeClr val="dk1"/>
                </a:solidFill>
                <a:latin typeface="Calibri"/>
                <a:ea typeface="Calibri"/>
                <a:cs typeface="Calibri"/>
                <a:sym typeface="Calibri"/>
              </a:rPr>
              <a:t>«Москва энергетикалык институту» Улуттук изилдөө университети; </a:t>
            </a: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Noto Sans Symbols"/>
              <a:buChar char="✔"/>
            </a:pPr>
            <a:r>
              <a:rPr lang="ru-RU" sz="1800">
                <a:solidFill>
                  <a:schemeClr val="dk1"/>
                </a:solidFill>
                <a:latin typeface="Calibri"/>
                <a:ea typeface="Calibri"/>
                <a:cs typeface="Calibri"/>
                <a:sym typeface="Calibri"/>
              </a:rPr>
              <a:t>Д.Ф.Устинов атындагы “ВОЕНМЕХ” Балтика мамлекеттик техникалык университети; </a:t>
            </a: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Noto Sans Symbols"/>
              <a:buChar char="✔"/>
            </a:pPr>
            <a:r>
              <a:rPr lang="ru-RU" sz="1800">
                <a:solidFill>
                  <a:schemeClr val="dk1"/>
                </a:solidFill>
                <a:latin typeface="Calibri"/>
                <a:ea typeface="Calibri"/>
                <a:cs typeface="Calibri"/>
                <a:sym typeface="Calibri"/>
              </a:rPr>
              <a:t>Казан мамлекеттик энергетика университети; </a:t>
            </a: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Noto Sans Symbols"/>
              <a:buChar char="✔"/>
            </a:pPr>
            <a:r>
              <a:rPr lang="ru-RU" sz="1800">
                <a:solidFill>
                  <a:schemeClr val="dk1"/>
                </a:solidFill>
                <a:latin typeface="Calibri"/>
                <a:ea typeface="Calibri"/>
                <a:cs typeface="Calibri"/>
                <a:sym typeface="Calibri"/>
              </a:rPr>
              <a:t>Алтай мамлекеттик техникалык университети; </a:t>
            </a: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Noto Sans Symbols"/>
              <a:buChar char="✔"/>
            </a:pPr>
            <a:r>
              <a:rPr lang="ru-RU" sz="1800">
                <a:solidFill>
                  <a:schemeClr val="dk1"/>
                </a:solidFill>
                <a:latin typeface="Calibri"/>
                <a:ea typeface="Calibri"/>
                <a:cs typeface="Calibri"/>
                <a:sym typeface="Calibri"/>
              </a:rPr>
              <a:t>Н.П.Огарев атындагы Мордовия мамлекеттик университети; </a:t>
            </a: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Noto Sans Symbols"/>
              <a:buChar char="✔"/>
            </a:pPr>
            <a:r>
              <a:rPr lang="ru-RU" sz="1800">
                <a:solidFill>
                  <a:schemeClr val="dk1"/>
                </a:solidFill>
                <a:latin typeface="Calibri"/>
                <a:ea typeface="Calibri"/>
                <a:cs typeface="Calibri"/>
                <a:sym typeface="Calibri"/>
              </a:rPr>
              <a:t>Москва автомобиль-жол мамлекеттик техникалык университети; </a:t>
            </a: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Noto Sans Symbols"/>
              <a:buChar char="✔"/>
            </a:pPr>
            <a:r>
              <a:rPr lang="ru-RU" sz="1800">
                <a:solidFill>
                  <a:schemeClr val="dk1"/>
                </a:solidFill>
                <a:latin typeface="Calibri"/>
                <a:ea typeface="Calibri"/>
                <a:cs typeface="Calibri"/>
                <a:sym typeface="Calibri"/>
              </a:rPr>
              <a:t>Омск мамлекеттик жол байланыш университети; </a:t>
            </a: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Noto Sans Symbols"/>
              <a:buChar char="✔"/>
            </a:pPr>
            <a:r>
              <a:rPr lang="ru-RU" sz="1800">
                <a:solidFill>
                  <a:schemeClr val="dk1"/>
                </a:solidFill>
                <a:latin typeface="Calibri"/>
                <a:ea typeface="Calibri"/>
                <a:cs typeface="Calibri"/>
                <a:sym typeface="Calibri"/>
              </a:rPr>
              <a:t>“МИФИ” (Москва инженердик физика институту) Улуттук изилдөө ядролук университети;  </a:t>
            </a: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Noto Sans Symbols"/>
              <a:buChar char="✔"/>
            </a:pPr>
            <a:r>
              <a:rPr lang="ru-RU" sz="1800">
                <a:solidFill>
                  <a:schemeClr val="dk1"/>
                </a:solidFill>
                <a:latin typeface="Calibri"/>
                <a:ea typeface="Calibri"/>
                <a:cs typeface="Calibri"/>
                <a:sym typeface="Calibri"/>
              </a:rPr>
              <a:t>Новосибирск мамлекеттик техникалык университети; </a:t>
            </a: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Noto Sans Symbols"/>
              <a:buChar char="✔"/>
            </a:pPr>
            <a:r>
              <a:rPr lang="ru-RU" sz="1800">
                <a:solidFill>
                  <a:schemeClr val="dk1"/>
                </a:solidFill>
                <a:latin typeface="Calibri"/>
                <a:ea typeface="Calibri"/>
                <a:cs typeface="Calibri"/>
                <a:sym typeface="Calibri"/>
              </a:rPr>
              <a:t>ИТМО Улуттук изилдөө университети; </a:t>
            </a: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Noto Sans Symbols"/>
              <a:buChar char="✔"/>
            </a:pPr>
            <a:r>
              <a:rPr lang="ru-RU" sz="1800">
                <a:solidFill>
                  <a:schemeClr val="dk1"/>
                </a:solidFill>
                <a:latin typeface="Calibri"/>
                <a:ea typeface="Calibri"/>
                <a:cs typeface="Calibri"/>
                <a:sym typeface="Calibri"/>
              </a:rPr>
              <a:t>Түштүк федералдык университети (Таганрог).</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ru-RU" sz="1800">
                <a:solidFill>
                  <a:schemeClr val="lt1"/>
                </a:solidFill>
                <a:latin typeface="Calibri"/>
                <a:ea typeface="Calibri"/>
                <a:cs typeface="Calibri"/>
                <a:sym typeface="Calibri"/>
              </a:rPr>
              <a:t/>
            </a:r>
            <a:br>
              <a:rPr lang="ru-RU" sz="1800">
                <a:solidFill>
                  <a:schemeClr val="lt1"/>
                </a:solidFill>
                <a:latin typeface="Calibri"/>
                <a:ea typeface="Calibri"/>
                <a:cs typeface="Calibri"/>
                <a:sym typeface="Calibri"/>
              </a:rPr>
            </a:br>
            <a:endParaRPr sz="1800">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0"/>
        <p:cNvGrpSpPr/>
        <p:nvPr/>
      </p:nvGrpSpPr>
      <p:grpSpPr>
        <a:xfrm>
          <a:off x="0" y="0"/>
          <a:ext cx="0" cy="0"/>
          <a:chOff x="0" y="0"/>
          <a:chExt cx="0" cy="0"/>
        </a:xfrm>
      </p:grpSpPr>
      <p:sp>
        <p:nvSpPr>
          <p:cNvPr id="151" name="Google Shape;151;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ru-RU"/>
              <a:t>8</a:t>
            </a:fld>
            <a:endParaRPr/>
          </a:p>
        </p:txBody>
      </p:sp>
      <p:sp>
        <p:nvSpPr>
          <p:cNvPr id="152" name="Google Shape;152;p8"/>
          <p:cNvSpPr/>
          <p:nvPr/>
        </p:nvSpPr>
        <p:spPr>
          <a:xfrm>
            <a:off x="251520" y="232322"/>
            <a:ext cx="8568952" cy="1108446"/>
          </a:xfrm>
          <a:prstGeom prst="rect">
            <a:avLst/>
          </a:prstGeom>
          <a:solidFill>
            <a:srgbClr val="DAEEF3"/>
          </a:solidFill>
          <a:ln w="25400" cap="flat" cmpd="sng">
            <a:solidFill>
              <a:srgbClr val="DAEEF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ru-RU" sz="2400">
                <a:solidFill>
                  <a:schemeClr val="dk1"/>
                </a:solidFill>
                <a:latin typeface="Calibri"/>
                <a:ea typeface="Calibri"/>
                <a:cs typeface="Calibri"/>
                <a:sym typeface="Calibri"/>
              </a:rPr>
              <a:t>2021-2022-окуу жылында эки дипломдук программада төмөнкү багыттар боюнча 8 студент окуусун аяктайт:</a:t>
            </a:r>
            <a:endParaRPr sz="2400">
              <a:solidFill>
                <a:schemeClr val="dk1"/>
              </a:solidFill>
              <a:latin typeface="Calibri"/>
              <a:ea typeface="Calibri"/>
              <a:cs typeface="Calibri"/>
              <a:sym typeface="Calibri"/>
            </a:endParaRPr>
          </a:p>
        </p:txBody>
      </p:sp>
      <p:sp>
        <p:nvSpPr>
          <p:cNvPr id="153" name="Google Shape;153;p8"/>
          <p:cNvSpPr/>
          <p:nvPr/>
        </p:nvSpPr>
        <p:spPr>
          <a:xfrm>
            <a:off x="456726" y="1556792"/>
            <a:ext cx="8352928" cy="2160240"/>
          </a:xfrm>
          <a:prstGeom prst="roundRect">
            <a:avLst>
              <a:gd name="adj" fmla="val 16667"/>
            </a:avLst>
          </a:prstGeom>
          <a:solidFill>
            <a:srgbClr val="DAEEF3"/>
          </a:solidFill>
          <a:ln w="25400" cap="flat" cmpd="sng">
            <a:solidFill>
              <a:srgbClr val="DAEEF3"/>
            </a:solidFill>
            <a:prstDash val="solid"/>
            <a:round/>
            <a:headEnd type="none" w="sm" len="sm"/>
            <a:tailEnd type="none" w="sm" len="sm"/>
          </a:ln>
        </p:spPr>
        <p:txBody>
          <a:bodyPr spcFirstLastPara="1" wrap="square" lIns="91425" tIns="45700" rIns="91425" bIns="45700" anchor="ctr" anchorCtr="0">
            <a:noAutofit/>
          </a:bodyPr>
          <a:lstStyle/>
          <a:p>
            <a:pPr marL="285750" marR="0" lvl="0" indent="-171450" algn="l" rtl="0">
              <a:spcBef>
                <a:spcPts val="0"/>
              </a:spcBef>
              <a:spcAft>
                <a:spcPts val="0"/>
              </a:spcAft>
              <a:buClr>
                <a:schemeClr val="dk1"/>
              </a:buClr>
              <a:buSzPts val="1800"/>
              <a:buFont typeface="Noto Sans Symbols"/>
              <a:buNone/>
            </a:pPr>
            <a:endParaRPr sz="1800">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ts val="1800"/>
              <a:buFont typeface="Noto Sans Symbols"/>
              <a:buChar char="✔"/>
            </a:pPr>
            <a:r>
              <a:rPr lang="ru-RU" sz="1800">
                <a:solidFill>
                  <a:schemeClr val="dk1"/>
                </a:solidFill>
                <a:latin typeface="Calibri"/>
                <a:ea typeface="Calibri"/>
                <a:cs typeface="Calibri"/>
                <a:sym typeface="Calibri"/>
              </a:rPr>
              <a:t>Электроэнергетика жана электротехника, профили «Электр станциялары» («МЭИ-КМТУ» БББП) - 1 студент;</a:t>
            </a:r>
            <a:endParaRPr sz="1800">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ts val="1800"/>
              <a:buFont typeface="Noto Sans Symbols"/>
              <a:buChar char="✔"/>
            </a:pPr>
            <a:r>
              <a:rPr lang="ru-RU" sz="1800">
                <a:solidFill>
                  <a:schemeClr val="dk1"/>
                </a:solidFill>
                <a:latin typeface="Calibri"/>
                <a:ea typeface="Calibri"/>
                <a:cs typeface="Calibri"/>
                <a:sym typeface="Calibri"/>
              </a:rPr>
              <a:t>Электроэнергетика жана электротехника, профилдер: «Электроэнергетика системалары жана тармактары» жана «Электр менен камсыздоо» (КМЭУ-КМТУ БББП) - 6 студент;</a:t>
            </a:r>
            <a:endParaRPr sz="1800">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ts val="1800"/>
              <a:buFont typeface="Noto Sans Symbols"/>
              <a:buChar char="✔"/>
            </a:pPr>
            <a:r>
              <a:rPr lang="ru-RU" sz="1800">
                <a:solidFill>
                  <a:schemeClr val="dk1"/>
                </a:solidFill>
                <a:latin typeface="Calibri"/>
                <a:ea typeface="Calibri"/>
                <a:cs typeface="Calibri"/>
                <a:sym typeface="Calibri"/>
              </a:rPr>
              <a:t>Телематика, профили «Нано-телематика» (МГУ-КМТУ БББП) – 1 студент.</a:t>
            </a:r>
            <a:endParaRPr sz="1800">
              <a:solidFill>
                <a:schemeClr val="dk1"/>
              </a:solidFill>
              <a:latin typeface="Calibri"/>
              <a:ea typeface="Calibri"/>
              <a:cs typeface="Calibri"/>
              <a:sym typeface="Calibri"/>
            </a:endParaRPr>
          </a:p>
          <a:p>
            <a:pPr marL="0" marR="0" lvl="0" indent="0" algn="just" rtl="0">
              <a:spcBef>
                <a:spcPts val="0"/>
              </a:spcBef>
              <a:spcAft>
                <a:spcPts val="0"/>
              </a:spcAft>
              <a:buNone/>
            </a:pPr>
            <a:r>
              <a:rPr lang="ru-RU" sz="1800">
                <a:solidFill>
                  <a:schemeClr val="lt1"/>
                </a:solidFill>
                <a:latin typeface="Calibri"/>
                <a:ea typeface="Calibri"/>
                <a:cs typeface="Calibri"/>
                <a:sym typeface="Calibri"/>
              </a:rPr>
              <a:t/>
            </a:r>
            <a:br>
              <a:rPr lang="ru-RU" sz="1800">
                <a:solidFill>
                  <a:schemeClr val="lt1"/>
                </a:solidFill>
                <a:latin typeface="Calibri"/>
                <a:ea typeface="Calibri"/>
                <a:cs typeface="Calibri"/>
                <a:sym typeface="Calibri"/>
              </a:rPr>
            </a:br>
            <a:endParaRPr sz="1800">
              <a:solidFill>
                <a:schemeClr val="lt1"/>
              </a:solidFill>
              <a:latin typeface="Calibri"/>
              <a:ea typeface="Calibri"/>
              <a:cs typeface="Calibri"/>
              <a:sym typeface="Calibri"/>
            </a:endParaRPr>
          </a:p>
        </p:txBody>
      </p:sp>
      <p:sp>
        <p:nvSpPr>
          <p:cNvPr id="154" name="Google Shape;154;p8"/>
          <p:cNvSpPr/>
          <p:nvPr/>
        </p:nvSpPr>
        <p:spPr>
          <a:xfrm>
            <a:off x="462690" y="4005064"/>
            <a:ext cx="8501797" cy="2448272"/>
          </a:xfrm>
          <a:prstGeom prst="roundRect">
            <a:avLst>
              <a:gd name="adj" fmla="val 16667"/>
            </a:avLst>
          </a:prstGeom>
          <a:solidFill>
            <a:srgbClr val="DAEEF3"/>
          </a:solidFill>
          <a:ln w="25400" cap="flat" cmpd="sng">
            <a:solidFill>
              <a:srgbClr val="DAEEF3"/>
            </a:solidFill>
            <a:prstDash val="solid"/>
            <a:round/>
            <a:headEnd type="none" w="sm" len="sm"/>
            <a:tailEnd type="none" w="sm" len="sm"/>
          </a:ln>
        </p:spPr>
        <p:txBody>
          <a:bodyPr spcFirstLastPara="1" wrap="square" lIns="91425" tIns="45700" rIns="91425" bIns="45700" anchor="ctr" anchorCtr="0">
            <a:noAutofit/>
          </a:bodyPr>
          <a:lstStyle/>
          <a:p>
            <a:pPr marL="285750" marR="0" lvl="0" indent="-171450" algn="l" rtl="0">
              <a:spcBef>
                <a:spcPts val="0"/>
              </a:spcBef>
              <a:spcAft>
                <a:spcPts val="0"/>
              </a:spcAft>
              <a:buClr>
                <a:schemeClr val="dk1"/>
              </a:buClr>
              <a:buSzPts val="1800"/>
              <a:buFont typeface="Noto Sans Symbols"/>
              <a:buNone/>
            </a:pPr>
            <a:endParaRPr sz="1800">
              <a:solidFill>
                <a:schemeClr val="dk1"/>
              </a:solidFill>
              <a:latin typeface="Calibri"/>
              <a:ea typeface="Calibri"/>
              <a:cs typeface="Calibri"/>
              <a:sym typeface="Calibri"/>
            </a:endParaRPr>
          </a:p>
          <a:p>
            <a:pPr marL="0" marR="0" lvl="0" indent="0" algn="just" rtl="0">
              <a:spcBef>
                <a:spcPts val="0"/>
              </a:spcBef>
              <a:spcAft>
                <a:spcPts val="0"/>
              </a:spcAft>
              <a:buNone/>
            </a:pPr>
            <a:r>
              <a:rPr lang="ru-RU" sz="1800">
                <a:solidFill>
                  <a:schemeClr val="dk1"/>
                </a:solidFill>
                <a:latin typeface="Calibri"/>
                <a:ea typeface="Calibri"/>
                <a:cs typeface="Calibri"/>
                <a:sym typeface="Calibri"/>
              </a:rPr>
              <a:t>Келерки окуу жылында «ВОЕНМЕХ» БМТУ менен биргеликте </a:t>
            </a:r>
            <a:r>
              <a:rPr lang="ru-RU" sz="1800">
                <a:solidFill>
                  <a:srgbClr val="FF0000"/>
                </a:solidFill>
                <a:latin typeface="Calibri"/>
                <a:ea typeface="Calibri"/>
                <a:cs typeface="Calibri"/>
                <a:sym typeface="Calibri"/>
              </a:rPr>
              <a:t>«Бизнес-информатика» </a:t>
            </a:r>
            <a:r>
              <a:rPr lang="ru-RU" sz="1800">
                <a:solidFill>
                  <a:schemeClr val="dk1"/>
                </a:solidFill>
                <a:latin typeface="Calibri"/>
                <a:ea typeface="Calibri"/>
                <a:cs typeface="Calibri"/>
                <a:sym typeface="Calibri"/>
              </a:rPr>
              <a:t>багыты боюнча жаңы БББПларды ачуу пландалууда.</a:t>
            </a:r>
            <a:endParaRPr/>
          </a:p>
          <a:p>
            <a:pPr marL="0" marR="0" lvl="0" indent="0" algn="just" rtl="0">
              <a:spcBef>
                <a:spcPts val="0"/>
              </a:spcBef>
              <a:spcAft>
                <a:spcPts val="0"/>
              </a:spcAft>
              <a:buNone/>
            </a:pPr>
            <a:endParaRPr sz="1800">
              <a:solidFill>
                <a:schemeClr val="dk1"/>
              </a:solidFill>
              <a:latin typeface="Calibri"/>
              <a:ea typeface="Calibri"/>
              <a:cs typeface="Calibri"/>
              <a:sym typeface="Calibri"/>
            </a:endParaRPr>
          </a:p>
          <a:p>
            <a:pPr marL="0" marR="0" lvl="0" indent="0" algn="just" rtl="0">
              <a:spcBef>
                <a:spcPts val="0"/>
              </a:spcBef>
              <a:spcAft>
                <a:spcPts val="0"/>
              </a:spcAft>
              <a:buNone/>
            </a:pPr>
            <a:r>
              <a:rPr lang="ru-RU" sz="1800">
                <a:solidFill>
                  <a:schemeClr val="dk1"/>
                </a:solidFill>
                <a:latin typeface="Calibri"/>
                <a:ea typeface="Calibri"/>
                <a:cs typeface="Calibri"/>
                <a:sym typeface="Calibri"/>
              </a:rPr>
              <a:t>2021-2022-окуу жылында КМТУнун кызматкерлери БМТУ “ВОЕНМЕХ”, КМЭУ жана ИТМО тарабынан уюштурулган квалификацияны жогорулатуу курстарына катышты. Россия Федерациясынын ЖОЖдору менен биргелешкен билим берүү программаларын ишке ашыруунун жүрүшүндө «ВОЕНМЕХ» БМТУ жана СФУ менен виртуалдык мобилдүүлүк курстары уюштурулган.</a:t>
            </a:r>
            <a:br>
              <a:rPr lang="ru-RU"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8"/>
        <p:cNvGrpSpPr/>
        <p:nvPr/>
      </p:nvGrpSpPr>
      <p:grpSpPr>
        <a:xfrm>
          <a:off x="0" y="0"/>
          <a:ext cx="0" cy="0"/>
          <a:chOff x="0" y="0"/>
          <a:chExt cx="0" cy="0"/>
        </a:xfrm>
      </p:grpSpPr>
      <p:sp>
        <p:nvSpPr>
          <p:cNvPr id="159" name="Google Shape;159;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ru-RU"/>
              <a:t>9</a:t>
            </a:fld>
            <a:endParaRPr/>
          </a:p>
        </p:txBody>
      </p:sp>
      <p:sp>
        <p:nvSpPr>
          <p:cNvPr id="160" name="Google Shape;160;p9"/>
          <p:cNvSpPr/>
          <p:nvPr/>
        </p:nvSpPr>
        <p:spPr>
          <a:xfrm>
            <a:off x="287524" y="2301850"/>
            <a:ext cx="8568952" cy="4079478"/>
          </a:xfrm>
          <a:prstGeom prst="roundRect">
            <a:avLst>
              <a:gd name="adj" fmla="val 16667"/>
            </a:avLst>
          </a:prstGeom>
          <a:solidFill>
            <a:srgbClr val="DAEEF3"/>
          </a:solidFill>
          <a:ln w="25400" cap="flat" cmpd="sng">
            <a:solidFill>
              <a:srgbClr val="DAEEF3"/>
            </a:solidFill>
            <a:prstDash val="solid"/>
            <a:round/>
            <a:headEnd type="none" w="sm" len="sm"/>
            <a:tailEnd type="none" w="sm" len="sm"/>
          </a:ln>
        </p:spPr>
        <p:txBody>
          <a:bodyPr spcFirstLastPara="1" wrap="square" lIns="91425" tIns="45700" rIns="91425" bIns="45700" anchor="ctr" anchorCtr="0">
            <a:noAutofit/>
          </a:bodyPr>
          <a:lstStyle/>
          <a:p>
            <a:pPr marL="285750" marR="0" lvl="0" indent="-285750" algn="just" rtl="0">
              <a:spcBef>
                <a:spcPts val="0"/>
              </a:spcBef>
              <a:spcAft>
                <a:spcPts val="0"/>
              </a:spcAft>
              <a:buClr>
                <a:schemeClr val="dk1"/>
              </a:buClr>
              <a:buSzPts val="1800"/>
              <a:buFont typeface="Noto Sans Symbols"/>
              <a:buChar char="✔"/>
            </a:pPr>
            <a:r>
              <a:rPr lang="ru-RU" sz="1800">
                <a:solidFill>
                  <a:schemeClr val="dk1"/>
                </a:solidFill>
                <a:latin typeface="Calibri"/>
                <a:ea typeface="Calibri"/>
                <a:cs typeface="Calibri"/>
                <a:sym typeface="Calibri"/>
              </a:rPr>
              <a:t>ECTS кредиттик окутуу системи негизинде И.Раззаков атындагы КМТУда окуу процессин уюштуруу Жобосу (июнь, 2022-ж)</a:t>
            </a:r>
            <a:endParaRPr sz="1800">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ts val="1800"/>
              <a:buFont typeface="Noto Sans Symbols"/>
              <a:buChar char="✔"/>
            </a:pPr>
            <a:r>
              <a:rPr lang="ru-RU" sz="1800">
                <a:solidFill>
                  <a:schemeClr val="dk1"/>
                </a:solidFill>
                <a:latin typeface="Calibri"/>
                <a:ea typeface="Calibri"/>
                <a:cs typeface="Calibri"/>
                <a:sym typeface="Calibri"/>
              </a:rPr>
              <a:t>И. Раззаков атындагы КМТУнун студенттерин которуу, окуудан чыгаруу жана калыбына келтирүү тартиби жөнүндө Жобосу  (июнь, 2022-ж)</a:t>
            </a:r>
            <a:endParaRPr sz="1800"/>
          </a:p>
          <a:p>
            <a:pPr marL="285750" marR="0" lvl="0" indent="-285750" algn="just" rtl="0">
              <a:spcBef>
                <a:spcPts val="0"/>
              </a:spcBef>
              <a:spcAft>
                <a:spcPts val="0"/>
              </a:spcAft>
              <a:buClr>
                <a:schemeClr val="dk1"/>
              </a:buClr>
              <a:buSzPts val="1800"/>
              <a:buFont typeface="Noto Sans Symbols"/>
              <a:buChar char="✔"/>
            </a:pPr>
            <a:r>
              <a:rPr lang="ru-RU" sz="1800">
                <a:solidFill>
                  <a:schemeClr val="dk1"/>
                </a:solidFill>
                <a:latin typeface="Times New Roman"/>
                <a:ea typeface="Times New Roman"/>
                <a:cs typeface="Times New Roman"/>
                <a:sym typeface="Times New Roman"/>
              </a:rPr>
              <a:t>Жогорку кесиптик билим берүүнүн негизги билим берүү программаларын кыскартылган жана тездетилген мөөнөттө ишке ашыруу жөнүндө Жобо (июнь, 2022).</a:t>
            </a:r>
            <a:endParaRPr sz="1800">
              <a:solidFill>
                <a:schemeClr val="dk1"/>
              </a:solidFill>
            </a:endParaRPr>
          </a:p>
          <a:p>
            <a:pPr marL="285750" marR="0" lvl="0" indent="-285750" algn="just" rtl="0">
              <a:spcBef>
                <a:spcPts val="0"/>
              </a:spcBef>
              <a:spcAft>
                <a:spcPts val="0"/>
              </a:spcAft>
              <a:buClr>
                <a:schemeClr val="dk1"/>
              </a:buClr>
              <a:buSzPts val="1800"/>
              <a:buFont typeface="Noto Sans Symbols"/>
              <a:buChar char="✔"/>
            </a:pPr>
            <a:r>
              <a:rPr lang="ru-RU" sz="1800">
                <a:solidFill>
                  <a:schemeClr val="dk1"/>
                </a:solidFill>
                <a:latin typeface="Calibri"/>
                <a:ea typeface="Calibri"/>
                <a:cs typeface="Calibri"/>
                <a:sym typeface="Calibri"/>
              </a:rPr>
              <a:t>И. Раззаков атындагы КМТУнун магистратурасына тапшыруучулар үчүн теңдөө курстары жөнүндө Жобосу (январь, 2022-ж.)</a:t>
            </a:r>
            <a:endParaRPr sz="1800">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ts val="1800"/>
              <a:buFont typeface="Noto Sans Symbols"/>
              <a:buChar char="✔"/>
            </a:pPr>
            <a:r>
              <a:rPr lang="ru-RU" sz="1800">
                <a:solidFill>
                  <a:schemeClr val="dk1"/>
                </a:solidFill>
                <a:latin typeface="Calibri"/>
                <a:ea typeface="Calibri"/>
                <a:cs typeface="Calibri"/>
                <a:sym typeface="Calibri"/>
              </a:rPr>
              <a:t>И. Раззаков атындагы КМТУнун окуу пландарын иштеп чыгуу, оңдоо жана бекитүү боюнча Колдонмо (январь, 2022-ж.)</a:t>
            </a: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Noto Sans Symbols"/>
              <a:buChar char="✔"/>
            </a:pPr>
            <a:r>
              <a:rPr lang="ru-RU" sz="1800">
                <a:solidFill>
                  <a:schemeClr val="dk1"/>
                </a:solidFill>
                <a:latin typeface="Calibri"/>
                <a:ea typeface="Calibri"/>
                <a:cs typeface="Calibri"/>
                <a:sym typeface="Calibri"/>
              </a:rPr>
              <a:t>И. Раззаков атындагы КМТУнун студенттерине академиялык өргүү берүү жөнүндө Жобосу (декабрь, 2021-ж.).</a:t>
            </a:r>
            <a:endParaRPr sz="1800">
              <a:solidFill>
                <a:schemeClr val="dk1"/>
              </a:solidFill>
              <a:latin typeface="Calibri"/>
              <a:ea typeface="Calibri"/>
              <a:cs typeface="Calibri"/>
              <a:sym typeface="Calibri"/>
            </a:endParaRPr>
          </a:p>
        </p:txBody>
      </p:sp>
      <p:sp>
        <p:nvSpPr>
          <p:cNvPr id="161" name="Google Shape;161;p9"/>
          <p:cNvSpPr/>
          <p:nvPr/>
        </p:nvSpPr>
        <p:spPr>
          <a:xfrm>
            <a:off x="539552" y="404664"/>
            <a:ext cx="8064896" cy="1584176"/>
          </a:xfrm>
          <a:prstGeom prst="ellipse">
            <a:avLst/>
          </a:prstGeom>
          <a:solidFill>
            <a:srgbClr val="DAEEF3"/>
          </a:solidFill>
          <a:ln w="25400" cap="flat" cmpd="sng">
            <a:solidFill>
              <a:srgbClr val="DAEEF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ru-RU" sz="2000">
                <a:solidFill>
                  <a:schemeClr val="dk1"/>
                </a:solidFill>
                <a:latin typeface="Calibri"/>
                <a:ea typeface="Calibri"/>
                <a:cs typeface="Calibri"/>
                <a:sym typeface="Calibri"/>
              </a:rPr>
              <a:t>Түзөтүлүп, кайрадан бекитүүгө берилген, ошондой эле бир катар ченемдик документтер бекитилген:</a:t>
            </a:r>
            <a:br>
              <a:rPr lang="ru-RU" sz="2000">
                <a:solidFill>
                  <a:schemeClr val="dk1"/>
                </a:solidFill>
                <a:latin typeface="Calibri"/>
                <a:ea typeface="Calibri"/>
                <a:cs typeface="Calibri"/>
                <a:sym typeface="Calibri"/>
              </a:rPr>
            </a:br>
            <a:endParaRPr sz="20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О готовности к новому уч.году">
  <a:themeElements>
    <a:clrScheme name="Стандартная">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11</TotalTime>
  <Words>1182</Words>
  <Application>Microsoft Office PowerPoint</Application>
  <PresentationFormat>Экран (4:3)</PresentationFormat>
  <Paragraphs>278</Paragraphs>
  <Slides>18</Slides>
  <Notes>18</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18</vt:i4>
      </vt:variant>
    </vt:vector>
  </HeadingPairs>
  <TitlesOfParts>
    <vt:vector size="23" baseType="lpstr">
      <vt:lpstr>Arial</vt:lpstr>
      <vt:lpstr>Calibri</vt:lpstr>
      <vt:lpstr>Noto Sans Symbols</vt:lpstr>
      <vt:lpstr>Times New Roman</vt:lpstr>
      <vt:lpstr>О готовности к новому уч.году</vt:lpstr>
      <vt:lpstr>И. Раззаков атындагы КМТУнун жаңы окуу жылына  даярдыгы тууралуу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2021-22 о.ж. кабыл алуу жана бүтүрүү салыштырмалуу талдоо</vt:lpstr>
      <vt:lpstr>Башкы ЖОЖ боюнча окуу бөлүмдөрүнүн  профессордук-окутуучулук курамы 535 адам (былтыр - 530), анын ичинде  штаттык окутуучулар 424 (79%) алардын арасынан окумуштуу даражасы менен 148 (35%),  айкалыштырып иштөөчүлөр - 111 (21%), анын ичинде окумуштуу даражасы менен 52. </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 Раззаков атындагы КМТУнун жаңы окуу жылына  даярдыгы тууралуу</dc:title>
  <dc:creator>www.PHILka.RU</dc:creator>
  <cp:lastModifiedBy>Аксана</cp:lastModifiedBy>
  <cp:revision>6</cp:revision>
  <dcterms:created xsi:type="dcterms:W3CDTF">2014-07-01T10:44:44Z</dcterms:created>
  <dcterms:modified xsi:type="dcterms:W3CDTF">2025-03-03T10:23:35Z</dcterms:modified>
</cp:coreProperties>
</file>