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82" r:id="rId21"/>
    <p:sldId id="281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0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Томас КУН и глобальные научные революции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938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24435"/>
            <a:ext cx="9905999" cy="526676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Понятие «парадигма», как подчеркивал сам Кун, тесно связано с понятием «нормальной </a:t>
            </a:r>
            <a:r>
              <a:rPr lang="ru-RU" b="1" dirty="0" smtClean="0">
                <a:solidFill>
                  <a:srgbClr val="002060"/>
                </a:solidFill>
              </a:rPr>
              <a:t>науки» </a:t>
            </a:r>
            <a:r>
              <a:rPr lang="ru-RU" b="1" dirty="0">
                <a:solidFill>
                  <a:srgbClr val="002060"/>
                </a:solidFill>
              </a:rPr>
              <a:t>. Парадигма им определялась как </a:t>
            </a:r>
            <a:r>
              <a:rPr lang="ru-RU" b="1" dirty="0" smtClean="0">
                <a:solidFill>
                  <a:srgbClr val="002060"/>
                </a:solidFill>
              </a:rPr>
              <a:t>принятие </a:t>
            </a:r>
            <a:r>
              <a:rPr lang="ru-RU" b="1" dirty="0">
                <a:solidFill>
                  <a:srgbClr val="002060"/>
                </a:solidFill>
              </a:rPr>
              <a:t>теории научным сообществом в качестве образца </a:t>
            </a:r>
            <a:r>
              <a:rPr lang="ru-RU" b="1" dirty="0" smtClean="0">
                <a:solidFill>
                  <a:srgbClr val="002060"/>
                </a:solidFill>
              </a:rPr>
              <a:t>решения</a:t>
            </a:r>
          </a:p>
          <a:p>
            <a:r>
              <a:rPr lang="ru-RU" b="1" dirty="0">
                <a:solidFill>
                  <a:srgbClr val="002060"/>
                </a:solidFill>
              </a:rPr>
              <a:t>В составе «</a:t>
            </a:r>
            <a:r>
              <a:rPr lang="ru-RU" b="1" dirty="0">
                <a:solidFill>
                  <a:srgbClr val="C00000"/>
                </a:solidFill>
              </a:rPr>
              <a:t>нормальной науки</a:t>
            </a:r>
            <a:r>
              <a:rPr lang="ru-RU" b="1" dirty="0">
                <a:solidFill>
                  <a:srgbClr val="002060"/>
                </a:solidFill>
              </a:rPr>
              <a:t>» Кун особо выделяет сеть различных предписаний, которая включает в себя </a:t>
            </a:r>
            <a:r>
              <a:rPr lang="ru-RU" b="1" dirty="0">
                <a:solidFill>
                  <a:srgbClr val="FFFF00"/>
                </a:solidFill>
              </a:rPr>
              <a:t>концептуальные</a:t>
            </a:r>
            <a:r>
              <a:rPr lang="ru-RU" b="1" dirty="0">
                <a:solidFill>
                  <a:srgbClr val="002060"/>
                </a:solidFill>
              </a:rPr>
              <a:t> (утверждения о научном законе, понятиях и теориях), </a:t>
            </a:r>
            <a:r>
              <a:rPr lang="ru-RU" b="1" dirty="0">
                <a:solidFill>
                  <a:srgbClr val="FFFF00"/>
                </a:solidFill>
              </a:rPr>
              <a:t>инструментальные</a:t>
            </a:r>
            <a:r>
              <a:rPr lang="ru-RU" b="1" dirty="0">
                <a:solidFill>
                  <a:srgbClr val="002060"/>
                </a:solidFill>
              </a:rPr>
              <a:t> (относительно предпочтительных типов инструментария), </a:t>
            </a:r>
            <a:r>
              <a:rPr lang="ru-RU" b="1" dirty="0">
                <a:solidFill>
                  <a:srgbClr val="FFFF00"/>
                </a:solidFill>
              </a:rPr>
              <a:t>метафизические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>
                <a:solidFill>
                  <a:srgbClr val="FFFF00"/>
                </a:solidFill>
              </a:rPr>
              <a:t>методологические предписания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2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93376"/>
            <a:ext cx="9905999" cy="499782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"</a:t>
            </a:r>
            <a:r>
              <a:rPr lang="ru-RU" b="1" dirty="0">
                <a:solidFill>
                  <a:srgbClr val="FF0000"/>
                </a:solidFill>
              </a:rPr>
              <a:t>Нормальная наука</a:t>
            </a:r>
            <a:r>
              <a:rPr lang="ru-RU" dirty="0">
                <a:solidFill>
                  <a:srgbClr val="0070C0"/>
                </a:solidFill>
              </a:rPr>
              <a:t>" – </a:t>
            </a:r>
            <a:r>
              <a:rPr lang="ru-RU" b="1" dirty="0">
                <a:solidFill>
                  <a:srgbClr val="002060"/>
                </a:solidFill>
              </a:rPr>
              <a:t>это</a:t>
            </a:r>
            <a:r>
              <a:rPr lang="ru-RU" dirty="0">
                <a:solidFill>
                  <a:srgbClr val="002060"/>
                </a:solidFill>
              </a:rPr>
              <a:t> рост </a:t>
            </a:r>
            <a:r>
              <a:rPr lang="ru-RU" b="1" dirty="0">
                <a:solidFill>
                  <a:srgbClr val="002060"/>
                </a:solidFill>
              </a:rPr>
              <a:t>научного</a:t>
            </a:r>
            <a:r>
              <a:rPr lang="ru-RU" dirty="0">
                <a:solidFill>
                  <a:srgbClr val="002060"/>
                </a:solidFill>
              </a:rPr>
              <a:t> знания в рамках одной парадигмы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Парадигма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>
                <a:solidFill>
                  <a:srgbClr val="002060"/>
                </a:solidFill>
              </a:rPr>
              <a:t>центральное понятие </a:t>
            </a:r>
            <a:r>
              <a:rPr lang="ru-RU" dirty="0" err="1">
                <a:solidFill>
                  <a:srgbClr val="002060"/>
                </a:solidFill>
              </a:rPr>
              <a:t>куновской</a:t>
            </a:r>
            <a:r>
              <a:rPr lang="ru-RU" dirty="0">
                <a:solidFill>
                  <a:srgbClr val="002060"/>
                </a:solidFill>
              </a:rPr>
              <a:t> модели – задает образцы, средства постановки и решения проблем в рамках </a:t>
            </a:r>
            <a:r>
              <a:rPr lang="ru-RU" b="1" dirty="0">
                <a:solidFill>
                  <a:srgbClr val="002060"/>
                </a:solidFill>
              </a:rPr>
              <a:t>нормальной науки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Научная </a:t>
            </a:r>
            <a:r>
              <a:rPr lang="ru-RU" dirty="0">
                <a:solidFill>
                  <a:srgbClr val="FF0000"/>
                </a:solidFill>
              </a:rPr>
              <a:t>революция</a:t>
            </a:r>
            <a:r>
              <a:rPr lang="ru-RU" dirty="0">
                <a:solidFill>
                  <a:srgbClr val="0070C0"/>
                </a:solidFill>
              </a:rPr>
              <a:t> – </a:t>
            </a:r>
            <a:r>
              <a:rPr lang="ru-RU" b="1" dirty="0">
                <a:solidFill>
                  <a:srgbClr val="002060"/>
                </a:solidFill>
              </a:rPr>
              <a:t>это</a:t>
            </a:r>
            <a:r>
              <a:rPr lang="ru-RU" dirty="0">
                <a:solidFill>
                  <a:srgbClr val="002060"/>
                </a:solidFill>
              </a:rPr>
              <a:t> смена парадигмы и, соответственно, переход от одной “</a:t>
            </a:r>
            <a:r>
              <a:rPr lang="ru-RU" b="1" dirty="0">
                <a:solidFill>
                  <a:srgbClr val="002060"/>
                </a:solidFill>
              </a:rPr>
              <a:t>нормальной науки</a:t>
            </a:r>
            <a:r>
              <a:rPr lang="ru-RU" dirty="0">
                <a:solidFill>
                  <a:srgbClr val="002060"/>
                </a:solidFill>
              </a:rPr>
              <a:t>” к другой.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3.ppt-online.org/files3/slide/s/sh2E56Jey3X8njWYBaQSNVwpmCdktAGZLDxObT/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88" y="873695"/>
            <a:ext cx="9923930" cy="54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9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3.ppt-online.org/files3/slide/s/sh2E56Jey3X8njWYBaQSNVwpmCdktAGZLDxObT/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2" y="839799"/>
            <a:ext cx="9928260" cy="52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5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3.ppt-online.org/files3/slide/s/sh2E56Jey3X8njWYBaQSNVwpmCdktAGZLDxObT/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" y="840358"/>
            <a:ext cx="9722223" cy="53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6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05118"/>
            <a:ext cx="9905999" cy="51860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Те исследования, которые представители научного сообщества ведут в рамках текущей парадигмы, именуются «</a:t>
            </a:r>
            <a:r>
              <a:rPr lang="ru-RU" b="1" dirty="0">
                <a:solidFill>
                  <a:srgbClr val="FF0000"/>
                </a:solidFill>
              </a:rPr>
              <a:t>нормальной наукой</a:t>
            </a:r>
            <a:r>
              <a:rPr lang="ru-RU" b="1" dirty="0">
                <a:solidFill>
                  <a:srgbClr val="002060"/>
                </a:solidFill>
              </a:rPr>
              <a:t>». Нормальная наука не ставит себе цели создания новых теорий. Основной деятельностью нормальной науки является «решение головоломок», то есть задач, заведомо разрешимых в рамках принятой парадигмы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/>
              <a:t>В период «нормальной науки», господствует </a:t>
            </a:r>
            <a:r>
              <a:rPr lang="ru-RU" dirty="0" smtClean="0"/>
              <a:t>определённая </a:t>
            </a:r>
            <a:r>
              <a:rPr lang="ru-RU" dirty="0"/>
              <a:t>научная парадигма, позволяющая решать известные проблемы и являющаяся барьером для решения новых и сложных научных проблем (научных аномалий).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72353"/>
            <a:ext cx="9905999" cy="511884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 этапе «нормальной науки» научное сообщество – по Томасу Куну – занято решением трёх типовых проблем в рамках старой парадигмы: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-значительных </a:t>
            </a:r>
            <a:r>
              <a:rPr lang="ru-RU" b="1" dirty="0">
                <a:solidFill>
                  <a:srgbClr val="002060"/>
                </a:solidFill>
              </a:rPr>
              <a:t>фактов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 - сопоставление новых фактов и научной теории, 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- разработка научной теории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В какой-то момент развития научного направления – используя терминологию Томаса Куна – возникает аномалия (кризис): ограничения старой парадигмы не позволяют решать новые сложные научные проблемы.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9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79929"/>
            <a:ext cx="9905999" cy="50112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ПРИМЕРЫ научных аномалий. </a:t>
            </a:r>
            <a:r>
              <a:rPr lang="ru-RU" b="1" dirty="0"/>
              <a:t>«…до экспериментов с красной окисью ртути Лавуазье проводил эксперименты, которые не подтверждали предсказания с точки зрения флогистонной парадигмы. Открытие Рентгена началось с обнаружения свечения экрана, когда этого нельзя было ожидать. В обоих случаях осознание аномалии, то есть явления, к восприятию которого парадигма не подготовила исследователя, сыграло главную роль в подготовке почвы для понимания новшества. Но опять-таки в обоих случаях ощущение того, что не все идет, как задумано, было лишь прелюдией к открытию...»  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Томас </a:t>
            </a:r>
            <a:r>
              <a:rPr lang="ru-RU" dirty="0"/>
              <a:t>Кун, Структура научных революций, М., «</a:t>
            </a:r>
            <a:r>
              <a:rPr lang="ru-RU" dirty="0" err="1"/>
              <a:t>Аст</a:t>
            </a:r>
            <a:r>
              <a:rPr lang="ru-RU" dirty="0"/>
              <a:t>»; «Ермак», 2003 г., с. 96. 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0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78224"/>
            <a:ext cx="9905999" cy="521297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Субъективно научную аномалию учёные могут переживать так: </a:t>
            </a:r>
            <a:r>
              <a:rPr lang="ru-RU" dirty="0"/>
              <a:t>    «Когда ситуация становится острой, она так или иначе осознаётся причастными к ней учёными. Коперник жаловался на то, что современные ему астрономы были так «непоследовательны в своих астрономических исследованиях... что не могли даже объяснить или наблюдать постоянную продолжительность годового периода». «С ними, - писал далее Коперник, - происходит нечто подобное тому, когда скульптор собирает руки, ноги, голову и другие элементы для своей скульптуры из различных моделей; каждая часть превосходно вылеплена, но не относится к одному и тому же телу, и потому они не могут быть согласованы между собой, в результате получится скорее чудовище, чем человек». Эйнштейн, живший в эпоху, для которой был характерен менее красочный язык, выразился так: «Ощущение было такое, как если бы из-под ног ушла земля, и нигде не было видно твердой почвы, на которой можно было бы строить».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6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79929"/>
            <a:ext cx="9905999" cy="5351930"/>
          </a:xfrm>
        </p:spPr>
        <p:txBody>
          <a:bodyPr>
            <a:normAutofit fontScale="77500" lnSpcReduction="20000"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ВОПРОС 2</a:t>
            </a:r>
          </a:p>
          <a:p>
            <a:r>
              <a:rPr lang="ru-RU" b="1" smtClean="0">
                <a:solidFill>
                  <a:srgbClr val="002060"/>
                </a:solidFill>
              </a:rPr>
              <a:t>Наиболее </a:t>
            </a:r>
            <a:r>
              <a:rPr lang="ru-RU" b="1" dirty="0">
                <a:solidFill>
                  <a:srgbClr val="002060"/>
                </a:solidFill>
              </a:rPr>
              <a:t>общие виды научных революций в истории науки:</a:t>
            </a:r>
          </a:p>
          <a:p>
            <a:r>
              <a:rPr lang="ru-RU" dirty="0"/>
              <a:t> 1) </a:t>
            </a:r>
            <a:r>
              <a:rPr lang="ru-RU" b="1" dirty="0" err="1">
                <a:solidFill>
                  <a:srgbClr val="002060"/>
                </a:solidFill>
              </a:rPr>
              <a:t>Внутридисциплинарные</a:t>
            </a:r>
            <a:r>
              <a:rPr lang="ru-RU" b="1" dirty="0">
                <a:solidFill>
                  <a:srgbClr val="002060"/>
                </a:solidFill>
              </a:rPr>
              <a:t> научные революции </a:t>
            </a:r>
            <a:r>
              <a:rPr lang="ru-RU" dirty="0"/>
              <a:t>– происходящие в рамках отдельных научных дисциплин. Причинами подобных революций чаще всего служат переходы к изучению новых объектов и применение новых методов исследования.</a:t>
            </a:r>
          </a:p>
          <a:p>
            <a:r>
              <a:rPr lang="ru-RU" dirty="0"/>
              <a:t> 2) </a:t>
            </a:r>
            <a:r>
              <a:rPr lang="ru-RU" b="1" dirty="0">
                <a:solidFill>
                  <a:srgbClr val="002060"/>
                </a:solidFill>
              </a:rPr>
              <a:t>Междисциплинарные научные революции </a:t>
            </a:r>
            <a:r>
              <a:rPr lang="ru-RU" dirty="0"/>
              <a:t>– происходящие в результате взаимодействия и обмена научными идеями между различными научными дисциплинами. На ранних этапах истории науки такое взаимодействие осуществлялось путем переноса научной картины мира наиболее развитой научной дисциплины на новые, еще складывающиеся дисциплины. В современной науке междисциплинарное взаимодействие осуществляется иначе. Теперь каждая наука обладает самостоятельной картиной мира, поэтому междисциплинарное взаимодействие происходит при анализе общих черт и признаков прежних теорий и концепций.</a:t>
            </a:r>
          </a:p>
          <a:p>
            <a:r>
              <a:rPr lang="ru-RU" dirty="0"/>
              <a:t> 3) </a:t>
            </a:r>
            <a:r>
              <a:rPr lang="ru-RU" b="1" dirty="0">
                <a:solidFill>
                  <a:srgbClr val="002060"/>
                </a:solidFill>
              </a:rPr>
              <a:t>Глобальные научные революции </a:t>
            </a:r>
            <a:r>
              <a:rPr lang="ru-RU" dirty="0"/>
              <a:t>– наиболее известными из которых являются революции в естествознании, приводящие к смене научной рациональности.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1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1.Томас Кун и его работа «Структура научных революци</a:t>
            </a:r>
            <a:r>
              <a:rPr lang="ru-RU" b="1" dirty="0"/>
              <a:t>й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b="1" dirty="0" smtClean="0"/>
              <a:t> (</a:t>
            </a:r>
            <a:r>
              <a:rPr lang="en-US" i="1" dirty="0" smtClean="0"/>
              <a:t>«</a:t>
            </a:r>
            <a:r>
              <a:rPr lang="en-US" i="1" dirty="0"/>
              <a:t>The Structure of Scientific Revolutions» (1962</a:t>
            </a:r>
            <a:r>
              <a:rPr lang="en-US" i="1" dirty="0" smtClean="0"/>
              <a:t>)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Концепция исторической динамики науки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2. Глобальные научные революции и их характеристика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111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4/287771/slides/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64" y="766763"/>
            <a:ext cx="9115518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9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ия на тему: Научные револю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91" y="658813"/>
            <a:ext cx="9124243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1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91670"/>
            <a:ext cx="9905999" cy="570155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Первая революция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XVII — первая половина XVIII века — становление классического естествознания. 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Основные </a:t>
            </a:r>
            <a:r>
              <a:rPr lang="ru-RU" b="1" dirty="0">
                <a:solidFill>
                  <a:srgbClr val="002060"/>
                </a:solidFill>
              </a:rPr>
              <a:t>характеристики: </a:t>
            </a:r>
            <a:r>
              <a:rPr lang="ru-RU" dirty="0"/>
              <a:t>механистическая картина мира как общенаучная картина реальности; объект — малая система как механическое устройство с жестко детерминированными связями, свойство целого полностью определяется свойствами частей; субъект и процедуры его познавательной деятельности полностью исключаются из знания для достижения его объективности; объяснение как поиск механических причин и сущностей, сведение знаний о природе к принципам и представлениям механики.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57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91671"/>
            <a:ext cx="9905999" cy="519953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Вторая революция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Конец XVIII — первая половина XIX века, переход естествознания в дисциплинарно организованную науку. Основные характеристики: механическая картина мира перестает быть общенаучной, формируются биологические, химические и другие картины реальности, не сводимые к механической картине мира; объект понимается в соответствии с научной дисциплиной не только в понятиях механики, но и таких, как «вещь», «состояние», «процесс», предполагающих развитие и изменение объекта; субъект должен быть элиминирован из результатов познания; возникает проблема разнообразия методов, единства и синтеза знаний, классификации наук; сохраняются общие познавательные установки классической науки, ее стиля мышления.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96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66482"/>
            <a:ext cx="9905999" cy="502471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Третья революция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/>
              <a:t>Конец XIX — середина XX века, преобразование параметров классической науки, становление неклассического естествознания. Существенные революционизирующие события: становление релятивистской и квантовой теорий в физике, становление генетики, квантовой химии, концепции нестационарной Вселенной, возникают кибернетика и теория систем.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0689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53035"/>
            <a:ext cx="9905999" cy="50381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Основные характеристики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/>
              <a:t>— развивающееся, относительно истинное знание; интеграция </a:t>
            </a:r>
            <a:r>
              <a:rPr lang="ru-RU" dirty="0" err="1"/>
              <a:t>частнонаучных</a:t>
            </a:r>
            <a:r>
              <a:rPr lang="ru-RU" dirty="0"/>
              <a:t> картин реальности на основе понимания природы как сложной динамической системы; объект — не столько «</a:t>
            </a:r>
            <a:r>
              <a:rPr lang="ru-RU" dirty="0" err="1"/>
              <a:t>себетождественная</a:t>
            </a:r>
            <a:r>
              <a:rPr lang="ru-RU" dirty="0"/>
              <a:t> вещь», сколько процесс с устойчивыми состояниями; соотнесенность объекта со средствами и операциями деятельности; сложная, развивающаяся динамическая система, состояние целого не сводимо к сумме состояний его частей; вероятностная причинность вместо жесткой, однозначной связи; новое понимание субъекта как находящегося внутри, а не вне наблюдаемого мира — необходимость фиксации условий и средств наблюдения, учет способа постановки вопросов и методов познания, зависимость от этого понимания истины, объективности, факта, объяснения; вместо единственно истинной теории допускается несколько содержащих элементы объективности теоретических описаний одного и того же эмпирического базиса.</a:t>
            </a:r>
          </a:p>
        </p:txBody>
      </p:sp>
    </p:spTree>
    <p:extLst>
      <p:ext uri="{BB962C8B-B14F-4D97-AF65-F5344CB8AC3E}">
        <p14:creationId xmlns:p14="http://schemas.microsoft.com/office/powerpoint/2010/main" val="228227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72353"/>
            <a:ext cx="9905999" cy="5118848"/>
          </a:xfrm>
        </p:spPr>
        <p:txBody>
          <a:bodyPr/>
          <a:lstStyle/>
          <a:p>
            <a:r>
              <a:rPr lang="ru-RU" b="1" dirty="0"/>
              <a:t>Четвертая революция</a:t>
            </a:r>
            <a:endParaRPr lang="ru-RU" dirty="0"/>
          </a:p>
          <a:p>
            <a:r>
              <a:rPr lang="ru-RU" dirty="0"/>
              <a:t>Конец XX — начало XXI века, радикальные изменение в основаниях научного знания и деятельности — рождение новой </a:t>
            </a:r>
            <a:r>
              <a:rPr lang="ru-RU" dirty="0" err="1"/>
              <a:t>постнеклассической</a:t>
            </a:r>
            <a:r>
              <a:rPr lang="ru-RU" dirty="0"/>
              <a:t> науки. События — компьютеризация науки, усложнение приборных комплексов, возрастание междисциплинарных исследований, комплексных программ, сращивание эмпирических и теоретических, прикладных и фундаментальных исследований, разработка идей синергетики.</a:t>
            </a:r>
          </a:p>
        </p:txBody>
      </p:sp>
    </p:spTree>
    <p:extLst>
      <p:ext uri="{BB962C8B-B14F-4D97-AF65-F5344CB8AC3E}">
        <p14:creationId xmlns:p14="http://schemas.microsoft.com/office/powerpoint/2010/main" val="13886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97541"/>
            <a:ext cx="9905999" cy="52936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Основные </a:t>
            </a:r>
            <a:r>
              <a:rPr lang="ru-RU" dirty="0" smtClean="0"/>
              <a:t>характеристики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— взаимодействие различных картин реальности; превращение их во фрагменты общей картины мира, взаимодействие путем «</a:t>
            </a:r>
            <a:r>
              <a:rPr lang="ru-RU" dirty="0" err="1"/>
              <a:t>парадигмальных</a:t>
            </a:r>
            <a:r>
              <a:rPr lang="ru-RU" dirty="0"/>
              <a:t> прививок» идей из других наук, стирание жестких разграничительных линий; на передний план выходят уникальные системы — объекты, характеризующиеся открытостью и саморазвитием, исторически развивающиеся и эволюционно преобразующиеся объекты, «</a:t>
            </a:r>
            <a:r>
              <a:rPr lang="ru-RU" dirty="0" err="1"/>
              <a:t>человекоразмерные</a:t>
            </a:r>
            <a:r>
              <a:rPr lang="ru-RU" dirty="0"/>
              <a:t>» комплексы; знания об объекте соотносятся не только со средствами, но и с ценностно-целевыми структурами деятельности; осознается необходимость присутствия субъекта, это выражается, прежде всего, в том, что включаются аксиологические факторы в объяснения, а научное знание с необходимостью рассматривается в контексте социального бытия, культуры, истории как нераздельное с ценностями и мировоззренческими установками, что в целом сближает науки о природе и науки о культуре.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5195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Автор: Кун Томас - 2 книги - Читать, Скачать - ЛитМи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9" y="2138082"/>
            <a:ext cx="5567082" cy="39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труктура научных революций - Томас Кун (Слушать аудиокнигу онлайн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2" y="537882"/>
            <a:ext cx="5284694" cy="58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7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32012"/>
            <a:ext cx="9905999" cy="515918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Науку следует воспринимать не как постепенно развивающуюся и накапливающую знания по направлению к истине, но как явление, проходящее через периодические революции, называемые в терминологии Куна «сменами парадигм» (</a:t>
            </a:r>
            <a:r>
              <a:rPr lang="ru-RU" sz="2800" b="1" i="1" dirty="0" err="1">
                <a:solidFill>
                  <a:srgbClr val="002060"/>
                </a:solidFill>
              </a:rPr>
              <a:t>paradigm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shift</a:t>
            </a:r>
            <a:r>
              <a:rPr lang="ru-RU" sz="2800" b="1" i="1" dirty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9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3.ppt-online.org/files3/slide/s/sh2E56Jey3X8njWYBaQSNVwpmCdktAGZLDxObT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873696"/>
            <a:ext cx="9507071" cy="54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7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3.ppt-online.org/files3/slide/s/sh2E56Jey3X8njWYBaQSNVwpmCdktAGZLDxObT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860203"/>
            <a:ext cx="9977717" cy="55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0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64776"/>
            <a:ext cx="9905999" cy="5889812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solidFill>
                  <a:srgbClr val="002060"/>
                </a:solidFill>
              </a:rPr>
              <a:t>В 1943 году закончил с отличием Гарвардский университет, получил звание бакалавра естественных наук, по специальности — физик. С 1943 по 1945 годы работает младшим научным сотрудником в Американо-британской лаборатории в OSRD — Управлении научными исследованиями и разработками. С 1945 года аспирант Гарвардского университета, магистр, с 1948 года — доктор философии, младший член Гарвардского университета, с 1951 года — консультант этого же университета, затем доцент по общеобразовательной подготовке и истории науки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Свою диссертацию по физике Томас Кун защитил в 1949 году. С 1956 года он преподавал в </a:t>
            </a:r>
            <a:r>
              <a:rPr lang="ru-RU" sz="2900" b="1" dirty="0" err="1">
                <a:solidFill>
                  <a:srgbClr val="002060"/>
                </a:solidFill>
              </a:rPr>
              <a:t>Принстоне</a:t>
            </a:r>
            <a:r>
              <a:rPr lang="ru-RU" sz="2900" b="1" dirty="0">
                <a:solidFill>
                  <a:srgbClr val="002060"/>
                </a:solidFill>
              </a:rPr>
              <a:t>. С 1961-го работал профессором истории науки на кафедре Калифорнийского университета в Беркли. «Структура научных революций» была опубликована в 1962 году в виде статьи для «Международной энциклопедии унифицированной науки» </a:t>
            </a:r>
            <a:r>
              <a:rPr lang="ru-RU" sz="2900" b="1" dirty="0" smtClean="0">
                <a:solidFill>
                  <a:srgbClr val="002060"/>
                </a:solidFill>
              </a:rPr>
              <a:t>, издаваемой </a:t>
            </a:r>
            <a:r>
              <a:rPr lang="ru-RU" sz="2900" b="1" dirty="0">
                <a:solidFill>
                  <a:srgbClr val="002060"/>
                </a:solidFill>
              </a:rPr>
              <a:t>Венским кружком логических позитивистов, или неопозитивистов. В 1964-м вернулся на университетскую кафедру в </a:t>
            </a:r>
            <a:r>
              <a:rPr lang="ru-RU" sz="2900" b="1" dirty="0" err="1">
                <a:solidFill>
                  <a:srgbClr val="002060"/>
                </a:solidFill>
              </a:rPr>
              <a:t>Принстоне</a:t>
            </a:r>
            <a:r>
              <a:rPr lang="ru-RU" sz="2900" b="1" dirty="0">
                <a:solidFill>
                  <a:srgbClr val="002060"/>
                </a:solidFill>
              </a:rPr>
              <a:t> преподавать историю и философию науки. С 1979 до ухода на пенсию в 1991 Томас Кун был профессором философии Массачусетского технологического института. В конце жизни был удостоен медали Джорджа </a:t>
            </a:r>
            <a:r>
              <a:rPr lang="ru-RU" sz="2900" b="1" dirty="0" err="1">
                <a:solidFill>
                  <a:srgbClr val="002060"/>
                </a:solidFill>
              </a:rPr>
              <a:t>Сартона</a:t>
            </a:r>
            <a:r>
              <a:rPr lang="ru-RU" sz="2900" b="1" dirty="0">
                <a:solidFill>
                  <a:srgbClr val="002060"/>
                </a:solidFill>
              </a:rPr>
              <a:t> в области истории науки (</a:t>
            </a:r>
            <a:r>
              <a:rPr lang="ru-RU" sz="2900" b="1" dirty="0" err="1">
                <a:solidFill>
                  <a:srgbClr val="002060"/>
                </a:solidFill>
              </a:rPr>
              <a:t>the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George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Sarton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Medal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in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the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History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of</a:t>
            </a:r>
            <a:r>
              <a:rPr lang="ru-RU" sz="2900" b="1" dirty="0">
                <a:solidFill>
                  <a:srgbClr val="002060"/>
                </a:solidFill>
              </a:rPr>
              <a:t> </a:t>
            </a:r>
            <a:r>
              <a:rPr lang="ru-RU" sz="2900" b="1" dirty="0" err="1">
                <a:solidFill>
                  <a:srgbClr val="002060"/>
                </a:solidFill>
              </a:rPr>
              <a:t>Science</a:t>
            </a:r>
            <a:r>
              <a:rPr lang="ru-RU" sz="2900" b="1" dirty="0">
                <a:solidFill>
                  <a:srgbClr val="002060"/>
                </a:solidFill>
              </a:rPr>
              <a:t>). Скончался ученый от рака бронхов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26141"/>
            <a:ext cx="9905999" cy="506506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Хотя его книга названа «Структура научных революций», в ней не идет речь ни о структуре научной революции, ни о типах научных революций, ни о зависимости механизмов научной революции от ее типов. Существует разрыв между названием самой книги и ее содержанием, значительное расхождение между интенциями самого Куна и тем названием, которое он дал своей книге и которое послужило истоком многочисленных и ожесточенных споров между философами и историками науки.</a:t>
            </a:r>
          </a:p>
        </p:txBody>
      </p:sp>
    </p:spTree>
    <p:extLst>
      <p:ext uri="{BB962C8B-B14F-4D97-AF65-F5344CB8AC3E}">
        <p14:creationId xmlns:p14="http://schemas.microsoft.com/office/powerpoint/2010/main" val="3329503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227</TotalTime>
  <Words>1182</Words>
  <Application>Microsoft Office PowerPoint</Application>
  <PresentationFormat>Широкоэкранный</PresentationFormat>
  <Paragraphs>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Tw Cen MT</vt:lpstr>
      <vt:lpstr>Контур</vt:lpstr>
      <vt:lpstr>Томас КУН и глобальные научные революции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Томас КУН и глбальные научные револиции</dc:title>
  <dc:creator>админ</dc:creator>
  <cp:lastModifiedBy>админ</cp:lastModifiedBy>
  <cp:revision>13</cp:revision>
  <dcterms:created xsi:type="dcterms:W3CDTF">2022-04-16T10:17:44Z</dcterms:created>
  <dcterms:modified xsi:type="dcterms:W3CDTF">2022-04-16T14:05:02Z</dcterms:modified>
</cp:coreProperties>
</file>