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charts/chart10.xml" ContentType="application/vnd.openxmlformats-officedocument.drawingml.chart+xml"/>
  <Override PartName="/ppt/theme/themeOverride7.xml" ContentType="application/vnd.openxmlformats-officedocument.themeOverride+xml"/>
  <Override PartName="/ppt/charts/chart11.xml" ContentType="application/vnd.openxmlformats-officedocument.drawingml.chart+xml"/>
  <Override PartName="/ppt/theme/themeOverride8.xml" ContentType="application/vnd.openxmlformats-officedocument.themeOverride+xml"/>
  <Override PartName="/ppt/notesSlides/notesSlide2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theme/themeOverride9.xml" ContentType="application/vnd.openxmlformats-officedocument.themeOverride+xml"/>
  <Override PartName="/ppt/charts/chart21.xml" ContentType="application/vnd.openxmlformats-officedocument.drawingml.chart+xml"/>
  <Override PartName="/ppt/theme/themeOverride10.xml" ContentType="application/vnd.openxmlformats-officedocument.themeOverride+xml"/>
  <Override PartName="/ppt/charts/chart22.xml" ContentType="application/vnd.openxmlformats-officedocument.drawingml.chart+xml"/>
  <Override PartName="/ppt/theme/themeOverride11.xml" ContentType="application/vnd.openxmlformats-officedocument.themeOverride+xml"/>
  <Override PartName="/ppt/charts/chart23.xml" ContentType="application/vnd.openxmlformats-officedocument.drawingml.chart+xml"/>
  <Override PartName="/ppt/theme/themeOverride12.xml" ContentType="application/vnd.openxmlformats-officedocument.themeOverride+xml"/>
  <Override PartName="/ppt/charts/chart24.xml" ContentType="application/vnd.openxmlformats-officedocument.drawingml.chart+xml"/>
  <Override PartName="/ppt/theme/themeOverride13.xml" ContentType="application/vnd.openxmlformats-officedocument.themeOverride+xml"/>
  <Override PartName="/ppt/charts/chart25.xml" ContentType="application/vnd.openxmlformats-officedocument.drawingml.chart+xml"/>
  <Override PartName="/ppt/theme/themeOverride14.xml" ContentType="application/vnd.openxmlformats-officedocument.themeOverride+xml"/>
  <Override PartName="/ppt/charts/chart26.xml" ContentType="application/vnd.openxmlformats-officedocument.drawingml.chart+xml"/>
  <Override PartName="/ppt/theme/themeOverride15.xml" ContentType="application/vnd.openxmlformats-officedocument.themeOverride+xml"/>
  <Override PartName="/ppt/charts/chart27.xml" ContentType="application/vnd.openxmlformats-officedocument.drawingml.chart+xml"/>
  <Override PartName="/ppt/theme/themeOverride1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96" r:id="rId1"/>
  </p:sldMasterIdLst>
  <p:notesMasterIdLst>
    <p:notesMasterId r:id="rId32"/>
  </p:notesMasterIdLst>
  <p:handoutMasterIdLst>
    <p:handoutMasterId r:id="rId33"/>
  </p:handoutMasterIdLst>
  <p:sldIdLst>
    <p:sldId id="257" r:id="rId2"/>
    <p:sldId id="328" r:id="rId3"/>
    <p:sldId id="346" r:id="rId4"/>
    <p:sldId id="342" r:id="rId5"/>
    <p:sldId id="347" r:id="rId6"/>
    <p:sldId id="368" r:id="rId7"/>
    <p:sldId id="344" r:id="rId8"/>
    <p:sldId id="349" r:id="rId9"/>
    <p:sldId id="369" r:id="rId10"/>
    <p:sldId id="305" r:id="rId11"/>
    <p:sldId id="307" r:id="rId12"/>
    <p:sldId id="350" r:id="rId13"/>
    <p:sldId id="351" r:id="rId14"/>
    <p:sldId id="352" r:id="rId15"/>
    <p:sldId id="353" r:id="rId16"/>
    <p:sldId id="354" r:id="rId17"/>
    <p:sldId id="355" r:id="rId18"/>
    <p:sldId id="356" r:id="rId19"/>
    <p:sldId id="357" r:id="rId20"/>
    <p:sldId id="359" r:id="rId21"/>
    <p:sldId id="358" r:id="rId22"/>
    <p:sldId id="315" r:id="rId23"/>
    <p:sldId id="312" r:id="rId24"/>
    <p:sldId id="313" r:id="rId25"/>
    <p:sldId id="272" r:id="rId26"/>
    <p:sldId id="360" r:id="rId27"/>
    <p:sldId id="361" r:id="rId28"/>
    <p:sldId id="294" r:id="rId29"/>
    <p:sldId id="287" r:id="rId30"/>
    <p:sldId id="36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A4"/>
    <a:srgbClr val="00B050"/>
    <a:srgbClr val="169A1C"/>
    <a:srgbClr val="1717D3"/>
    <a:srgbClr val="1313AD"/>
    <a:srgbClr val="1D08B8"/>
    <a:srgbClr val="009A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97" autoAdjust="0"/>
  </p:normalViewPr>
  <p:slideViewPr>
    <p:cSldViewPr>
      <p:cViewPr>
        <p:scale>
          <a:sx n="110" d="100"/>
          <a:sy n="110" d="100"/>
        </p:scale>
        <p:origin x="-1644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7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1.xlsx"/><Relationship Id="rId1" Type="http://schemas.openxmlformats.org/officeDocument/2006/relationships/themeOverride" Target="../theme/themeOverride8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0.xlsx"/><Relationship Id="rId1" Type="http://schemas.openxmlformats.org/officeDocument/2006/relationships/themeOverride" Target="../theme/themeOverride9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1.xlsx"/><Relationship Id="rId1" Type="http://schemas.openxmlformats.org/officeDocument/2006/relationships/themeOverride" Target="../theme/themeOverride10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2.xlsx"/><Relationship Id="rId1" Type="http://schemas.openxmlformats.org/officeDocument/2006/relationships/themeOverride" Target="../theme/themeOverride11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3.xlsx"/><Relationship Id="rId1" Type="http://schemas.openxmlformats.org/officeDocument/2006/relationships/themeOverride" Target="../theme/themeOverride12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4.xlsx"/><Relationship Id="rId1" Type="http://schemas.openxmlformats.org/officeDocument/2006/relationships/themeOverride" Target="../theme/themeOverride13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5.xlsx"/><Relationship Id="rId1" Type="http://schemas.openxmlformats.org/officeDocument/2006/relationships/themeOverride" Target="../theme/themeOverride14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6.xlsx"/><Relationship Id="rId1" Type="http://schemas.openxmlformats.org/officeDocument/2006/relationships/themeOverride" Target="../theme/themeOverride15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oleObject" Target="&#1044;&#1080;&#1072;&#1075;&#1088;&#1072;&#1084;&#1084;&#1072;%20&#1074;%20Microsoft%20PowerPoint" TargetMode="External"/><Relationship Id="rId1" Type="http://schemas.openxmlformats.org/officeDocument/2006/relationships/themeOverride" Target="../theme/themeOverride16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Контингент!$H$5</c:f>
              <c:strCache>
                <c:ptCount val="1"/>
                <c:pt idx="0">
                  <c:v>Башкы ЖОЖ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Контингент!$I$4:$M$4</c:f>
              <c:strCache>
                <c:ptCount val="5"/>
                <c:pt idx="0">
                  <c:v>2017-18</c:v>
                </c:pt>
                <c:pt idx="1">
                  <c:v>2018-19</c:v>
                </c:pt>
                <c:pt idx="2">
                  <c:v>2019-20</c:v>
                </c:pt>
                <c:pt idx="3">
                  <c:v>2020-21</c:v>
                </c:pt>
                <c:pt idx="4">
                  <c:v>2021-22</c:v>
                </c:pt>
              </c:strCache>
            </c:strRef>
          </c:cat>
          <c:val>
            <c:numRef>
              <c:f>Контингент!$I$5:$M$5</c:f>
              <c:numCache>
                <c:formatCode>General</c:formatCode>
                <c:ptCount val="5"/>
                <c:pt idx="0">
                  <c:v>8663</c:v>
                </c:pt>
                <c:pt idx="1">
                  <c:v>9384</c:v>
                </c:pt>
                <c:pt idx="2">
                  <c:v>9498</c:v>
                </c:pt>
                <c:pt idx="3">
                  <c:v>9312</c:v>
                </c:pt>
                <c:pt idx="4">
                  <c:v>8799</c:v>
                </c:pt>
              </c:numCache>
            </c:numRef>
          </c:val>
        </c:ser>
        <c:ser>
          <c:idx val="1"/>
          <c:order val="1"/>
          <c:tx>
            <c:strRef>
              <c:f>Контингент!$H$6</c:f>
              <c:strCache>
                <c:ptCount val="1"/>
                <c:pt idx="0">
                  <c:v>Регионалдык филиалдар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432679893804905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36764880530515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3449348539817417E-2"/>
                  <c:y val="-1.0078245274334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245099203536772E-2"/>
                  <c:y val="-1.5117367911501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953104827432978E-2"/>
                  <c:y val="-5.039122637167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Контингент!$I$4:$M$4</c:f>
              <c:strCache>
                <c:ptCount val="5"/>
                <c:pt idx="0">
                  <c:v>2017-18</c:v>
                </c:pt>
                <c:pt idx="1">
                  <c:v>2018-19</c:v>
                </c:pt>
                <c:pt idx="2">
                  <c:v>2019-20</c:v>
                </c:pt>
                <c:pt idx="3">
                  <c:v>2020-21</c:v>
                </c:pt>
                <c:pt idx="4">
                  <c:v>2021-22</c:v>
                </c:pt>
              </c:strCache>
            </c:strRef>
          </c:cat>
          <c:val>
            <c:numRef>
              <c:f>Контингент!$I$6:$M$6</c:f>
              <c:numCache>
                <c:formatCode>General</c:formatCode>
                <c:ptCount val="5"/>
                <c:pt idx="0">
                  <c:v>1450</c:v>
                </c:pt>
                <c:pt idx="1">
                  <c:v>1088</c:v>
                </c:pt>
                <c:pt idx="2">
                  <c:v>1315</c:v>
                </c:pt>
                <c:pt idx="3">
                  <c:v>1663</c:v>
                </c:pt>
                <c:pt idx="4">
                  <c:v>1844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4389376"/>
        <c:axId val="34391168"/>
        <c:axId val="0"/>
      </c:bar3DChart>
      <c:catAx>
        <c:axId val="34389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4391168"/>
        <c:crosses val="autoZero"/>
        <c:auto val="1"/>
        <c:lblAlgn val="ctr"/>
        <c:lblOffset val="100"/>
        <c:noMultiLvlLbl val="0"/>
      </c:catAx>
      <c:valAx>
        <c:axId val="34391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38937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'Успеваемость по факультетам1'!$B$121</c:f>
              <c:strCache>
                <c:ptCount val="1"/>
                <c:pt idx="0">
                  <c:v>2021-22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720676022447370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47117348298246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'Успеваемость по факультетам1'!$A$122:$A$124</c:f>
              <c:strCache>
                <c:ptCount val="3"/>
                <c:pt idx="0">
                  <c:v>Токмок ш.филиал сырт.</c:v>
                </c:pt>
                <c:pt idx="1">
                  <c:v>Кара-Көл ш.филиал сырт.</c:v>
                </c:pt>
                <c:pt idx="2">
                  <c:v>Кызыл-Кыя ш. филиал сырт.</c:v>
                </c:pt>
              </c:strCache>
            </c:strRef>
          </c:cat>
          <c:val>
            <c:numRef>
              <c:f>'Успеваемость по факультетам1'!$B$122:$B$124</c:f>
              <c:numCache>
                <c:formatCode>General</c:formatCode>
                <c:ptCount val="3"/>
                <c:pt idx="0" formatCode="0.0%">
                  <c:v>0.38900000000000001</c:v>
                </c:pt>
                <c:pt idx="2" formatCode="0.0%">
                  <c:v>0.69</c:v>
                </c:pt>
              </c:numCache>
            </c:numRef>
          </c:val>
        </c:ser>
        <c:ser>
          <c:idx val="1"/>
          <c:order val="1"/>
          <c:tx>
            <c:strRef>
              <c:f>'Успеваемость по факультетам1'!$C$121</c:f>
              <c:strCache>
                <c:ptCount val="1"/>
                <c:pt idx="0">
                  <c:v>2020-21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1.8640656909846513E-2"/>
                  <c:y val="-1.1916844074382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90507016835527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24403702208336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'Успеваемость по факультетам1'!$A$122:$A$124</c:f>
              <c:strCache>
                <c:ptCount val="3"/>
                <c:pt idx="0">
                  <c:v>Токмок ш.филиал сырт.</c:v>
                </c:pt>
                <c:pt idx="1">
                  <c:v>Кара-Көл ш.филиал сырт.</c:v>
                </c:pt>
                <c:pt idx="2">
                  <c:v>Кызыл-Кыя ш. филиал сырт.</c:v>
                </c:pt>
              </c:strCache>
            </c:strRef>
          </c:cat>
          <c:val>
            <c:numRef>
              <c:f>'Успеваемость по факультетам1'!$C$122:$C$124</c:f>
              <c:numCache>
                <c:formatCode>0.0%</c:formatCode>
                <c:ptCount val="3"/>
                <c:pt idx="0">
                  <c:v>0.55300000000000005</c:v>
                </c:pt>
                <c:pt idx="1">
                  <c:v>0.624</c:v>
                </c:pt>
                <c:pt idx="2">
                  <c:v>0.90700000000000003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5256704"/>
        <c:axId val="166351232"/>
        <c:axId val="0"/>
      </c:bar3DChart>
      <c:catAx>
        <c:axId val="13525670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66351232"/>
        <c:crosses val="autoZero"/>
        <c:auto val="1"/>
        <c:lblAlgn val="ctr"/>
        <c:lblOffset val="100"/>
        <c:noMultiLvlLbl val="0"/>
      </c:catAx>
      <c:valAx>
        <c:axId val="166351232"/>
        <c:scaling>
          <c:orientation val="minMax"/>
        </c:scaling>
        <c:delete val="0"/>
        <c:axPos val="b"/>
        <c:majorGridlines/>
        <c:numFmt formatCode="0.0%" sourceLinked="1"/>
        <c:majorTickMark val="out"/>
        <c:minorTickMark val="none"/>
        <c:tickLblPos val="nextTo"/>
        <c:crossAx val="13525670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'Успеваемость по факультетам1'!$B$135</c:f>
              <c:strCache>
                <c:ptCount val="1"/>
                <c:pt idx="0">
                  <c:v>2021-22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821908676813687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876680368847905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34240639928896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'Успеваемость по факультетам1'!$A$136:$A$138</c:f>
              <c:strCache>
                <c:ptCount val="3"/>
                <c:pt idx="0">
                  <c:v>Токмок ш.филиал ОКББ</c:v>
                </c:pt>
                <c:pt idx="1">
                  <c:v>Кара-Балта  ш.филиал ОКББ</c:v>
                </c:pt>
                <c:pt idx="2">
                  <c:v>Кара-Көл ш.филиал ОКББ</c:v>
                </c:pt>
              </c:strCache>
            </c:strRef>
          </c:cat>
          <c:val>
            <c:numRef>
              <c:f>'Успеваемость по факультетам1'!$B$136:$B$138</c:f>
              <c:numCache>
                <c:formatCode>0.0%</c:formatCode>
                <c:ptCount val="3"/>
                <c:pt idx="0">
                  <c:v>0.60799999999999998</c:v>
                </c:pt>
                <c:pt idx="1">
                  <c:v>0.51200000000000001</c:v>
                </c:pt>
                <c:pt idx="2">
                  <c:v>0.39400000000000002</c:v>
                </c:pt>
              </c:numCache>
            </c:numRef>
          </c:val>
        </c:ser>
        <c:ser>
          <c:idx val="1"/>
          <c:order val="1"/>
          <c:tx>
            <c:strRef>
              <c:f>'Успеваемость по факультетам1'!$C$135</c:f>
              <c:strCache>
                <c:ptCount val="1"/>
                <c:pt idx="0">
                  <c:v>2020-21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2.116431507610255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52049772247517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698589045661594E-2"/>
                  <c:y val="-1.430021288925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'Успеваемость по факультетам1'!$A$136:$A$138</c:f>
              <c:strCache>
                <c:ptCount val="3"/>
                <c:pt idx="0">
                  <c:v>Токмок ш.филиал ОКББ</c:v>
                </c:pt>
                <c:pt idx="1">
                  <c:v>Кара-Балта  ш.филиал ОКББ</c:v>
                </c:pt>
                <c:pt idx="2">
                  <c:v>Кара-Көл ш.филиал ОКББ</c:v>
                </c:pt>
              </c:strCache>
            </c:strRef>
          </c:cat>
          <c:val>
            <c:numRef>
              <c:f>'Успеваемость по факультетам1'!$C$136:$C$138</c:f>
              <c:numCache>
                <c:formatCode>0.0%</c:formatCode>
                <c:ptCount val="3"/>
                <c:pt idx="0">
                  <c:v>0.55300000000000005</c:v>
                </c:pt>
                <c:pt idx="1">
                  <c:v>0.65900000000000003</c:v>
                </c:pt>
                <c:pt idx="2">
                  <c:v>0.52600000000000002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6062720"/>
        <c:axId val="166408576"/>
        <c:axId val="0"/>
      </c:bar3DChart>
      <c:catAx>
        <c:axId val="16606272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66408576"/>
        <c:crosses val="autoZero"/>
        <c:auto val="1"/>
        <c:lblAlgn val="ctr"/>
        <c:lblOffset val="100"/>
        <c:noMultiLvlLbl val="0"/>
      </c:catAx>
      <c:valAx>
        <c:axId val="166408576"/>
        <c:scaling>
          <c:orientation val="minMax"/>
        </c:scaling>
        <c:delete val="0"/>
        <c:axPos val="b"/>
        <c:majorGridlines/>
        <c:numFmt formatCode="0.0%" sourceLinked="1"/>
        <c:majorTickMark val="out"/>
        <c:minorTickMark val="none"/>
        <c:tickLblPos val="nextTo"/>
        <c:crossAx val="16606272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FF0000"/>
                </a:solidFill>
              </a:rPr>
              <a:t>МТФ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-2.7777777777777779E-3"/>
                  <c:y val="-1.7166662611549515E-2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777777777777779E-3"/>
                  <c:y val="-3.8624990875986406E-2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7777777777777779E-3"/>
                  <c:y val="-3.0041659570211651E-2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успеваемость!$B$39:$D$39</c:f>
              <c:strCache>
                <c:ptCount val="3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</c:strCache>
            </c:strRef>
          </c:cat>
          <c:val>
            <c:numRef>
              <c:f>успеваемость!$B$40:$D$40</c:f>
              <c:numCache>
                <c:formatCode>0.0%</c:formatCode>
                <c:ptCount val="3"/>
                <c:pt idx="0">
                  <c:v>0.50700000000000001</c:v>
                </c:pt>
                <c:pt idx="1">
                  <c:v>0.48199999999999998</c:v>
                </c:pt>
                <c:pt idx="2">
                  <c:v>0.50600000000000001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7972224"/>
        <c:axId val="167974016"/>
        <c:axId val="0"/>
      </c:bar3DChart>
      <c:catAx>
        <c:axId val="1679722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67974016"/>
        <c:crosses val="autoZero"/>
        <c:auto val="1"/>
        <c:lblAlgn val="ctr"/>
        <c:lblOffset val="100"/>
        <c:noMultiLvlLbl val="0"/>
      </c:catAx>
      <c:valAx>
        <c:axId val="167974016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1679722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ЭФ</a:t>
            </a:r>
            <a:endParaRPr lang="ru-RU" dirty="0">
              <a:solidFill>
                <a:srgbClr val="FF0000"/>
              </a:solidFill>
            </a:endParaRP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Lbls>
            <c:dLbl>
              <c:idx val="1"/>
              <c:layout>
                <c:manualLayout>
                  <c:x val="0.12777777777777777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успеваемость!$K$40:$M$40</c:f>
              <c:strCache>
                <c:ptCount val="3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</c:strCache>
            </c:strRef>
          </c:cat>
          <c:val>
            <c:numRef>
              <c:f>успеваемость!$K$41:$M$41</c:f>
              <c:numCache>
                <c:formatCode>0.0%</c:formatCode>
                <c:ptCount val="3"/>
                <c:pt idx="0">
                  <c:v>0.72799999999999998</c:v>
                </c:pt>
                <c:pt idx="1">
                  <c:v>0.63600000000000001</c:v>
                </c:pt>
                <c:pt idx="2">
                  <c:v>0.68300000000000005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8027648"/>
        <c:axId val="168029184"/>
        <c:axId val="0"/>
      </c:bar3DChart>
      <c:catAx>
        <c:axId val="1680276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68029184"/>
        <c:crosses val="autoZero"/>
        <c:auto val="1"/>
        <c:lblAlgn val="ctr"/>
        <c:lblOffset val="100"/>
        <c:noMultiLvlLbl val="0"/>
      </c:catAx>
      <c:valAx>
        <c:axId val="168029184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1680276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УМКФ</a:t>
            </a:r>
            <a:endParaRPr lang="ru-RU" dirty="0">
              <a:solidFill>
                <a:srgbClr val="FF0000"/>
              </a:solidFill>
            </a:endParaRP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успеваемость!$T$40:$V$40</c:f>
              <c:strCache>
                <c:ptCount val="3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</c:strCache>
            </c:strRef>
          </c:cat>
          <c:val>
            <c:numRef>
              <c:f>успеваемость!$T$41:$V$41</c:f>
              <c:numCache>
                <c:formatCode>0.0%</c:formatCode>
                <c:ptCount val="3"/>
                <c:pt idx="0">
                  <c:v>0.64900000000000002</c:v>
                </c:pt>
                <c:pt idx="1">
                  <c:v>0.65500000000000003</c:v>
                </c:pt>
                <c:pt idx="2">
                  <c:v>0.63100000000000001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8205696"/>
        <c:axId val="168227968"/>
        <c:axId val="0"/>
      </c:bar3DChart>
      <c:catAx>
        <c:axId val="1682056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68227968"/>
        <c:crosses val="autoZero"/>
        <c:auto val="1"/>
        <c:lblAlgn val="ctr"/>
        <c:lblOffset val="100"/>
        <c:noMultiLvlLbl val="0"/>
      </c:catAx>
      <c:valAx>
        <c:axId val="168227968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1682056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ТФ</a:t>
            </a:r>
            <a:endParaRPr lang="ru-RU" dirty="0">
              <a:solidFill>
                <a:srgbClr val="FF0000"/>
              </a:solidFill>
            </a:endParaRP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 sz="1400" b="1" i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успеваемость!$B$59:$D$59</c:f>
              <c:strCache>
                <c:ptCount val="3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</c:strCache>
            </c:strRef>
          </c:cat>
          <c:val>
            <c:numRef>
              <c:f>успеваемость!$B$60:$D$60</c:f>
              <c:numCache>
                <c:formatCode>0.0%</c:formatCode>
                <c:ptCount val="3"/>
                <c:pt idx="0">
                  <c:v>0.74199999999999999</c:v>
                </c:pt>
                <c:pt idx="1">
                  <c:v>0.70499999999999996</c:v>
                </c:pt>
                <c:pt idx="2">
                  <c:v>0.69199999999999995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8285696"/>
        <c:axId val="168287232"/>
        <c:axId val="0"/>
      </c:bar3DChart>
      <c:catAx>
        <c:axId val="1682856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68287232"/>
        <c:crosses val="autoZero"/>
        <c:auto val="1"/>
        <c:lblAlgn val="ctr"/>
        <c:lblOffset val="100"/>
        <c:noMultiLvlLbl val="0"/>
      </c:catAx>
      <c:valAx>
        <c:axId val="168287232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1682856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КГТИ</a:t>
            </a:r>
            <a:endParaRPr lang="ru-RU" dirty="0">
              <a:solidFill>
                <a:srgbClr val="FF0000"/>
              </a:solidFill>
            </a:endParaRP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успеваемость!$K$59:$M$59</c:f>
              <c:strCache>
                <c:ptCount val="3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</c:strCache>
            </c:strRef>
          </c:cat>
          <c:val>
            <c:numRef>
              <c:f>успеваемость!$K$60:$M$60</c:f>
              <c:numCache>
                <c:formatCode>0.0%</c:formatCode>
                <c:ptCount val="3"/>
                <c:pt idx="0">
                  <c:v>0.58599999999999997</c:v>
                </c:pt>
                <c:pt idx="1">
                  <c:v>0.61</c:v>
                </c:pt>
                <c:pt idx="2">
                  <c:v>0.56999999999999995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8339328"/>
        <c:axId val="168340864"/>
        <c:axId val="0"/>
      </c:bar3DChart>
      <c:catAx>
        <c:axId val="1683393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68340864"/>
        <c:crosses val="autoZero"/>
        <c:auto val="1"/>
        <c:lblAlgn val="ctr"/>
        <c:lblOffset val="100"/>
        <c:noMultiLvlLbl val="0"/>
      </c:catAx>
      <c:valAx>
        <c:axId val="168340864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1683393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БББПИ</a:t>
            </a:r>
            <a:endParaRPr lang="ru-RU" dirty="0">
              <a:solidFill>
                <a:srgbClr val="FF0000"/>
              </a:solidFill>
            </a:endParaRP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успеваемость!$S$59:$U$59</c:f>
              <c:strCache>
                <c:ptCount val="3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</c:strCache>
            </c:strRef>
          </c:cat>
          <c:val>
            <c:numRef>
              <c:f>успеваемость!$S$60:$U$60</c:f>
              <c:numCache>
                <c:formatCode>0.0%</c:formatCode>
                <c:ptCount val="3"/>
                <c:pt idx="0">
                  <c:v>0.623</c:v>
                </c:pt>
                <c:pt idx="1">
                  <c:v>0.57799999999999996</c:v>
                </c:pt>
                <c:pt idx="2">
                  <c:v>0.62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8415232"/>
        <c:axId val="168416768"/>
        <c:axId val="0"/>
      </c:bar3DChart>
      <c:catAx>
        <c:axId val="1684152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68416768"/>
        <c:crosses val="autoZero"/>
        <c:auto val="1"/>
        <c:lblAlgn val="ctr"/>
        <c:lblOffset val="100"/>
        <c:noMultiLvlLbl val="0"/>
      </c:catAx>
      <c:valAx>
        <c:axId val="168416768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1684152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ЭТИ</a:t>
            </a:r>
            <a:endParaRPr lang="ru-RU" dirty="0">
              <a:solidFill>
                <a:srgbClr val="FF0000"/>
              </a:solidFill>
            </a:endParaRP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успеваемость!$B$78:$D$78</c:f>
              <c:strCache>
                <c:ptCount val="3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</c:strCache>
            </c:strRef>
          </c:cat>
          <c:val>
            <c:numRef>
              <c:f>успеваемость!$B$79:$D$79</c:f>
              <c:numCache>
                <c:formatCode>0.0%</c:formatCode>
                <c:ptCount val="3"/>
                <c:pt idx="0">
                  <c:v>0.61099999999999999</c:v>
                </c:pt>
                <c:pt idx="1">
                  <c:v>0.63</c:v>
                </c:pt>
                <c:pt idx="2">
                  <c:v>0.58099999999999996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7219456"/>
        <c:axId val="177220992"/>
        <c:axId val="0"/>
      </c:bar3DChart>
      <c:catAx>
        <c:axId val="177219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77220992"/>
        <c:crosses val="autoZero"/>
        <c:auto val="1"/>
        <c:lblAlgn val="ctr"/>
        <c:lblOffset val="100"/>
        <c:noMultiLvlLbl val="0"/>
      </c:catAx>
      <c:valAx>
        <c:axId val="177220992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1772194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ИЭФ</a:t>
            </a:r>
            <a:endParaRPr lang="ru-RU" dirty="0">
              <a:solidFill>
                <a:srgbClr val="FF0000"/>
              </a:solidFill>
            </a:endParaRP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успеваемость!$J$78:$L$78</c:f>
              <c:strCache>
                <c:ptCount val="3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</c:strCache>
            </c:strRef>
          </c:cat>
          <c:val>
            <c:numRef>
              <c:f>успеваемость!$J$79:$L$79</c:f>
              <c:numCache>
                <c:formatCode>0.0%</c:formatCode>
                <c:ptCount val="3"/>
                <c:pt idx="0">
                  <c:v>0.64600000000000002</c:v>
                </c:pt>
                <c:pt idx="1">
                  <c:v>0.69099999999999995</c:v>
                </c:pt>
                <c:pt idx="2">
                  <c:v>0.72299999999999998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7283456"/>
        <c:axId val="177284992"/>
        <c:axId val="0"/>
      </c:bar3DChart>
      <c:catAx>
        <c:axId val="177283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77284992"/>
        <c:crosses val="autoZero"/>
        <c:auto val="1"/>
        <c:lblAlgn val="ctr"/>
        <c:lblOffset val="100"/>
        <c:noMultiLvlLbl val="0"/>
      </c:catAx>
      <c:valAx>
        <c:axId val="177284992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1772834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Контингент!$O$6</c:f>
              <c:strCache>
                <c:ptCount val="1"/>
                <c:pt idx="0">
                  <c:v>Башкы ЖОЖ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Контингент!$P$4:$Y$5</c:f>
              <c:multiLvlStrCache>
                <c:ptCount val="10"/>
                <c:lvl>
                  <c:pt idx="0">
                    <c:v>күндузгу</c:v>
                  </c:pt>
                  <c:pt idx="1">
                    <c:v>сырттан</c:v>
                  </c:pt>
                  <c:pt idx="2">
                    <c:v>күндузгу</c:v>
                  </c:pt>
                  <c:pt idx="3">
                    <c:v>сырттан</c:v>
                  </c:pt>
                  <c:pt idx="4">
                    <c:v>күндузгу</c:v>
                  </c:pt>
                  <c:pt idx="5">
                    <c:v>сырттан</c:v>
                  </c:pt>
                  <c:pt idx="6">
                    <c:v>күндузгу</c:v>
                  </c:pt>
                  <c:pt idx="7">
                    <c:v>сырттан</c:v>
                  </c:pt>
                  <c:pt idx="8">
                    <c:v>күндузгу</c:v>
                  </c:pt>
                  <c:pt idx="9">
                    <c:v>сырттан</c:v>
                  </c:pt>
                </c:lvl>
                <c:lvl>
                  <c:pt idx="0">
                    <c:v>2017-18</c:v>
                  </c:pt>
                  <c:pt idx="2">
                    <c:v>2018-19</c:v>
                  </c:pt>
                  <c:pt idx="4">
                    <c:v>2019-20</c:v>
                  </c:pt>
                  <c:pt idx="6">
                    <c:v>2020-21</c:v>
                  </c:pt>
                  <c:pt idx="8">
                    <c:v>2021-22</c:v>
                  </c:pt>
                </c:lvl>
              </c:multiLvlStrCache>
            </c:multiLvlStrRef>
          </c:cat>
          <c:val>
            <c:numRef>
              <c:f>Контингент!$P$6:$Y$6</c:f>
              <c:numCache>
                <c:formatCode>General</c:formatCode>
                <c:ptCount val="10"/>
                <c:pt idx="0">
                  <c:v>6751</c:v>
                </c:pt>
                <c:pt idx="1">
                  <c:v>2057</c:v>
                </c:pt>
                <c:pt idx="2">
                  <c:v>7271</c:v>
                </c:pt>
                <c:pt idx="3">
                  <c:v>2113</c:v>
                </c:pt>
                <c:pt idx="4">
                  <c:v>7335</c:v>
                </c:pt>
                <c:pt idx="5">
                  <c:v>2163</c:v>
                </c:pt>
                <c:pt idx="6">
                  <c:v>7214</c:v>
                </c:pt>
                <c:pt idx="7">
                  <c:v>2098</c:v>
                </c:pt>
                <c:pt idx="8">
                  <c:v>6622</c:v>
                </c:pt>
                <c:pt idx="9">
                  <c:v>2177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219840"/>
        <c:axId val="5221376"/>
        <c:axId val="0"/>
      </c:bar3DChart>
      <c:catAx>
        <c:axId val="5219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5221376"/>
        <c:crosses val="autoZero"/>
        <c:auto val="1"/>
        <c:lblAlgn val="ctr"/>
        <c:lblOffset val="100"/>
        <c:noMultiLvlLbl val="0"/>
      </c:catAx>
      <c:valAx>
        <c:axId val="5221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21984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baseline="0" dirty="0">
                <a:solidFill>
                  <a:srgbClr val="FF0000"/>
                </a:solidFill>
              </a:rPr>
              <a:t>1-чи курс</a:t>
            </a:r>
            <a:endParaRPr lang="ru-RU" dirty="0">
              <a:solidFill>
                <a:srgbClr val="FF0000"/>
              </a:solidFill>
            </a:endParaRPr>
          </a:p>
        </c:rich>
      </c:tx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'Успеваемость по курсам3'!$M$8:$M$16</c:f>
              <c:strCache>
                <c:ptCount val="9"/>
                <c:pt idx="0">
                  <c:v>УМКФ</c:v>
                </c:pt>
                <c:pt idx="1">
                  <c:v>БББПИ</c:v>
                </c:pt>
                <c:pt idx="2">
                  <c:v>ДЖМ</c:v>
                </c:pt>
                <c:pt idx="3">
                  <c:v>МТФ</c:v>
                </c:pt>
                <c:pt idx="4">
                  <c:v>КГТИ</c:v>
                </c:pt>
                <c:pt idx="5">
                  <c:v>ТФ</c:v>
                </c:pt>
                <c:pt idx="6">
                  <c:v>ЭТИ</c:v>
                </c:pt>
                <c:pt idx="7">
                  <c:v>ЭФ</c:v>
                </c:pt>
                <c:pt idx="8">
                  <c:v>ИЭФ</c:v>
                </c:pt>
              </c:strCache>
            </c:strRef>
          </c:cat>
          <c:val>
            <c:numRef>
              <c:f>'Успеваемость по курсам3'!$N$8:$N$16</c:f>
              <c:numCache>
                <c:formatCode>0%</c:formatCode>
                <c:ptCount val="9"/>
                <c:pt idx="0">
                  <c:v>0.51</c:v>
                </c:pt>
                <c:pt idx="1">
                  <c:v>0.56000000000000005</c:v>
                </c:pt>
                <c:pt idx="2">
                  <c:v>0.56999999999999995</c:v>
                </c:pt>
                <c:pt idx="3">
                  <c:v>0.62</c:v>
                </c:pt>
                <c:pt idx="4">
                  <c:v>0.63</c:v>
                </c:pt>
                <c:pt idx="5">
                  <c:v>0.68</c:v>
                </c:pt>
                <c:pt idx="6">
                  <c:v>0.68</c:v>
                </c:pt>
                <c:pt idx="7">
                  <c:v>0.72</c:v>
                </c:pt>
                <c:pt idx="8">
                  <c:v>0.78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7339392"/>
        <c:axId val="177373952"/>
        <c:axId val="0"/>
      </c:bar3DChart>
      <c:catAx>
        <c:axId val="1773393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77373952"/>
        <c:crosses val="autoZero"/>
        <c:auto val="1"/>
        <c:lblAlgn val="ctr"/>
        <c:lblOffset val="100"/>
        <c:noMultiLvlLbl val="0"/>
      </c:catAx>
      <c:valAx>
        <c:axId val="17737395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773393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FF0000"/>
                </a:solidFill>
              </a:rPr>
              <a:t>2-чи курс</a:t>
            </a:r>
          </a:p>
        </c:rich>
      </c:tx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'Успеваемость по курсам3'!$B$38</c:f>
              <c:strCache>
                <c:ptCount val="1"/>
                <c:pt idx="0">
                  <c:v>2-чи курс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'Успеваемость по курсам3'!$A$39:$A$47</c:f>
              <c:strCache>
                <c:ptCount val="9"/>
                <c:pt idx="0">
                  <c:v>МТФ</c:v>
                </c:pt>
                <c:pt idx="1">
                  <c:v>БББПИ</c:v>
                </c:pt>
                <c:pt idx="2">
                  <c:v>ЭФ</c:v>
                </c:pt>
                <c:pt idx="3">
                  <c:v>УМКФ</c:v>
                </c:pt>
                <c:pt idx="4">
                  <c:v>ЭТИ</c:v>
                </c:pt>
                <c:pt idx="5">
                  <c:v>ИЭФ</c:v>
                </c:pt>
                <c:pt idx="6">
                  <c:v>КГТИ</c:v>
                </c:pt>
                <c:pt idx="7">
                  <c:v>ДЖМ</c:v>
                </c:pt>
                <c:pt idx="8">
                  <c:v>ТФ</c:v>
                </c:pt>
              </c:strCache>
            </c:strRef>
          </c:cat>
          <c:val>
            <c:numRef>
              <c:f>'Успеваемость по курсам3'!$B$39:$B$47</c:f>
              <c:numCache>
                <c:formatCode>0%</c:formatCode>
                <c:ptCount val="9"/>
                <c:pt idx="0">
                  <c:v>0.39</c:v>
                </c:pt>
                <c:pt idx="1">
                  <c:v>0.51</c:v>
                </c:pt>
                <c:pt idx="2">
                  <c:v>0.56999999999999995</c:v>
                </c:pt>
                <c:pt idx="3">
                  <c:v>0.59</c:v>
                </c:pt>
                <c:pt idx="4">
                  <c:v>0.6</c:v>
                </c:pt>
                <c:pt idx="5">
                  <c:v>0.6</c:v>
                </c:pt>
                <c:pt idx="6">
                  <c:v>0.65</c:v>
                </c:pt>
                <c:pt idx="7">
                  <c:v>0.66</c:v>
                </c:pt>
                <c:pt idx="8">
                  <c:v>0.69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6936064"/>
        <c:axId val="176937600"/>
        <c:axId val="0"/>
      </c:bar3DChart>
      <c:catAx>
        <c:axId val="1769360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76937600"/>
        <c:crosses val="autoZero"/>
        <c:auto val="1"/>
        <c:lblAlgn val="ctr"/>
        <c:lblOffset val="100"/>
        <c:noMultiLvlLbl val="0"/>
      </c:catAx>
      <c:valAx>
        <c:axId val="17693760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769360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FF0000"/>
                </a:solidFill>
              </a:rPr>
              <a:t>3-чү курс</a:t>
            </a:r>
          </a:p>
        </c:rich>
      </c:tx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'Успеваемость по курсам3'!$B$54</c:f>
              <c:strCache>
                <c:ptCount val="1"/>
                <c:pt idx="0">
                  <c:v>3-чү курс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'Успеваемость по курсам3'!$A$55:$A$63</c:f>
              <c:strCache>
                <c:ptCount val="9"/>
                <c:pt idx="0">
                  <c:v>МТФ</c:v>
                </c:pt>
                <c:pt idx="1">
                  <c:v>КГТИ</c:v>
                </c:pt>
                <c:pt idx="2">
                  <c:v>УМКФ</c:v>
                </c:pt>
                <c:pt idx="3">
                  <c:v>ЭТИ</c:v>
                </c:pt>
                <c:pt idx="4">
                  <c:v>БББПИ</c:v>
                </c:pt>
                <c:pt idx="5">
                  <c:v>ТФ</c:v>
                </c:pt>
                <c:pt idx="6">
                  <c:v>ЭФ</c:v>
                </c:pt>
                <c:pt idx="7">
                  <c:v>ИЭФ</c:v>
                </c:pt>
                <c:pt idx="8">
                  <c:v>ДЖМ</c:v>
                </c:pt>
              </c:strCache>
            </c:strRef>
          </c:cat>
          <c:val>
            <c:numRef>
              <c:f>'Успеваемость по курсам3'!$B$55:$B$63</c:f>
              <c:numCache>
                <c:formatCode>0%</c:formatCode>
                <c:ptCount val="9"/>
                <c:pt idx="0">
                  <c:v>0.41</c:v>
                </c:pt>
                <c:pt idx="1">
                  <c:v>0.42</c:v>
                </c:pt>
                <c:pt idx="2">
                  <c:v>0.53</c:v>
                </c:pt>
                <c:pt idx="3">
                  <c:v>0.57999999999999996</c:v>
                </c:pt>
                <c:pt idx="4">
                  <c:v>0.62</c:v>
                </c:pt>
                <c:pt idx="5">
                  <c:v>0.68</c:v>
                </c:pt>
                <c:pt idx="6">
                  <c:v>0.69</c:v>
                </c:pt>
                <c:pt idx="7">
                  <c:v>0.71</c:v>
                </c:pt>
                <c:pt idx="8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7449984"/>
        <c:axId val="177455872"/>
        <c:axId val="0"/>
      </c:bar3DChart>
      <c:catAx>
        <c:axId val="1774499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77455872"/>
        <c:crosses val="autoZero"/>
        <c:auto val="1"/>
        <c:lblAlgn val="ctr"/>
        <c:lblOffset val="100"/>
        <c:noMultiLvlLbl val="0"/>
      </c:catAx>
      <c:valAx>
        <c:axId val="17745587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774499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FF0000"/>
                </a:solidFill>
              </a:rPr>
              <a:t>4-чу курс</a:t>
            </a:r>
          </a:p>
        </c:rich>
      </c:tx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'Успеваемость по курсам3'!$P$54</c:f>
              <c:strCache>
                <c:ptCount val="1"/>
                <c:pt idx="0">
                  <c:v>4-чу курс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'Успеваемость по курсам3'!$O$55:$O$63</c:f>
              <c:strCache>
                <c:ptCount val="9"/>
                <c:pt idx="0">
                  <c:v>ЭТИ</c:v>
                </c:pt>
                <c:pt idx="1">
                  <c:v>МТФ</c:v>
                </c:pt>
                <c:pt idx="2">
                  <c:v>КГТИ</c:v>
                </c:pt>
                <c:pt idx="3">
                  <c:v>ЭФ</c:v>
                </c:pt>
                <c:pt idx="4">
                  <c:v>ТФ</c:v>
                </c:pt>
                <c:pt idx="5">
                  <c:v>ИЭФ</c:v>
                </c:pt>
                <c:pt idx="6">
                  <c:v>БББПИ</c:v>
                </c:pt>
                <c:pt idx="7">
                  <c:v>УМКФ</c:v>
                </c:pt>
                <c:pt idx="8">
                  <c:v>ДЖМ</c:v>
                </c:pt>
              </c:strCache>
            </c:strRef>
          </c:cat>
          <c:val>
            <c:numRef>
              <c:f>'Успеваемость по курсам3'!$P$55:$P$63</c:f>
              <c:numCache>
                <c:formatCode>0%</c:formatCode>
                <c:ptCount val="9"/>
                <c:pt idx="0">
                  <c:v>0.48</c:v>
                </c:pt>
                <c:pt idx="1">
                  <c:v>0.56999999999999995</c:v>
                </c:pt>
                <c:pt idx="2">
                  <c:v>0.68</c:v>
                </c:pt>
                <c:pt idx="3">
                  <c:v>0.7</c:v>
                </c:pt>
                <c:pt idx="4">
                  <c:v>0.72</c:v>
                </c:pt>
                <c:pt idx="5">
                  <c:v>0.8</c:v>
                </c:pt>
                <c:pt idx="6">
                  <c:v>0.84</c:v>
                </c:pt>
                <c:pt idx="7">
                  <c:v>0.85</c:v>
                </c:pt>
                <c:pt idx="8">
                  <c:v>0.92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7759360"/>
        <c:axId val="177760896"/>
        <c:axId val="0"/>
      </c:bar3DChart>
      <c:catAx>
        <c:axId val="1777593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77760896"/>
        <c:crosses val="autoZero"/>
        <c:auto val="1"/>
        <c:lblAlgn val="ctr"/>
        <c:lblOffset val="100"/>
        <c:noMultiLvlLbl val="0"/>
      </c:catAx>
      <c:valAx>
        <c:axId val="17776089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777593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'успеваемость 2'!$B$21</c:f>
              <c:strCache>
                <c:ptCount val="1"/>
                <c:pt idx="0">
                  <c:v>2021-22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'успеваемость 2'!$A$22:$A$30</c:f>
              <c:strCache>
                <c:ptCount val="9"/>
                <c:pt idx="0">
                  <c:v>ЭФ</c:v>
                </c:pt>
                <c:pt idx="1">
                  <c:v>БББПИ</c:v>
                </c:pt>
                <c:pt idx="2">
                  <c:v>МТФ</c:v>
                </c:pt>
                <c:pt idx="3">
                  <c:v>УМКФ</c:v>
                </c:pt>
                <c:pt idx="4">
                  <c:v>ТФ</c:v>
                </c:pt>
                <c:pt idx="5">
                  <c:v>КГТИ</c:v>
                </c:pt>
                <c:pt idx="6">
                  <c:v>ЭТИ</c:v>
                </c:pt>
                <c:pt idx="7">
                  <c:v>ДЖМ</c:v>
                </c:pt>
                <c:pt idx="8">
                  <c:v>ИЭФ</c:v>
                </c:pt>
              </c:strCache>
            </c:strRef>
          </c:cat>
          <c:val>
            <c:numRef>
              <c:f>'успеваемость 2'!$B$22:$B$30</c:f>
              <c:numCache>
                <c:formatCode>0.0%</c:formatCode>
                <c:ptCount val="9"/>
                <c:pt idx="0">
                  <c:v>0.17</c:v>
                </c:pt>
                <c:pt idx="1">
                  <c:v>0.18</c:v>
                </c:pt>
                <c:pt idx="2">
                  <c:v>0.22</c:v>
                </c:pt>
                <c:pt idx="3">
                  <c:v>0.25</c:v>
                </c:pt>
                <c:pt idx="4">
                  <c:v>0.26</c:v>
                </c:pt>
                <c:pt idx="5">
                  <c:v>0.26</c:v>
                </c:pt>
                <c:pt idx="6">
                  <c:v>0.27</c:v>
                </c:pt>
                <c:pt idx="7" formatCode="0%">
                  <c:v>0.37</c:v>
                </c:pt>
                <c:pt idx="8">
                  <c:v>0.51</c:v>
                </c:pt>
              </c:numCache>
            </c:numRef>
          </c:val>
        </c:ser>
        <c:ser>
          <c:idx val="1"/>
          <c:order val="1"/>
          <c:tx>
            <c:strRef>
              <c:f>'успеваемость 2'!$C$21</c:f>
              <c:strCache>
                <c:ptCount val="1"/>
                <c:pt idx="0">
                  <c:v>2020-21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6"/>
              <c:layout>
                <c:manualLayout>
                  <c:x val="8.3333333333333835E-3"/>
                  <c:y val="-1.13057238654394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5.5555555555555558E-3"/>
                  <c:y val="-1.3566868638527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9.7222222222222224E-3"/>
                  <c:y val="-1.8089158184703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'успеваемость 2'!$A$22:$A$30</c:f>
              <c:strCache>
                <c:ptCount val="9"/>
                <c:pt idx="0">
                  <c:v>ЭФ</c:v>
                </c:pt>
                <c:pt idx="1">
                  <c:v>БББПИ</c:v>
                </c:pt>
                <c:pt idx="2">
                  <c:v>МТФ</c:v>
                </c:pt>
                <c:pt idx="3">
                  <c:v>УМКФ</c:v>
                </c:pt>
                <c:pt idx="4">
                  <c:v>ТФ</c:v>
                </c:pt>
                <c:pt idx="5">
                  <c:v>КГТИ</c:v>
                </c:pt>
                <c:pt idx="6">
                  <c:v>ЭТИ</c:v>
                </c:pt>
                <c:pt idx="7">
                  <c:v>ДЖМ</c:v>
                </c:pt>
                <c:pt idx="8">
                  <c:v>ИЭФ</c:v>
                </c:pt>
              </c:strCache>
            </c:strRef>
          </c:cat>
          <c:val>
            <c:numRef>
              <c:f>'успеваемость 2'!$C$22:$C$30</c:f>
              <c:numCache>
                <c:formatCode>0.0%</c:formatCode>
                <c:ptCount val="9"/>
                <c:pt idx="0">
                  <c:v>0.14000000000000001</c:v>
                </c:pt>
                <c:pt idx="1">
                  <c:v>0.18</c:v>
                </c:pt>
                <c:pt idx="2">
                  <c:v>0.21</c:v>
                </c:pt>
                <c:pt idx="3">
                  <c:v>0.22</c:v>
                </c:pt>
                <c:pt idx="4">
                  <c:v>0.26</c:v>
                </c:pt>
                <c:pt idx="5">
                  <c:v>0.25</c:v>
                </c:pt>
                <c:pt idx="6">
                  <c:v>0.27</c:v>
                </c:pt>
                <c:pt idx="7" formatCode="0%">
                  <c:v>0.32</c:v>
                </c:pt>
                <c:pt idx="8">
                  <c:v>0.34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8452352"/>
        <c:axId val="198453888"/>
        <c:axId val="0"/>
      </c:bar3DChart>
      <c:catAx>
        <c:axId val="19845235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98453888"/>
        <c:crosses val="autoZero"/>
        <c:auto val="1"/>
        <c:lblAlgn val="ctr"/>
        <c:lblOffset val="100"/>
        <c:noMultiLvlLbl val="0"/>
      </c:catAx>
      <c:valAx>
        <c:axId val="198453888"/>
        <c:scaling>
          <c:orientation val="minMax"/>
        </c:scaling>
        <c:delete val="0"/>
        <c:axPos val="b"/>
        <c:majorGridlines/>
        <c:numFmt formatCode="0.0%" sourceLinked="1"/>
        <c:majorTickMark val="out"/>
        <c:minorTickMark val="none"/>
        <c:tickLblPos val="nextTo"/>
        <c:crossAx val="19845235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'успеваемость 2'!$O$21</c:f>
              <c:strCache>
                <c:ptCount val="1"/>
                <c:pt idx="0">
                  <c:v>2021-22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'успеваемость 2'!$N$22:$N$27</c:f>
              <c:strCache>
                <c:ptCount val="6"/>
                <c:pt idx="0">
                  <c:v>ЭФ сырт.</c:v>
                </c:pt>
                <c:pt idx="1">
                  <c:v>ЭТИ сырт.</c:v>
                </c:pt>
                <c:pt idx="2">
                  <c:v>МТФ сырт.</c:v>
                </c:pt>
                <c:pt idx="3">
                  <c:v>ТФ сырт.</c:v>
                </c:pt>
                <c:pt idx="4">
                  <c:v>УМКФ сырт.</c:v>
                </c:pt>
                <c:pt idx="5">
                  <c:v>ИЭФ сырт.</c:v>
                </c:pt>
              </c:strCache>
            </c:strRef>
          </c:cat>
          <c:val>
            <c:numRef>
              <c:f>'успеваемость 2'!$O$22:$O$27</c:f>
              <c:numCache>
                <c:formatCode>0.0%</c:formatCode>
                <c:ptCount val="6"/>
                <c:pt idx="0">
                  <c:v>0.03</c:v>
                </c:pt>
                <c:pt idx="1">
                  <c:v>0.04</c:v>
                </c:pt>
                <c:pt idx="2">
                  <c:v>0.06</c:v>
                </c:pt>
                <c:pt idx="3">
                  <c:v>7.0000000000000007E-2</c:v>
                </c:pt>
                <c:pt idx="4">
                  <c:v>0.11</c:v>
                </c:pt>
                <c:pt idx="5">
                  <c:v>0.32</c:v>
                </c:pt>
              </c:numCache>
            </c:numRef>
          </c:val>
        </c:ser>
        <c:ser>
          <c:idx val="1"/>
          <c:order val="1"/>
          <c:tx>
            <c:strRef>
              <c:f>'успеваемость 2'!$P$21</c:f>
              <c:strCache>
                <c:ptCount val="1"/>
                <c:pt idx="0">
                  <c:v>2020-21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'успеваемость 2'!$N$22:$N$27</c:f>
              <c:strCache>
                <c:ptCount val="6"/>
                <c:pt idx="0">
                  <c:v>ЭФ сырт.</c:v>
                </c:pt>
                <c:pt idx="1">
                  <c:v>ЭТИ сырт.</c:v>
                </c:pt>
                <c:pt idx="2">
                  <c:v>МТФ сырт.</c:v>
                </c:pt>
                <c:pt idx="3">
                  <c:v>ТФ сырт.</c:v>
                </c:pt>
                <c:pt idx="4">
                  <c:v>УМКФ сырт.</c:v>
                </c:pt>
                <c:pt idx="5">
                  <c:v>ИЭФ сырт.</c:v>
                </c:pt>
              </c:strCache>
            </c:strRef>
          </c:cat>
          <c:val>
            <c:numRef>
              <c:f>'успеваемость 2'!$P$22:$P$27</c:f>
              <c:numCache>
                <c:formatCode>0.0%</c:formatCode>
                <c:ptCount val="6"/>
                <c:pt idx="0">
                  <c:v>0.03</c:v>
                </c:pt>
                <c:pt idx="1">
                  <c:v>0.06</c:v>
                </c:pt>
                <c:pt idx="2">
                  <c:v>0.02</c:v>
                </c:pt>
                <c:pt idx="3">
                  <c:v>0.12</c:v>
                </c:pt>
                <c:pt idx="4">
                  <c:v>0.1</c:v>
                </c:pt>
                <c:pt idx="5">
                  <c:v>0.34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8182016"/>
        <c:axId val="198183552"/>
        <c:axId val="0"/>
      </c:bar3DChart>
      <c:catAx>
        <c:axId val="19818201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98183552"/>
        <c:crosses val="autoZero"/>
        <c:auto val="1"/>
        <c:lblAlgn val="ctr"/>
        <c:lblOffset val="100"/>
        <c:noMultiLvlLbl val="0"/>
      </c:catAx>
      <c:valAx>
        <c:axId val="198183552"/>
        <c:scaling>
          <c:orientation val="minMax"/>
        </c:scaling>
        <c:delete val="0"/>
        <c:axPos val="b"/>
        <c:majorGridlines/>
        <c:numFmt formatCode="0.0%" sourceLinked="1"/>
        <c:majorTickMark val="out"/>
        <c:minorTickMark val="none"/>
        <c:tickLblPos val="nextTo"/>
        <c:crossAx val="19818201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'успеваемость 2'!$N$39</c:f>
              <c:strCache>
                <c:ptCount val="1"/>
                <c:pt idx="0">
                  <c:v>2021-22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3065150636728915E-2"/>
                  <c:y val="6.25277353996917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42020084897189E-2"/>
                  <c:y val="-1.2505547079938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'успеваемость 2'!$O$38:$P$38</c:f>
              <c:strCache>
                <c:ptCount val="2"/>
                <c:pt idx="0">
                  <c:v>университеттин сырттан о/ф боюнча</c:v>
                </c:pt>
                <c:pt idx="1">
                  <c:v>университеттин күндүзгү о/ф боюнча</c:v>
                </c:pt>
              </c:strCache>
            </c:strRef>
          </c:cat>
          <c:val>
            <c:numRef>
              <c:f>'успеваемость 2'!$O$39:$P$39</c:f>
              <c:numCache>
                <c:formatCode>0.0%</c:formatCode>
                <c:ptCount val="2"/>
                <c:pt idx="0">
                  <c:v>0.68700000000000006</c:v>
                </c:pt>
                <c:pt idx="1">
                  <c:v>0.65600000000000003</c:v>
                </c:pt>
              </c:numCache>
            </c:numRef>
          </c:val>
        </c:ser>
        <c:ser>
          <c:idx val="1"/>
          <c:order val="1"/>
          <c:tx>
            <c:strRef>
              <c:f>'успеваемость 2'!$N$40</c:f>
              <c:strCache>
                <c:ptCount val="1"/>
                <c:pt idx="0">
                  <c:v>2020-21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1.161346723264792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516834040809907E-2"/>
                  <c:y val="-1.0421289233281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'успеваемость 2'!$O$38:$P$38</c:f>
              <c:strCache>
                <c:ptCount val="2"/>
                <c:pt idx="0">
                  <c:v>университеттин сырттан о/ф боюнча</c:v>
                </c:pt>
                <c:pt idx="1">
                  <c:v>университеттин күндүзгү о/ф боюнча</c:v>
                </c:pt>
              </c:strCache>
            </c:strRef>
          </c:cat>
          <c:val>
            <c:numRef>
              <c:f>'успеваемость 2'!$O$40:$P$40</c:f>
              <c:numCache>
                <c:formatCode>0.0%</c:formatCode>
                <c:ptCount val="2"/>
                <c:pt idx="0">
                  <c:v>0.81699999999999995</c:v>
                </c:pt>
                <c:pt idx="1">
                  <c:v>0.624</c:v>
                </c:pt>
              </c:numCache>
            </c:numRef>
          </c:val>
        </c:ser>
        <c:ser>
          <c:idx val="2"/>
          <c:order val="2"/>
          <c:tx>
            <c:strRef>
              <c:f>'успеваемость 2'!$N$41</c:f>
              <c:strCache>
                <c:ptCount val="1"/>
                <c:pt idx="0">
                  <c:v>2019-20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968517444890896E-2"/>
                  <c:y val="-1.0421289233282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516834040809907E-2"/>
                  <c:y val="-8.33703138662556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'успеваемость 2'!$O$38:$P$38</c:f>
              <c:strCache>
                <c:ptCount val="2"/>
                <c:pt idx="0">
                  <c:v>университеттин сырттан о/ф боюнча</c:v>
                </c:pt>
                <c:pt idx="1">
                  <c:v>университеттин күндүзгү о/ф боюнча</c:v>
                </c:pt>
              </c:strCache>
            </c:strRef>
          </c:cat>
          <c:val>
            <c:numRef>
              <c:f>'успеваемость 2'!$O$41:$P$41</c:f>
              <c:numCache>
                <c:formatCode>0.0%</c:formatCode>
                <c:ptCount val="2"/>
                <c:pt idx="0">
                  <c:v>0.72899999999999998</c:v>
                </c:pt>
                <c:pt idx="1">
                  <c:v>0.67100000000000004</c:v>
                </c:pt>
              </c:numCache>
            </c:numRef>
          </c:val>
        </c:ser>
        <c:ser>
          <c:idx val="3"/>
          <c:order val="3"/>
          <c:tx>
            <c:strRef>
              <c:f>'успеваемость 2'!$N$42</c:f>
              <c:strCache>
                <c:ptCount val="1"/>
                <c:pt idx="0">
                  <c:v>2018-19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613467232647818E-2"/>
                  <c:y val="-8.33703138662563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871884253052879E-2"/>
                  <c:y val="-6.25277353996919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'успеваемость 2'!$O$38:$P$38</c:f>
              <c:strCache>
                <c:ptCount val="2"/>
                <c:pt idx="0">
                  <c:v>университеттин сырттан о/ф боюнча</c:v>
                </c:pt>
                <c:pt idx="1">
                  <c:v>университеттин күндүзгү о/ф боюнча</c:v>
                </c:pt>
              </c:strCache>
            </c:strRef>
          </c:cat>
          <c:val>
            <c:numRef>
              <c:f>'успеваемость 2'!$O$42:$P$42</c:f>
              <c:numCache>
                <c:formatCode>0%</c:formatCode>
                <c:ptCount val="2"/>
                <c:pt idx="0" formatCode="0.0%">
                  <c:v>0.69899999999999995</c:v>
                </c:pt>
                <c:pt idx="1">
                  <c:v>0.59399999999999997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8630784"/>
        <c:axId val="198513792"/>
        <c:axId val="0"/>
      </c:bar3DChart>
      <c:catAx>
        <c:axId val="19863078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98513792"/>
        <c:crosses val="autoZero"/>
        <c:auto val="1"/>
        <c:lblAlgn val="ctr"/>
        <c:lblOffset val="100"/>
        <c:noMultiLvlLbl val="0"/>
      </c:catAx>
      <c:valAx>
        <c:axId val="198513792"/>
        <c:scaling>
          <c:orientation val="minMax"/>
        </c:scaling>
        <c:delete val="0"/>
        <c:axPos val="b"/>
        <c:majorGridlines/>
        <c:numFmt formatCode="0.0%" sourceLinked="1"/>
        <c:majorTickMark val="out"/>
        <c:minorTickMark val="none"/>
        <c:tickLblPos val="nextTo"/>
        <c:crossAx val="19863078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PowerPoint]успеваемость'!$A$107:$A$115</c:f>
              <c:strCache>
                <c:ptCount val="9"/>
                <c:pt idx="0">
                  <c:v>2021-22</c:v>
                </c:pt>
                <c:pt idx="1">
                  <c:v>2020-21</c:v>
                </c:pt>
                <c:pt idx="2">
                  <c:v>2019-20</c:v>
                </c:pt>
                <c:pt idx="3">
                  <c:v>2018-19</c:v>
                </c:pt>
                <c:pt idx="4">
                  <c:v>2017-18</c:v>
                </c:pt>
                <c:pt idx="5">
                  <c:v>2016-17</c:v>
                </c:pt>
                <c:pt idx="6">
                  <c:v>2015-16</c:v>
                </c:pt>
                <c:pt idx="7">
                  <c:v>2014-15</c:v>
                </c:pt>
                <c:pt idx="8">
                  <c:v>2013-14</c:v>
                </c:pt>
              </c:strCache>
            </c:strRef>
          </c:cat>
          <c:val>
            <c:numRef>
              <c:f>'[Диаграмма в Microsoft PowerPoint]успеваемость'!$B$107:$B$115</c:f>
              <c:numCache>
                <c:formatCode>0.0%</c:formatCode>
                <c:ptCount val="9"/>
                <c:pt idx="0">
                  <c:v>0.66300000000000003</c:v>
                </c:pt>
                <c:pt idx="1">
                  <c:v>0.66600000000000004</c:v>
                </c:pt>
                <c:pt idx="2">
                  <c:v>0.68300000000000005</c:v>
                </c:pt>
                <c:pt idx="3">
                  <c:v>0.61799999999999999</c:v>
                </c:pt>
                <c:pt idx="4">
                  <c:v>0.67200000000000004</c:v>
                </c:pt>
                <c:pt idx="5">
                  <c:v>0.62</c:v>
                </c:pt>
                <c:pt idx="6">
                  <c:v>0.65600000000000003</c:v>
                </c:pt>
                <c:pt idx="7">
                  <c:v>0.52400000000000002</c:v>
                </c:pt>
                <c:pt idx="8">
                  <c:v>0.61299999999999999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8248960"/>
        <c:axId val="100032512"/>
        <c:axId val="0"/>
      </c:bar3DChart>
      <c:catAx>
        <c:axId val="9824896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00032512"/>
        <c:crosses val="autoZero"/>
        <c:auto val="1"/>
        <c:lblAlgn val="ctr"/>
        <c:lblOffset val="100"/>
        <c:noMultiLvlLbl val="0"/>
      </c:catAx>
      <c:valAx>
        <c:axId val="100032512"/>
        <c:scaling>
          <c:orientation val="minMax"/>
        </c:scaling>
        <c:delete val="0"/>
        <c:axPos val="b"/>
        <c:majorGridlines/>
        <c:numFmt formatCode="0.0%" sourceLinked="1"/>
        <c:majorTickMark val="out"/>
        <c:minorTickMark val="none"/>
        <c:tickLblPos val="nextTo"/>
        <c:crossAx val="9824896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Контингент!$AJ$5</c:f>
              <c:strCache>
                <c:ptCount val="1"/>
                <c:pt idx="0">
                  <c:v>Токмок ш. Филиал</c:v>
                </c:pt>
              </c:strCache>
            </c:strRef>
          </c:tx>
          <c:spPr>
            <a:solidFill>
              <a:srgbClr val="005EA4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Контингент!$AK$3:$AT$4</c:f>
              <c:multiLvlStrCache>
                <c:ptCount val="10"/>
                <c:lvl>
                  <c:pt idx="0">
                    <c:v>күндузгу</c:v>
                  </c:pt>
                  <c:pt idx="1">
                    <c:v>сырттан</c:v>
                  </c:pt>
                  <c:pt idx="2">
                    <c:v>күндузгу</c:v>
                  </c:pt>
                  <c:pt idx="3">
                    <c:v>сырттан</c:v>
                  </c:pt>
                  <c:pt idx="4">
                    <c:v>күндузгу</c:v>
                  </c:pt>
                  <c:pt idx="5">
                    <c:v>сырттан</c:v>
                  </c:pt>
                  <c:pt idx="6">
                    <c:v>күндузгу</c:v>
                  </c:pt>
                  <c:pt idx="7">
                    <c:v>сырттан</c:v>
                  </c:pt>
                  <c:pt idx="8">
                    <c:v>күндузгу</c:v>
                  </c:pt>
                  <c:pt idx="9">
                    <c:v>сырттан</c:v>
                  </c:pt>
                </c:lvl>
                <c:lvl>
                  <c:pt idx="0">
                    <c:v>2017-18</c:v>
                  </c:pt>
                  <c:pt idx="2">
                    <c:v>2018-19</c:v>
                  </c:pt>
                  <c:pt idx="4">
                    <c:v>2019-20</c:v>
                  </c:pt>
                  <c:pt idx="6">
                    <c:v>2020-21</c:v>
                  </c:pt>
                  <c:pt idx="8">
                    <c:v>2021-22</c:v>
                  </c:pt>
                </c:lvl>
              </c:multiLvlStrCache>
            </c:multiLvlStrRef>
          </c:cat>
          <c:val>
            <c:numRef>
              <c:f>Контингент!$AK$5:$AT$5</c:f>
              <c:numCache>
                <c:formatCode>General</c:formatCode>
                <c:ptCount val="10"/>
                <c:pt idx="0">
                  <c:v>468</c:v>
                </c:pt>
                <c:pt idx="1">
                  <c:v>25</c:v>
                </c:pt>
                <c:pt idx="2">
                  <c:v>338</c:v>
                </c:pt>
                <c:pt idx="4">
                  <c:v>496</c:v>
                </c:pt>
                <c:pt idx="5">
                  <c:v>125</c:v>
                </c:pt>
                <c:pt idx="6">
                  <c:v>561</c:v>
                </c:pt>
                <c:pt idx="7">
                  <c:v>158</c:v>
                </c:pt>
                <c:pt idx="8">
                  <c:v>575</c:v>
                </c:pt>
                <c:pt idx="9">
                  <c:v>197</c:v>
                </c:pt>
              </c:numCache>
            </c:numRef>
          </c:val>
        </c:ser>
        <c:ser>
          <c:idx val="1"/>
          <c:order val="1"/>
          <c:tx>
            <c:strRef>
              <c:f>Контингент!$AJ$6</c:f>
              <c:strCache>
                <c:ptCount val="1"/>
                <c:pt idx="0">
                  <c:v>Кара-Балта  ш. Филиал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533731554599965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94301413272695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154411306181514E-2"/>
                  <c:y val="-2.5805522730195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9.7601098929088678E-3"/>
                  <c:y val="-1.10595097415122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4.1829042398180867E-3"/>
                  <c:y val="7.37300649434150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6.971507066363477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Контингент!$AK$3:$AT$4</c:f>
              <c:multiLvlStrCache>
                <c:ptCount val="10"/>
                <c:lvl>
                  <c:pt idx="0">
                    <c:v>күндузгу</c:v>
                  </c:pt>
                  <c:pt idx="1">
                    <c:v>сырттан</c:v>
                  </c:pt>
                  <c:pt idx="2">
                    <c:v>күндузгу</c:v>
                  </c:pt>
                  <c:pt idx="3">
                    <c:v>сырттан</c:v>
                  </c:pt>
                  <c:pt idx="4">
                    <c:v>күндузгу</c:v>
                  </c:pt>
                  <c:pt idx="5">
                    <c:v>сырттан</c:v>
                  </c:pt>
                  <c:pt idx="6">
                    <c:v>күндузгу</c:v>
                  </c:pt>
                  <c:pt idx="7">
                    <c:v>сырттан</c:v>
                  </c:pt>
                  <c:pt idx="8">
                    <c:v>күндузгу</c:v>
                  </c:pt>
                  <c:pt idx="9">
                    <c:v>сырттан</c:v>
                  </c:pt>
                </c:lvl>
                <c:lvl>
                  <c:pt idx="0">
                    <c:v>2017-18</c:v>
                  </c:pt>
                  <c:pt idx="2">
                    <c:v>2018-19</c:v>
                  </c:pt>
                  <c:pt idx="4">
                    <c:v>2019-20</c:v>
                  </c:pt>
                  <c:pt idx="6">
                    <c:v>2020-21</c:v>
                  </c:pt>
                  <c:pt idx="8">
                    <c:v>2021-22</c:v>
                  </c:pt>
                </c:lvl>
              </c:multiLvlStrCache>
            </c:multiLvlStrRef>
          </c:cat>
          <c:val>
            <c:numRef>
              <c:f>Контингент!$AK$6:$AT$6</c:f>
              <c:numCache>
                <c:formatCode>General</c:formatCode>
                <c:ptCount val="10"/>
                <c:pt idx="0">
                  <c:v>280</c:v>
                </c:pt>
                <c:pt idx="2">
                  <c:v>279</c:v>
                </c:pt>
                <c:pt idx="3">
                  <c:v>11</c:v>
                </c:pt>
                <c:pt idx="4">
                  <c:v>178</c:v>
                </c:pt>
                <c:pt idx="5">
                  <c:v>17</c:v>
                </c:pt>
                <c:pt idx="6">
                  <c:v>248</c:v>
                </c:pt>
                <c:pt idx="7">
                  <c:v>21</c:v>
                </c:pt>
                <c:pt idx="8">
                  <c:v>319</c:v>
                </c:pt>
                <c:pt idx="9">
                  <c:v>13</c:v>
                </c:pt>
              </c:numCache>
            </c:numRef>
          </c:val>
        </c:ser>
        <c:ser>
          <c:idx val="2"/>
          <c:order val="2"/>
          <c:tx>
            <c:strRef>
              <c:f>Контингент!$AJ$7</c:f>
              <c:strCache>
                <c:ptCount val="1"/>
                <c:pt idx="0">
                  <c:v>Кара-Көл ш. Филиал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Контингент!$AK$3:$AT$4</c:f>
              <c:multiLvlStrCache>
                <c:ptCount val="10"/>
                <c:lvl>
                  <c:pt idx="0">
                    <c:v>күндузгу</c:v>
                  </c:pt>
                  <c:pt idx="1">
                    <c:v>сырттан</c:v>
                  </c:pt>
                  <c:pt idx="2">
                    <c:v>күндузгу</c:v>
                  </c:pt>
                  <c:pt idx="3">
                    <c:v>сырттан</c:v>
                  </c:pt>
                  <c:pt idx="4">
                    <c:v>күндузгу</c:v>
                  </c:pt>
                  <c:pt idx="5">
                    <c:v>сырттан</c:v>
                  </c:pt>
                  <c:pt idx="6">
                    <c:v>күндузгу</c:v>
                  </c:pt>
                  <c:pt idx="7">
                    <c:v>сырттан</c:v>
                  </c:pt>
                  <c:pt idx="8">
                    <c:v>күндузгу</c:v>
                  </c:pt>
                  <c:pt idx="9">
                    <c:v>сырттан</c:v>
                  </c:pt>
                </c:lvl>
                <c:lvl>
                  <c:pt idx="0">
                    <c:v>2017-18</c:v>
                  </c:pt>
                  <c:pt idx="2">
                    <c:v>2018-19</c:v>
                  </c:pt>
                  <c:pt idx="4">
                    <c:v>2019-20</c:v>
                  </c:pt>
                  <c:pt idx="6">
                    <c:v>2020-21</c:v>
                  </c:pt>
                  <c:pt idx="8">
                    <c:v>2021-22</c:v>
                  </c:pt>
                </c:lvl>
              </c:multiLvlStrCache>
            </c:multiLvlStrRef>
          </c:cat>
          <c:val>
            <c:numRef>
              <c:f>Контингент!$AK$7:$AT$7</c:f>
              <c:numCache>
                <c:formatCode>General</c:formatCode>
                <c:ptCount val="10"/>
                <c:pt idx="0">
                  <c:v>45</c:v>
                </c:pt>
                <c:pt idx="1">
                  <c:v>119</c:v>
                </c:pt>
                <c:pt idx="2">
                  <c:v>139</c:v>
                </c:pt>
                <c:pt idx="3">
                  <c:v>98</c:v>
                </c:pt>
                <c:pt idx="4">
                  <c:v>111</c:v>
                </c:pt>
                <c:pt idx="5">
                  <c:v>58</c:v>
                </c:pt>
                <c:pt idx="6">
                  <c:v>101</c:v>
                </c:pt>
                <c:pt idx="7">
                  <c:v>124</c:v>
                </c:pt>
                <c:pt idx="8">
                  <c:v>51</c:v>
                </c:pt>
                <c:pt idx="9">
                  <c:v>108</c:v>
                </c:pt>
              </c:numCache>
            </c:numRef>
          </c:val>
        </c:ser>
        <c:ser>
          <c:idx val="3"/>
          <c:order val="3"/>
          <c:tx>
            <c:strRef>
              <c:f>Контингент!$AJ$8</c:f>
              <c:strCache>
                <c:ptCount val="1"/>
                <c:pt idx="0">
                  <c:v>Филиал г.Кызыл-Кия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Контингент!$AK$3:$AT$4</c:f>
              <c:multiLvlStrCache>
                <c:ptCount val="10"/>
                <c:lvl>
                  <c:pt idx="0">
                    <c:v>күндузгу</c:v>
                  </c:pt>
                  <c:pt idx="1">
                    <c:v>сырттан</c:v>
                  </c:pt>
                  <c:pt idx="2">
                    <c:v>күндузгу</c:v>
                  </c:pt>
                  <c:pt idx="3">
                    <c:v>сырттан</c:v>
                  </c:pt>
                  <c:pt idx="4">
                    <c:v>күндузгу</c:v>
                  </c:pt>
                  <c:pt idx="5">
                    <c:v>сырттан</c:v>
                  </c:pt>
                  <c:pt idx="6">
                    <c:v>күндузгу</c:v>
                  </c:pt>
                  <c:pt idx="7">
                    <c:v>сырттан</c:v>
                  </c:pt>
                  <c:pt idx="8">
                    <c:v>күндузгу</c:v>
                  </c:pt>
                  <c:pt idx="9">
                    <c:v>сырттан</c:v>
                  </c:pt>
                </c:lvl>
                <c:lvl>
                  <c:pt idx="0">
                    <c:v>2017-18</c:v>
                  </c:pt>
                  <c:pt idx="2">
                    <c:v>2018-19</c:v>
                  </c:pt>
                  <c:pt idx="4">
                    <c:v>2019-20</c:v>
                  </c:pt>
                  <c:pt idx="6">
                    <c:v>2020-21</c:v>
                  </c:pt>
                  <c:pt idx="8">
                    <c:v>2021-22</c:v>
                  </c:pt>
                </c:lvl>
              </c:multiLvlStrCache>
            </c:multiLvlStrRef>
          </c:cat>
          <c:val>
            <c:numRef>
              <c:f>Контингент!$AK$8:$AT$8</c:f>
              <c:numCache>
                <c:formatCode>General</c:formatCode>
                <c:ptCount val="10"/>
                <c:pt idx="0">
                  <c:v>75</c:v>
                </c:pt>
                <c:pt idx="1">
                  <c:v>234</c:v>
                </c:pt>
                <c:pt idx="2">
                  <c:v>77</c:v>
                </c:pt>
                <c:pt idx="3">
                  <c:v>146</c:v>
                </c:pt>
                <c:pt idx="4">
                  <c:v>85</c:v>
                </c:pt>
                <c:pt idx="5">
                  <c:v>245</c:v>
                </c:pt>
                <c:pt idx="6">
                  <c:v>180</c:v>
                </c:pt>
                <c:pt idx="7">
                  <c:v>270</c:v>
                </c:pt>
                <c:pt idx="8">
                  <c:v>249</c:v>
                </c:pt>
                <c:pt idx="9">
                  <c:v>332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2996352"/>
        <c:axId val="33002240"/>
        <c:axId val="0"/>
      </c:bar3DChart>
      <c:catAx>
        <c:axId val="32996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3002240"/>
        <c:crosses val="autoZero"/>
        <c:auto val="1"/>
        <c:lblAlgn val="ctr"/>
        <c:lblOffset val="100"/>
        <c:noMultiLvlLbl val="0"/>
      </c:catAx>
      <c:valAx>
        <c:axId val="33002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99635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контингент!$A$2</c:f>
              <c:strCache>
                <c:ptCount val="1"/>
                <c:pt idx="0">
                  <c:v>Баардыгы студ.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70C0"/>
              </a:solidFill>
            </c:spPr>
          </c:dPt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контингент!$B$1:$D$1</c:f>
              <c:strCache>
                <c:ptCount val="3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</c:strCache>
            </c:strRef>
          </c:cat>
          <c:val>
            <c:numRef>
              <c:f>контингент!$B$2:$D$2</c:f>
              <c:numCache>
                <c:formatCode>General</c:formatCode>
                <c:ptCount val="3"/>
                <c:pt idx="0">
                  <c:v>10139</c:v>
                </c:pt>
                <c:pt idx="1">
                  <c:v>10854</c:v>
                </c:pt>
                <c:pt idx="2">
                  <c:v>10536</c:v>
                </c:pt>
              </c:numCache>
            </c:numRef>
          </c:val>
        </c:ser>
        <c:ser>
          <c:idx val="1"/>
          <c:order val="1"/>
          <c:tx>
            <c:strRef>
              <c:f>контингент!$A$3</c:f>
              <c:strCache>
                <c:ptCount val="1"/>
                <c:pt idx="0">
                  <c:v>Сессияга киргизилди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4.1666666666666664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9531048274329669E-2"/>
                  <c:y val="-1.1999062750374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8333333333333438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контингент!$B$1:$D$1</c:f>
              <c:strCache>
                <c:ptCount val="3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</c:strCache>
            </c:strRef>
          </c:cat>
          <c:val>
            <c:numRef>
              <c:f>контингент!$B$3:$D$3</c:f>
              <c:numCache>
                <c:formatCode>General</c:formatCode>
                <c:ptCount val="3"/>
                <c:pt idx="0">
                  <c:v>9398</c:v>
                </c:pt>
                <c:pt idx="1">
                  <c:v>10029</c:v>
                </c:pt>
                <c:pt idx="2">
                  <c:v>9719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559296"/>
        <c:axId val="35560832"/>
        <c:axId val="0"/>
      </c:bar3DChart>
      <c:catAx>
        <c:axId val="355592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35560832"/>
        <c:crosses val="autoZero"/>
        <c:auto val="1"/>
        <c:lblAlgn val="ctr"/>
        <c:lblOffset val="100"/>
        <c:noMultiLvlLbl val="0"/>
      </c:catAx>
      <c:valAx>
        <c:axId val="35560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55929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9.4444444444444442E-2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4999999999999997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8333333333333334E-2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контингент!$J$2:$L$2</c:f>
              <c:strCache>
                <c:ptCount val="3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</c:strCache>
            </c:strRef>
          </c:cat>
          <c:val>
            <c:numRef>
              <c:f>контингент!$J$3:$L$3</c:f>
              <c:numCache>
                <c:formatCode>0.0%</c:formatCode>
                <c:ptCount val="3"/>
                <c:pt idx="0">
                  <c:v>0.92700000000000005</c:v>
                </c:pt>
                <c:pt idx="1">
                  <c:v>0.92400000000000004</c:v>
                </c:pt>
                <c:pt idx="2">
                  <c:v>0.92200000000000004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823616"/>
        <c:axId val="35825152"/>
        <c:axId val="0"/>
      </c:bar3DChart>
      <c:catAx>
        <c:axId val="358236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35825152"/>
        <c:crosses val="autoZero"/>
        <c:auto val="1"/>
        <c:lblAlgn val="ctr"/>
        <c:lblOffset val="100"/>
        <c:noMultiLvlLbl val="0"/>
      </c:catAx>
      <c:valAx>
        <c:axId val="35825152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358236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контингент!$A$22</c:f>
              <c:strCache>
                <c:ptCount val="1"/>
                <c:pt idx="0">
                  <c:v>Күндүзгү о/ф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контингент!$B$21:$D$21</c:f>
              <c:strCache>
                <c:ptCount val="3"/>
                <c:pt idx="0">
                  <c:v>2018-19</c:v>
                </c:pt>
                <c:pt idx="1">
                  <c:v>2019-20</c:v>
                </c:pt>
                <c:pt idx="2">
                  <c:v>2020-21</c:v>
                </c:pt>
              </c:strCache>
            </c:strRef>
          </c:cat>
          <c:val>
            <c:numRef>
              <c:f>контингент!$B$22:$D$22</c:f>
              <c:numCache>
                <c:formatCode>0.0%</c:formatCode>
                <c:ptCount val="3"/>
                <c:pt idx="0">
                  <c:v>0.77100000000000002</c:v>
                </c:pt>
                <c:pt idx="1">
                  <c:v>0.76</c:v>
                </c:pt>
                <c:pt idx="2">
                  <c:v>0.78200000000000003</c:v>
                </c:pt>
              </c:numCache>
            </c:numRef>
          </c:val>
        </c:ser>
        <c:ser>
          <c:idx val="1"/>
          <c:order val="1"/>
          <c:tx>
            <c:strRef>
              <c:f>контингент!$A$23</c:f>
              <c:strCache>
                <c:ptCount val="1"/>
                <c:pt idx="0">
                  <c:v>Сырттан о/ф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7777777777777776E-2"/>
                  <c:y val="-2.7777777777777776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6111111111111108E-2"/>
                  <c:y val="-1.3888888888888888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888888888888889E-2"/>
                  <c:y val="-2.7777777777777776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контингент!$B$21:$D$21</c:f>
              <c:strCache>
                <c:ptCount val="3"/>
                <c:pt idx="0">
                  <c:v>2018-19</c:v>
                </c:pt>
                <c:pt idx="1">
                  <c:v>2019-20</c:v>
                </c:pt>
                <c:pt idx="2">
                  <c:v>2020-21</c:v>
                </c:pt>
              </c:strCache>
            </c:strRef>
          </c:cat>
          <c:val>
            <c:numRef>
              <c:f>контингент!$B$23:$D$23</c:f>
              <c:numCache>
                <c:formatCode>0.0%</c:formatCode>
                <c:ptCount val="3"/>
                <c:pt idx="0">
                  <c:v>0.22900000000000001</c:v>
                </c:pt>
                <c:pt idx="1">
                  <c:v>0.24</c:v>
                </c:pt>
                <c:pt idx="2">
                  <c:v>0.218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965184"/>
        <c:axId val="35975168"/>
        <c:axId val="0"/>
      </c:bar3DChart>
      <c:catAx>
        <c:axId val="359651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35975168"/>
        <c:crosses val="autoZero"/>
        <c:auto val="1"/>
        <c:lblAlgn val="ctr"/>
        <c:lblOffset val="100"/>
        <c:noMultiLvlLbl val="0"/>
      </c:catAx>
      <c:valAx>
        <c:axId val="35975168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3596518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'Успеваемость по факультетам1'!$C$1</c:f>
              <c:strCache>
                <c:ptCount val="1"/>
                <c:pt idx="0">
                  <c:v>2021-22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'Успеваемость по факультетам1'!$A$2:$A$12</c:f>
              <c:strCache>
                <c:ptCount val="11"/>
                <c:pt idx="0">
                  <c:v>МТФ</c:v>
                </c:pt>
                <c:pt idx="1">
                  <c:v>КГТИ</c:v>
                </c:pt>
                <c:pt idx="2">
                  <c:v>ЭТИ</c:v>
                </c:pt>
                <c:pt idx="3">
                  <c:v>БББПИ</c:v>
                </c:pt>
                <c:pt idx="4">
                  <c:v>УМКФ</c:v>
                </c:pt>
                <c:pt idx="5">
                  <c:v>ЭФ</c:v>
                </c:pt>
                <c:pt idx="6">
                  <c:v>ТФ</c:v>
                </c:pt>
                <c:pt idx="7">
                  <c:v>ДЖМ</c:v>
                </c:pt>
                <c:pt idx="8">
                  <c:v>ИЭФ</c:v>
                </c:pt>
                <c:pt idx="9">
                  <c:v>МЖМ</c:v>
                </c:pt>
                <c:pt idx="10">
                  <c:v>Полит.кол.</c:v>
                </c:pt>
              </c:strCache>
            </c:strRef>
          </c:cat>
          <c:val>
            <c:numRef>
              <c:f>'Успеваемость по факультетам1'!$C$2:$C$12</c:f>
              <c:numCache>
                <c:formatCode>0.0%</c:formatCode>
                <c:ptCount val="11"/>
                <c:pt idx="0">
                  <c:v>0.50600000000000001</c:v>
                </c:pt>
                <c:pt idx="1">
                  <c:v>0.56999999999999995</c:v>
                </c:pt>
                <c:pt idx="2">
                  <c:v>0.58099999999999996</c:v>
                </c:pt>
                <c:pt idx="3">
                  <c:v>0.62</c:v>
                </c:pt>
                <c:pt idx="4">
                  <c:v>0.63100000000000001</c:v>
                </c:pt>
                <c:pt idx="5">
                  <c:v>0.68300000000000005</c:v>
                </c:pt>
                <c:pt idx="6">
                  <c:v>0.69199999999999995</c:v>
                </c:pt>
                <c:pt idx="7">
                  <c:v>0.69199999999999995</c:v>
                </c:pt>
                <c:pt idx="8">
                  <c:v>0.72299999999999998</c:v>
                </c:pt>
                <c:pt idx="9">
                  <c:v>0.78900000000000003</c:v>
                </c:pt>
                <c:pt idx="10">
                  <c:v>0.83099999999999996</c:v>
                </c:pt>
              </c:numCache>
            </c:numRef>
          </c:val>
        </c:ser>
        <c:ser>
          <c:idx val="1"/>
          <c:order val="1"/>
          <c:tx>
            <c:strRef>
              <c:f>'Успеваемость по факультетам1'!$B$1</c:f>
              <c:strCache>
                <c:ptCount val="1"/>
                <c:pt idx="0">
                  <c:v>2020-21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8"/>
              <c:layout>
                <c:manualLayout>
                  <c:x val="0"/>
                  <c:y val="-1.1757952820057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2.8446660048526118E-3"/>
                  <c:y val="-4.70318112802281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"/>
                  <c:y val="-9.40636225604563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'Успеваемость по факультетам1'!$A$2:$A$12</c:f>
              <c:strCache>
                <c:ptCount val="11"/>
                <c:pt idx="0">
                  <c:v>МТФ</c:v>
                </c:pt>
                <c:pt idx="1">
                  <c:v>КГТИ</c:v>
                </c:pt>
                <c:pt idx="2">
                  <c:v>ЭТИ</c:v>
                </c:pt>
                <c:pt idx="3">
                  <c:v>БББПИ</c:v>
                </c:pt>
                <c:pt idx="4">
                  <c:v>УМКФ</c:v>
                </c:pt>
                <c:pt idx="5">
                  <c:v>ЭФ</c:v>
                </c:pt>
                <c:pt idx="6">
                  <c:v>ТФ</c:v>
                </c:pt>
                <c:pt idx="7">
                  <c:v>ДЖМ</c:v>
                </c:pt>
                <c:pt idx="8">
                  <c:v>ИЭФ</c:v>
                </c:pt>
                <c:pt idx="9">
                  <c:v>МЖМ</c:v>
                </c:pt>
                <c:pt idx="10">
                  <c:v>Полит.кол.</c:v>
                </c:pt>
              </c:strCache>
            </c:strRef>
          </c:cat>
          <c:val>
            <c:numRef>
              <c:f>'Успеваемость по факультетам1'!$B$2:$B$12</c:f>
              <c:numCache>
                <c:formatCode>0.0%</c:formatCode>
                <c:ptCount val="11"/>
                <c:pt idx="0">
                  <c:v>0.48199999999999998</c:v>
                </c:pt>
                <c:pt idx="1">
                  <c:v>0.61</c:v>
                </c:pt>
                <c:pt idx="2">
                  <c:v>0.63</c:v>
                </c:pt>
                <c:pt idx="3">
                  <c:v>0.57799999999999996</c:v>
                </c:pt>
                <c:pt idx="4">
                  <c:v>0.65500000000000003</c:v>
                </c:pt>
                <c:pt idx="5">
                  <c:v>0.63600000000000001</c:v>
                </c:pt>
                <c:pt idx="6">
                  <c:v>0.70499999999999996</c:v>
                </c:pt>
                <c:pt idx="7">
                  <c:v>0.79400000000000004</c:v>
                </c:pt>
                <c:pt idx="8">
                  <c:v>0.69099999999999995</c:v>
                </c:pt>
                <c:pt idx="9">
                  <c:v>0.75600000000000001</c:v>
                </c:pt>
                <c:pt idx="10">
                  <c:v>0.621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7108352"/>
        <c:axId val="37132544"/>
        <c:axId val="0"/>
      </c:bar3DChart>
      <c:catAx>
        <c:axId val="371083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37132544"/>
        <c:crosses val="autoZero"/>
        <c:auto val="1"/>
        <c:lblAlgn val="ctr"/>
        <c:lblOffset val="100"/>
        <c:noMultiLvlLbl val="0"/>
      </c:catAx>
      <c:valAx>
        <c:axId val="37132544"/>
        <c:scaling>
          <c:orientation val="minMax"/>
        </c:scaling>
        <c:delete val="0"/>
        <c:axPos val="b"/>
        <c:majorGridlines/>
        <c:numFmt formatCode="0.0%" sourceLinked="1"/>
        <c:majorTickMark val="out"/>
        <c:minorTickMark val="none"/>
        <c:tickLblPos val="nextTo"/>
        <c:crossAx val="3710835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'Успеваемость по факультетам1'!$B$21</c:f>
              <c:strCache>
                <c:ptCount val="1"/>
                <c:pt idx="0">
                  <c:v>2021-22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'Успеваемость по факультетам1'!$A$22:$A$28</c:f>
              <c:strCache>
                <c:ptCount val="7"/>
                <c:pt idx="0">
                  <c:v>ЭТИ сырт.</c:v>
                </c:pt>
                <c:pt idx="1">
                  <c:v>МЖМ сырт.</c:v>
                </c:pt>
                <c:pt idx="2">
                  <c:v>ТФ сырт</c:v>
                </c:pt>
                <c:pt idx="3">
                  <c:v>МТФ сырт.</c:v>
                </c:pt>
                <c:pt idx="4">
                  <c:v>ЭФ сырт.</c:v>
                </c:pt>
                <c:pt idx="5">
                  <c:v>УМКФ сырт.</c:v>
                </c:pt>
                <c:pt idx="6">
                  <c:v>ИЭФ сырт</c:v>
                </c:pt>
              </c:strCache>
            </c:strRef>
          </c:cat>
          <c:val>
            <c:numRef>
              <c:f>'Успеваемость по факультетам1'!$B$22:$B$28</c:f>
              <c:numCache>
                <c:formatCode>0.0%</c:formatCode>
                <c:ptCount val="7"/>
                <c:pt idx="0">
                  <c:v>0.44700000000000001</c:v>
                </c:pt>
                <c:pt idx="1">
                  <c:v>0.51400000000000001</c:v>
                </c:pt>
                <c:pt idx="2">
                  <c:v>0.626</c:v>
                </c:pt>
                <c:pt idx="3">
                  <c:v>0.76700000000000002</c:v>
                </c:pt>
                <c:pt idx="4">
                  <c:v>0.81299999999999994</c:v>
                </c:pt>
                <c:pt idx="5">
                  <c:v>0.82199999999999995</c:v>
                </c:pt>
                <c:pt idx="6">
                  <c:v>0.82499999999999996</c:v>
                </c:pt>
              </c:numCache>
            </c:numRef>
          </c:val>
        </c:ser>
        <c:ser>
          <c:idx val="1"/>
          <c:order val="1"/>
          <c:tx>
            <c:strRef>
              <c:f>'Успеваемость по факультетам1'!$C$21</c:f>
              <c:strCache>
                <c:ptCount val="1"/>
                <c:pt idx="0">
                  <c:v>2020-21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'Успеваемость по факультетам1'!$A$22:$A$28</c:f>
              <c:strCache>
                <c:ptCount val="7"/>
                <c:pt idx="0">
                  <c:v>ЭТИ сырт.</c:v>
                </c:pt>
                <c:pt idx="1">
                  <c:v>МЖМ сырт.</c:v>
                </c:pt>
                <c:pt idx="2">
                  <c:v>ТФ сырт</c:v>
                </c:pt>
                <c:pt idx="3">
                  <c:v>МТФ сырт.</c:v>
                </c:pt>
                <c:pt idx="4">
                  <c:v>ЭФ сырт.</c:v>
                </c:pt>
                <c:pt idx="5">
                  <c:v>УМКФ сырт.</c:v>
                </c:pt>
                <c:pt idx="6">
                  <c:v>ИЭФ сырт</c:v>
                </c:pt>
              </c:strCache>
            </c:strRef>
          </c:cat>
          <c:val>
            <c:numRef>
              <c:f>'Успеваемость по факультетам1'!$C$22:$C$28</c:f>
              <c:numCache>
                <c:formatCode>0.0%</c:formatCode>
                <c:ptCount val="7"/>
                <c:pt idx="0">
                  <c:v>0.88500000000000001</c:v>
                </c:pt>
                <c:pt idx="1">
                  <c:v>0.65600000000000003</c:v>
                </c:pt>
                <c:pt idx="2">
                  <c:v>0.74299999999999999</c:v>
                </c:pt>
                <c:pt idx="3">
                  <c:v>0.85899999999999999</c:v>
                </c:pt>
                <c:pt idx="4">
                  <c:v>0.81100000000000005</c:v>
                </c:pt>
                <c:pt idx="5">
                  <c:v>0.88700000000000001</c:v>
                </c:pt>
                <c:pt idx="6">
                  <c:v>0.90300000000000002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7783808"/>
        <c:axId val="37805440"/>
        <c:axId val="0"/>
      </c:bar3DChart>
      <c:catAx>
        <c:axId val="377838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37805440"/>
        <c:crosses val="autoZero"/>
        <c:auto val="1"/>
        <c:lblAlgn val="ctr"/>
        <c:lblOffset val="100"/>
        <c:noMultiLvlLbl val="0"/>
      </c:catAx>
      <c:valAx>
        <c:axId val="37805440"/>
        <c:scaling>
          <c:orientation val="minMax"/>
        </c:scaling>
        <c:delete val="0"/>
        <c:axPos val="b"/>
        <c:majorGridlines/>
        <c:numFmt formatCode="0.0%" sourceLinked="1"/>
        <c:majorTickMark val="out"/>
        <c:minorTickMark val="none"/>
        <c:tickLblPos val="nextTo"/>
        <c:crossAx val="3778380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'Успеваемость по факультетам1'!$B$36</c:f>
              <c:strCache>
                <c:ptCount val="1"/>
                <c:pt idx="0">
                  <c:v>2021-22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1565199495138062E-2"/>
                  <c:y val="-1.1916844074382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57604892716849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119549558245806E-2"/>
                  <c:y val="-2.38336881487638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239099116491611E-2"/>
                  <c:y val="-2.38336881487642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'Успеваемость по факультетам1'!$A$37:$A$40</c:f>
              <c:strCache>
                <c:ptCount val="4"/>
                <c:pt idx="0">
                  <c:v>Токмок ш. филиал</c:v>
                </c:pt>
                <c:pt idx="1">
                  <c:v>Кара-Көл ш. филиал</c:v>
                </c:pt>
                <c:pt idx="2">
                  <c:v>Кара-Балта  ш. филиал</c:v>
                </c:pt>
                <c:pt idx="3">
                  <c:v>Кызыл-Кыя ш. филиал</c:v>
                </c:pt>
              </c:strCache>
            </c:strRef>
          </c:cat>
          <c:val>
            <c:numRef>
              <c:f>'Успеваемость по факультетам1'!$B$37:$B$40</c:f>
              <c:numCache>
                <c:formatCode>0.0%</c:formatCode>
                <c:ptCount val="4"/>
                <c:pt idx="0">
                  <c:v>0.56799999999999995</c:v>
                </c:pt>
                <c:pt idx="1">
                  <c:v>0.72299999999999998</c:v>
                </c:pt>
                <c:pt idx="2">
                  <c:v>0.68500000000000005</c:v>
                </c:pt>
                <c:pt idx="3">
                  <c:v>0.76400000000000001</c:v>
                </c:pt>
              </c:numCache>
            </c:numRef>
          </c:val>
        </c:ser>
        <c:ser>
          <c:idx val="1"/>
          <c:order val="1"/>
          <c:tx>
            <c:strRef>
              <c:f>'Успеваемость по факультетам1'!$C$36</c:f>
              <c:strCache>
                <c:ptCount val="1"/>
                <c:pt idx="0">
                  <c:v>2020-21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2.0239099116491611E-2"/>
                  <c:y val="-1.9066950519011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576048927168383E-2"/>
                  <c:y val="-7.15010644462927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010849432030321E-2"/>
                  <c:y val="-7.15010644462927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347799242707095E-2"/>
                  <c:y val="-9.53347525950570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'Успеваемость по факультетам1'!$A$37:$A$40</c:f>
              <c:strCache>
                <c:ptCount val="4"/>
                <c:pt idx="0">
                  <c:v>Токмок ш. филиал</c:v>
                </c:pt>
                <c:pt idx="1">
                  <c:v>Кара-Көл ш. филиал</c:v>
                </c:pt>
                <c:pt idx="2">
                  <c:v>Кара-Балта  ш. филиал</c:v>
                </c:pt>
                <c:pt idx="3">
                  <c:v>Кызыл-Кыя ш. филиал</c:v>
                </c:pt>
              </c:strCache>
            </c:strRef>
          </c:cat>
          <c:val>
            <c:numRef>
              <c:f>'Успеваемость по факультетам1'!$C$37:$C$40</c:f>
              <c:numCache>
                <c:formatCode>0.0%</c:formatCode>
                <c:ptCount val="4"/>
                <c:pt idx="0">
                  <c:v>0.39500000000000002</c:v>
                </c:pt>
                <c:pt idx="1">
                  <c:v>0.48099999999999998</c:v>
                </c:pt>
                <c:pt idx="2">
                  <c:v>0.65900000000000003</c:v>
                </c:pt>
                <c:pt idx="3">
                  <c:v>0.83599999999999997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4429312"/>
        <c:axId val="44430848"/>
        <c:axId val="0"/>
      </c:bar3DChart>
      <c:catAx>
        <c:axId val="444293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44430848"/>
        <c:crosses val="autoZero"/>
        <c:auto val="1"/>
        <c:lblAlgn val="ctr"/>
        <c:lblOffset val="100"/>
        <c:noMultiLvlLbl val="0"/>
      </c:catAx>
      <c:valAx>
        <c:axId val="44430848"/>
        <c:scaling>
          <c:orientation val="minMax"/>
        </c:scaling>
        <c:delete val="0"/>
        <c:axPos val="b"/>
        <c:majorGridlines/>
        <c:numFmt formatCode="0.0%" sourceLinked="1"/>
        <c:majorTickMark val="out"/>
        <c:minorTickMark val="none"/>
        <c:tickLblPos val="nextTo"/>
        <c:crossAx val="444293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E0995-23CC-4C96-B1EA-148BD6E22804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A946B-096E-4E5F-B674-40DCEBAFE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296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CB690-26D1-4524-A93C-E40ECF0AC7A7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DD42F-CA44-4BED-9DBE-1CA470A5B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787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DD42F-CA44-4BED-9DBE-1CA470A5B82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67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DD42F-CA44-4BED-9DBE-1CA470A5B82E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339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44A5C-9F3F-4B28-A409-7C99D8ED1B1F}" type="datetime1">
              <a:rPr lang="ru-RU" smtClean="0"/>
              <a:t>04.04.2023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E7EC9BF-5A31-4E44-9528-9C0CC453928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F76A-D5D5-4C71-9A1E-EFD4DD9583CC}" type="datetime1">
              <a:rPr lang="ru-RU" smtClean="0"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EC9BF-5A31-4E44-9528-9C0CC45392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A6CB0-1D0A-48A3-9A30-90CBE59B3CA8}" type="datetime1">
              <a:rPr lang="ru-RU" smtClean="0"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EC9BF-5A31-4E44-9528-9C0CC45392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483C9-CC56-4ECF-AAE9-F5376C889D12}" type="datetime1">
              <a:rPr lang="ru-RU" smtClean="0"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EC9BF-5A31-4E44-9528-9C0CC453928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9FA59-8AA6-4EFF-A376-ACE88ADF97C7}" type="datetime1">
              <a:rPr lang="ru-RU" smtClean="0"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E7EC9BF-5A31-4E44-9528-9C0CC453928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B93E-329E-4696-B500-98A8364C55D9}" type="datetime1">
              <a:rPr lang="ru-RU" smtClean="0"/>
              <a:t>04.04.2023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EC9BF-5A31-4E44-9528-9C0CC453928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FDF5-C0E6-41E1-A566-8F783E1C8615}" type="datetime1">
              <a:rPr lang="ru-RU" smtClean="0"/>
              <a:t>04.04.2023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EC9BF-5A31-4E44-9528-9C0CC453928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0DA3-B636-41D0-889E-A7BF5919B903}" type="datetime1">
              <a:rPr lang="ru-RU" smtClean="0"/>
              <a:t>04.04.2023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EC9BF-5A31-4E44-9528-9C0CC45392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C21E-01D1-4356-B5B0-69C7BC061EC2}" type="datetime1">
              <a:rPr lang="ru-RU" smtClean="0"/>
              <a:t>04.04.2023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EC9BF-5A31-4E44-9528-9C0CC45392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30281-A34B-4807-B28A-F7B6536EBE9A}" type="datetime1">
              <a:rPr lang="ru-RU" smtClean="0"/>
              <a:t>04.04.2023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EC9BF-5A31-4E44-9528-9C0CC453928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EA20-6311-4879-B794-C921E55A226E}" type="datetime1">
              <a:rPr lang="ru-RU" smtClean="0"/>
              <a:t>04.04.2023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E7EC9BF-5A31-4E44-9528-9C0CC453928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8643192-A0D4-4505-9B55-08906BCFA856}" type="datetime1">
              <a:rPr lang="ru-RU" smtClean="0"/>
              <a:t>04.04.2023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E7EC9BF-5A31-4E44-9528-9C0CC453928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96" y="260648"/>
            <a:ext cx="8892480" cy="3960440"/>
          </a:xfrm>
        </p:spPr>
        <p:txBody>
          <a:bodyPr>
            <a:noAutofit/>
          </a:bodyPr>
          <a:lstStyle/>
          <a:p>
            <a:r>
              <a:rPr lang="ru-RU" sz="2400" b="1" dirty="0"/>
              <a:t>Кышкы сынактык сессиянын жыйынтыгы жана И. Раззаков атындагы КМТУнун жамаатынын билим берүү процессин жакшыртуу маселелери тууралуу</a:t>
            </a:r>
          </a:p>
        </p:txBody>
      </p:sp>
    </p:spTree>
    <p:extLst>
      <p:ext uri="{BB962C8B-B14F-4D97-AF65-F5344CB8AC3E}">
        <p14:creationId xmlns:p14="http://schemas.microsoft.com/office/powerpoint/2010/main" val="3124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928992" cy="850106"/>
          </a:xfrm>
        </p:spPr>
        <p:txBody>
          <a:bodyPr>
            <a:noAutofit/>
          </a:bodyPr>
          <a:lstStyle/>
          <a:p>
            <a:pPr algn="ctr"/>
            <a:r>
              <a:rPr lang="ky-KG" sz="2400" b="1" dirty="0" smtClean="0">
                <a:solidFill>
                  <a:schemeClr val="tx1"/>
                </a:solidFill>
              </a:rPr>
              <a:t>2022-ж</a:t>
            </a:r>
            <a:r>
              <a:rPr lang="ky-KG" sz="2400" b="1" dirty="0">
                <a:solidFill>
                  <a:schemeClr val="tx1"/>
                </a:solidFill>
              </a:rPr>
              <a:t>. </a:t>
            </a:r>
            <a:r>
              <a:rPr lang="ky-KG" sz="2400" b="1" dirty="0" smtClean="0">
                <a:solidFill>
                  <a:schemeClr val="tx1"/>
                </a:solidFill>
              </a:rPr>
              <a:t>14-февралына </a:t>
            </a:r>
            <a:r>
              <a:rPr lang="ky-KG" sz="2400" b="1" dirty="0">
                <a:solidFill>
                  <a:schemeClr val="tx1"/>
                </a:solidFill>
              </a:rPr>
              <a:t>карата студенттердин </a:t>
            </a:r>
            <a:r>
              <a:rPr lang="ky-KG" sz="2400" b="1" dirty="0" smtClean="0">
                <a:solidFill>
                  <a:schemeClr val="tx1"/>
                </a:solidFill>
              </a:rPr>
              <a:t>2021-2022-о.ж</a:t>
            </a:r>
            <a:r>
              <a:rPr lang="ky-KG" sz="2400" b="1" dirty="0">
                <a:solidFill>
                  <a:schemeClr val="tx1"/>
                </a:solidFill>
              </a:rPr>
              <a:t>. кышкы сынактык сессиясы боюнча (негизги сессиядан кийин) жетишкендиги тууралуу маалымат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731222"/>
              </p:ext>
            </p:extLst>
          </p:nvPr>
        </p:nvGraphicFramePr>
        <p:xfrm>
          <a:off x="251520" y="1196752"/>
          <a:ext cx="8640955" cy="5462557"/>
        </p:xfrm>
        <a:graphic>
          <a:graphicData uri="http://schemas.openxmlformats.org/drawingml/2006/table">
            <a:tbl>
              <a:tblPr firstRow="1" firstCol="1" bandRow="1"/>
              <a:tblGrid>
                <a:gridCol w="561286"/>
                <a:gridCol w="1007781"/>
                <a:gridCol w="561286"/>
                <a:gridCol w="785325"/>
                <a:gridCol w="673703"/>
                <a:gridCol w="561286"/>
                <a:gridCol w="561286"/>
                <a:gridCol w="561286"/>
                <a:gridCol w="561286"/>
                <a:gridCol w="561286"/>
                <a:gridCol w="561286"/>
                <a:gridCol w="561286"/>
                <a:gridCol w="561286"/>
                <a:gridCol w="561286"/>
              </a:tblGrid>
              <a:tr h="37132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№ 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Факультет, институт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effectLst/>
                          <a:latin typeface="Times New Roman"/>
                          <a:ea typeface="Times New Roman"/>
                        </a:rPr>
                        <a:t>Студ</a:t>
                      </a:r>
                      <a:r>
                        <a:rPr lang="ky-KG" sz="1100" b="1" dirty="0">
                          <a:effectLst/>
                          <a:latin typeface="Times New Roman"/>
                          <a:ea typeface="Times New Roman"/>
                        </a:rPr>
                        <a:t>енттердин </a:t>
                      </a:r>
                      <a:r>
                        <a:rPr lang="ru-RU" sz="1100" b="1" dirty="0" err="1">
                          <a:effectLst/>
                          <a:latin typeface="Times New Roman"/>
                          <a:ea typeface="Times New Roman"/>
                        </a:rPr>
                        <a:t>жалпы</a:t>
                      </a: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ky-KG" sz="1100" b="1" dirty="0">
                          <a:effectLst/>
                          <a:latin typeface="Times New Roman"/>
                          <a:ea typeface="Times New Roman"/>
                        </a:rPr>
                        <a:t>саны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ky-KG" sz="1100" b="1" dirty="0">
                          <a:effectLst/>
                          <a:latin typeface="Times New Roman"/>
                          <a:ea typeface="Times New Roman"/>
                        </a:rPr>
                        <a:t>тапшырууга уруксаат берил  студ.  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ky-KG" sz="1100" b="1" dirty="0">
                          <a:effectLst/>
                          <a:latin typeface="Times New Roman"/>
                          <a:ea typeface="Times New Roman"/>
                        </a:rPr>
                        <a:t>Баардык предметтерди тапш студ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100" b="1">
                          <a:effectLst/>
                          <a:latin typeface="Times New Roman"/>
                          <a:ea typeface="Times New Roman"/>
                        </a:rPr>
                        <a:t>Курстар боюнча жетишкендик (абсолюттук %)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100" b="1">
                          <a:effectLst/>
                          <a:latin typeface="Times New Roman"/>
                          <a:ea typeface="Times New Roman"/>
                        </a:rPr>
                        <a:t>Жетишкен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100" b="1">
                          <a:effectLst/>
                          <a:latin typeface="Times New Roman"/>
                          <a:ea typeface="Times New Roman"/>
                        </a:rPr>
                        <a:t>дик</a:t>
                      </a: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, %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100" b="1">
                          <a:effectLst/>
                          <a:latin typeface="Times New Roman"/>
                          <a:ea typeface="Times New Roman"/>
                        </a:rPr>
                        <a:t>Карыз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06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Абсолют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ky-KG" sz="1100" b="1" dirty="0">
                          <a:effectLst/>
                          <a:latin typeface="Times New Roman"/>
                          <a:ea typeface="Times New Roman"/>
                        </a:rPr>
                        <a:t>тук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ky-KG" sz="1100" b="1" dirty="0">
                          <a:effectLst/>
                          <a:latin typeface="Times New Roman"/>
                          <a:ea typeface="Times New Roman"/>
                        </a:rPr>
                        <a:t>сапаты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100" b="1" dirty="0">
                          <a:effectLst/>
                          <a:latin typeface="Times New Roman"/>
                          <a:ea typeface="Times New Roman"/>
                        </a:rPr>
                        <a:t>саны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5382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b="1" i="1" dirty="0">
                          <a:effectLst/>
                          <a:latin typeface="Times New Roman"/>
                          <a:ea typeface="Times New Roman"/>
                        </a:rPr>
                        <a:t>Күндүзгү окутуу</a:t>
                      </a:r>
                      <a:r>
                        <a:rPr lang="ru-RU" sz="1200" b="1" i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i="1" dirty="0" err="1">
                          <a:effectLst/>
                          <a:latin typeface="Times New Roman"/>
                          <a:ea typeface="Times New Roman"/>
                        </a:rPr>
                        <a:t>формасы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53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  <a:latin typeface="Times New Roman"/>
                          <a:ea typeface="Times New Roman"/>
                        </a:rPr>
                        <a:t>МТФ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1242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1170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341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42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19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24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27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29,1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21,0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901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72,5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53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  <a:latin typeface="Times New Roman"/>
                          <a:ea typeface="Times New Roman"/>
                        </a:rPr>
                        <a:t>УМКФ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452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440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124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32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33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29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28,2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25,0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328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72,6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53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ТФ</a:t>
                      </a: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837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814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329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45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54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39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23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40,4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25,0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508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60,7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53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y-KG" sz="1200" dirty="0">
                          <a:effectLst/>
                          <a:latin typeface="Times New Roman"/>
                          <a:ea typeface="Times New Roman"/>
                        </a:rPr>
                        <a:t>ДЖМ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160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155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48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27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28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26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36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31,0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30,0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112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70,0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53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ЭФ</a:t>
                      </a: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557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523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128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36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31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19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24,5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17,0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429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77,0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53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БББПИ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254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247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82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33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38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27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32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33,2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17,0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172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67,7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53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КГТИ</a:t>
                      </a: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820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772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276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42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31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28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42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35,8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26,0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544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66,3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53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ЭТИ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323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302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118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45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48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45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21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39,1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27,0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205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63,5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53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ИЭФ</a:t>
                      </a: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380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360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195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64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38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55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58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54,2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49,0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185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48,7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554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ky-KG" sz="1200" b="1" dirty="0">
                          <a:effectLst/>
                          <a:latin typeface="Times New Roman"/>
                          <a:ea typeface="Times New Roman"/>
                        </a:rPr>
                        <a:t>Күндүзгү форма боюнча бардыгы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b="1" dirty="0" smtClean="0">
                          <a:effectLst/>
                          <a:latin typeface="Times New Roman"/>
                          <a:ea typeface="Times New Roman"/>
                        </a:rPr>
                        <a:t>5025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b="1" dirty="0" smtClean="0">
                          <a:effectLst/>
                          <a:latin typeface="Times New Roman"/>
                          <a:ea typeface="Times New Roman"/>
                        </a:rPr>
                        <a:t>4783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b="1" dirty="0" smtClean="0">
                          <a:effectLst/>
                          <a:latin typeface="Times New Roman"/>
                          <a:ea typeface="Times New Roman"/>
                        </a:rPr>
                        <a:t>1641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b="1" dirty="0" smtClean="0">
                          <a:effectLst/>
                          <a:latin typeface="Times New Roman"/>
                          <a:ea typeface="Times New Roman"/>
                        </a:rPr>
                        <a:t>40,7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b="1" dirty="0" smtClean="0">
                          <a:effectLst/>
                          <a:latin typeface="Times New Roman"/>
                          <a:ea typeface="Times New Roman"/>
                        </a:rPr>
                        <a:t>35,6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b="1" dirty="0" smtClean="0">
                          <a:effectLst/>
                          <a:latin typeface="Times New Roman"/>
                          <a:ea typeface="Times New Roman"/>
                        </a:rPr>
                        <a:t>31,4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b="1" dirty="0" smtClean="0">
                          <a:effectLst/>
                          <a:latin typeface="Times New Roman"/>
                          <a:ea typeface="Times New Roman"/>
                        </a:rPr>
                        <a:t>31,4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34,3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26,3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b="1" dirty="0" smtClean="0">
                          <a:effectLst/>
                          <a:latin typeface="Times New Roman"/>
                          <a:ea typeface="Times New Roman"/>
                        </a:rPr>
                        <a:t>3384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b="1" dirty="0" smtClean="0">
                          <a:effectLst/>
                          <a:latin typeface="Times New Roman"/>
                          <a:ea typeface="Times New Roman"/>
                        </a:rPr>
                        <a:t>67,3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2774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b="1" i="1" dirty="0">
                          <a:effectLst/>
                          <a:latin typeface="Times New Roman"/>
                          <a:ea typeface="Times New Roman"/>
                        </a:rPr>
                        <a:t>Сырттан окутуу формасы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77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МТФ сырт.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217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189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135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47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56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76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74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71,4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6,0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82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37,8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77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УМКФ сырт.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292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253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165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38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55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46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75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81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65,2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11,0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127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43,5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77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ТФ </a:t>
                      </a: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сырт.</a:t>
                      </a: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273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219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71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24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47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44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31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32,4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7,0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202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74,0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77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ЭФ </a:t>
                      </a: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сырт.</a:t>
                      </a: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688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595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336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71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47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51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73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56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56,5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3,0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352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51,2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77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ЭТИ </a:t>
                      </a: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сырт.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300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264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75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73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34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18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21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28,4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4,0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225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75,0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77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ИЭФ </a:t>
                      </a: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сырт.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218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183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114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63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78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49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55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69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62,3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32,0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104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47,7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068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y-KG" sz="1200" b="1" dirty="0">
                          <a:effectLst/>
                          <a:latin typeface="Times New Roman"/>
                          <a:ea typeface="Times New Roman"/>
                        </a:rPr>
                        <a:t>Сырттан окутуу боюнча бардыгы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b="1" dirty="0" smtClean="0">
                          <a:effectLst/>
                          <a:latin typeface="Times New Roman"/>
                          <a:ea typeface="Times New Roman"/>
                        </a:rPr>
                        <a:t>1988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b="1" dirty="0" smtClean="0">
                          <a:effectLst/>
                          <a:latin typeface="Times New Roman"/>
                          <a:ea typeface="Times New Roman"/>
                        </a:rPr>
                        <a:t>1703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b="1" dirty="0" smtClean="0">
                          <a:effectLst/>
                          <a:latin typeface="Times New Roman"/>
                          <a:ea typeface="Times New Roman"/>
                        </a:rPr>
                        <a:t>896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b="1" dirty="0" smtClean="0">
                          <a:effectLst/>
                          <a:latin typeface="Times New Roman"/>
                          <a:ea typeface="Times New Roman"/>
                        </a:rPr>
                        <a:t>52,7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b="1" dirty="0" smtClean="0">
                          <a:effectLst/>
                          <a:latin typeface="Times New Roman"/>
                          <a:ea typeface="Times New Roman"/>
                        </a:rPr>
                        <a:t>52,2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b="1" dirty="0" smtClean="0"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b="1" dirty="0" smtClean="0">
                          <a:effectLst/>
                          <a:latin typeface="Times New Roman"/>
                          <a:ea typeface="Times New Roman"/>
                        </a:rPr>
                        <a:t>50,3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b="1" dirty="0" smtClean="0">
                          <a:effectLst/>
                          <a:latin typeface="Times New Roman"/>
                          <a:ea typeface="Times New Roman"/>
                        </a:rPr>
                        <a:t>59,7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52,6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10,6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b="1" dirty="0" smtClean="0">
                          <a:effectLst/>
                          <a:latin typeface="Times New Roman"/>
                          <a:ea typeface="Times New Roman"/>
                        </a:rPr>
                        <a:t>1092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b="1" dirty="0" smtClean="0">
                          <a:effectLst/>
                          <a:latin typeface="Times New Roman"/>
                          <a:ea typeface="Times New Roman"/>
                        </a:rPr>
                        <a:t>54,9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485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y-KG" sz="1200" b="1" dirty="0">
                          <a:effectLst/>
                          <a:latin typeface="Times New Roman"/>
                          <a:ea typeface="Times New Roman"/>
                        </a:rPr>
                        <a:t>Башкы ЖОЖ боюнча бардыгы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b="1" dirty="0" smtClean="0">
                          <a:effectLst/>
                          <a:latin typeface="Times New Roman"/>
                          <a:ea typeface="Times New Roman"/>
                        </a:rPr>
                        <a:t>7013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b="1" dirty="0" smtClean="0">
                          <a:effectLst/>
                          <a:latin typeface="Times New Roman"/>
                          <a:ea typeface="Times New Roman"/>
                        </a:rPr>
                        <a:t>6486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b="1" dirty="0" smtClean="0">
                          <a:effectLst/>
                          <a:latin typeface="Times New Roman"/>
                          <a:ea typeface="Times New Roman"/>
                        </a:rPr>
                        <a:t>2537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b="1" dirty="0" smtClean="0">
                          <a:effectLst/>
                          <a:latin typeface="Times New Roman"/>
                          <a:ea typeface="Times New Roman"/>
                        </a:rPr>
                        <a:t>46,7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b="1" dirty="0" smtClean="0">
                          <a:effectLst/>
                          <a:latin typeface="Times New Roman"/>
                          <a:ea typeface="Times New Roman"/>
                        </a:rPr>
                        <a:t>43,9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b="1" dirty="0" smtClean="0">
                          <a:effectLst/>
                          <a:latin typeface="Times New Roman"/>
                          <a:ea typeface="Times New Roman"/>
                        </a:rPr>
                        <a:t>40,7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b="1" dirty="0" smtClean="0">
                          <a:effectLst/>
                          <a:latin typeface="Times New Roman"/>
                          <a:ea typeface="Times New Roman"/>
                        </a:rPr>
                        <a:t>40,9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b="1" dirty="0" smtClean="0">
                          <a:effectLst/>
                          <a:latin typeface="Times New Roman"/>
                          <a:ea typeface="Times New Roman"/>
                        </a:rPr>
                        <a:t>59,7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4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39,1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4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18,4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b="1" dirty="0" smtClean="0">
                          <a:effectLst/>
                          <a:latin typeface="Times New Roman"/>
                          <a:ea typeface="Times New Roman"/>
                        </a:rPr>
                        <a:t>4476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b="1" dirty="0" smtClean="0">
                          <a:effectLst/>
                          <a:latin typeface="Times New Roman"/>
                          <a:ea typeface="Times New Roman"/>
                        </a:rPr>
                        <a:t>63,8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08" marR="53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819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 fontScale="85000" lnSpcReduction="10000"/>
          </a:bodyPr>
          <a:lstStyle/>
          <a:p>
            <a:r>
              <a:rPr lang="ky-KG" dirty="0" smtClean="0"/>
              <a:t>Кышкы </a:t>
            </a:r>
            <a:r>
              <a:rPr lang="ky-KG" dirty="0"/>
              <a:t>сынактык</a:t>
            </a:r>
            <a:r>
              <a:rPr lang="ru-RU" dirty="0"/>
              <a:t> сессия</a:t>
            </a:r>
            <a:r>
              <a:rPr lang="ky-KG" dirty="0"/>
              <a:t>га (негизги сессия) башкы ЖОЖ боюнча  </a:t>
            </a:r>
            <a:r>
              <a:rPr lang="ru-RU" dirty="0" smtClean="0"/>
              <a:t>6486 </a:t>
            </a:r>
            <a:r>
              <a:rPr lang="ru-RU" dirty="0"/>
              <a:t>студент</a:t>
            </a:r>
            <a:r>
              <a:rPr lang="ky-KG" dirty="0"/>
              <a:t>тин ичинен   </a:t>
            </a:r>
            <a:r>
              <a:rPr lang="ru-RU" dirty="0" smtClean="0"/>
              <a:t>7013 </a:t>
            </a:r>
            <a:r>
              <a:rPr lang="ky-KG" dirty="0"/>
              <a:t>студент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ky-KG" dirty="0" smtClean="0"/>
              <a:t>92,5</a:t>
            </a:r>
            <a:r>
              <a:rPr lang="ru-RU" dirty="0" smtClean="0"/>
              <a:t>%) </a:t>
            </a:r>
            <a:r>
              <a:rPr lang="ky-KG" dirty="0"/>
              <a:t>катышты, </a:t>
            </a:r>
            <a:r>
              <a:rPr lang="ru-RU" dirty="0"/>
              <a:t>(</a:t>
            </a:r>
            <a:r>
              <a:rPr lang="ky-KG" dirty="0"/>
              <a:t>былтыр</a:t>
            </a:r>
            <a:r>
              <a:rPr lang="ru-RU" dirty="0"/>
              <a:t> – </a:t>
            </a:r>
            <a:r>
              <a:rPr lang="ru-RU" i="1" dirty="0" smtClean="0"/>
              <a:t>89</a:t>
            </a:r>
            <a:r>
              <a:rPr lang="ru-RU" dirty="0" smtClean="0"/>
              <a:t>%). </a:t>
            </a:r>
            <a:r>
              <a:rPr lang="ky-KG" dirty="0"/>
              <a:t>Жалпысынан жетишкендик  </a:t>
            </a:r>
            <a:r>
              <a:rPr lang="ky-KG" dirty="0" smtClean="0"/>
              <a:t>39,1</a:t>
            </a:r>
            <a:r>
              <a:rPr lang="ru-RU" dirty="0" smtClean="0"/>
              <a:t>%</a:t>
            </a:r>
            <a:r>
              <a:rPr lang="ky-KG" dirty="0"/>
              <a:t>ды түздү</a:t>
            </a:r>
            <a:r>
              <a:rPr lang="ru-RU" dirty="0"/>
              <a:t> (</a:t>
            </a:r>
            <a:r>
              <a:rPr lang="ky-KG" dirty="0"/>
              <a:t>былтыр</a:t>
            </a:r>
            <a:r>
              <a:rPr lang="ru-RU" dirty="0"/>
              <a:t> – </a:t>
            </a:r>
            <a:r>
              <a:rPr lang="ru-RU" dirty="0" smtClean="0"/>
              <a:t>33,2%), </a:t>
            </a:r>
            <a:r>
              <a:rPr lang="ru-RU" dirty="0" err="1" smtClean="0"/>
              <a:t>ошондо</a:t>
            </a:r>
            <a:r>
              <a:rPr lang="ru-RU" dirty="0" smtClean="0"/>
              <a:t> </a:t>
            </a:r>
            <a:r>
              <a:rPr lang="ky-KG" dirty="0"/>
              <a:t>5</a:t>
            </a:r>
            <a:r>
              <a:rPr lang="ru-RU" dirty="0"/>
              <a:t>,9%</a:t>
            </a:r>
            <a:r>
              <a:rPr lang="ky-KG" dirty="0"/>
              <a:t> </a:t>
            </a:r>
            <a:r>
              <a:rPr lang="ky-KG" dirty="0" smtClean="0"/>
              <a:t>көбөйдү</a:t>
            </a:r>
            <a:r>
              <a:rPr lang="ru-RU" dirty="0" smtClean="0"/>
              <a:t>. </a:t>
            </a:r>
          </a:p>
          <a:p>
            <a:r>
              <a:rPr lang="ky-KG" dirty="0" smtClean="0"/>
              <a:t>Баардык </a:t>
            </a:r>
            <a:r>
              <a:rPr lang="ky-KG" dirty="0"/>
              <a:t>сабактар боюнча </a:t>
            </a:r>
            <a:r>
              <a:rPr lang="ru-RU" dirty="0" smtClean="0"/>
              <a:t>2537 </a:t>
            </a:r>
            <a:r>
              <a:rPr lang="ru-RU" dirty="0"/>
              <a:t>студент – </a:t>
            </a:r>
            <a:r>
              <a:rPr lang="ky-KG" dirty="0" smtClean="0"/>
              <a:t>39,1</a:t>
            </a:r>
            <a:r>
              <a:rPr lang="ru-RU" dirty="0" smtClean="0"/>
              <a:t>% </a:t>
            </a:r>
            <a:r>
              <a:rPr lang="ky-KG" dirty="0"/>
              <a:t>тапшырды,</a:t>
            </a:r>
            <a:r>
              <a:rPr lang="ru-RU" dirty="0"/>
              <a:t> (</a:t>
            </a:r>
            <a:r>
              <a:rPr lang="ky-KG" dirty="0"/>
              <a:t>былтыр</a:t>
            </a:r>
            <a:r>
              <a:rPr lang="ru-RU" dirty="0"/>
              <a:t> – </a:t>
            </a:r>
            <a:r>
              <a:rPr lang="ru-RU" dirty="0" smtClean="0"/>
              <a:t>29,6%), </a:t>
            </a:r>
            <a:r>
              <a:rPr lang="ky-KG" dirty="0"/>
              <a:t>анын ичинен “жакшы” жана “эң жакшы” баага </a:t>
            </a:r>
            <a:r>
              <a:rPr lang="ru-RU" dirty="0"/>
              <a:t> - </a:t>
            </a:r>
            <a:r>
              <a:rPr lang="ru-RU" dirty="0" smtClean="0"/>
              <a:t>1</a:t>
            </a:r>
            <a:r>
              <a:rPr lang="ky-KG" dirty="0" smtClean="0"/>
              <a:t>350</a:t>
            </a:r>
            <a:r>
              <a:rPr lang="ru-RU" dirty="0" smtClean="0"/>
              <a:t> </a:t>
            </a:r>
            <a:r>
              <a:rPr lang="ru-RU" dirty="0" err="1"/>
              <a:t>студе</a:t>
            </a:r>
            <a:r>
              <a:rPr lang="ky-KG" dirty="0"/>
              <a:t>нт </a:t>
            </a:r>
            <a:r>
              <a:rPr lang="ru-RU" dirty="0"/>
              <a:t>– </a:t>
            </a:r>
            <a:r>
              <a:rPr lang="ky-KG" dirty="0" smtClean="0"/>
              <a:t>53,2</a:t>
            </a:r>
            <a:r>
              <a:rPr lang="ru-RU" dirty="0" smtClean="0"/>
              <a:t>%.</a:t>
            </a:r>
            <a:endParaRPr lang="ky-KG" dirty="0"/>
          </a:p>
          <a:p>
            <a:r>
              <a:rPr lang="ky-KG" dirty="0" smtClean="0"/>
              <a:t>Башкы </a:t>
            </a:r>
            <a:r>
              <a:rPr lang="ky-KG" dirty="0"/>
              <a:t>ЖОЖ боюнча негизги сессияны тапшырбаган, карызы бар </a:t>
            </a:r>
            <a:r>
              <a:rPr lang="ru-RU" dirty="0"/>
              <a:t>– </a:t>
            </a:r>
            <a:r>
              <a:rPr lang="ru-RU" dirty="0" smtClean="0"/>
              <a:t>4476 </a:t>
            </a:r>
            <a:r>
              <a:rPr lang="ru-RU" dirty="0"/>
              <a:t>студ. – </a:t>
            </a:r>
            <a:r>
              <a:rPr lang="ky-KG" dirty="0" smtClean="0"/>
              <a:t>63,8</a:t>
            </a:r>
            <a:r>
              <a:rPr lang="ru-RU" dirty="0" smtClean="0"/>
              <a:t>% </a:t>
            </a:r>
            <a:r>
              <a:rPr lang="ru-RU" dirty="0"/>
              <a:t>(</a:t>
            </a:r>
            <a:r>
              <a:rPr lang="ky-KG" dirty="0"/>
              <a:t>былтыр</a:t>
            </a:r>
            <a:r>
              <a:rPr lang="ru-RU" dirty="0"/>
              <a:t> – </a:t>
            </a:r>
            <a:r>
              <a:rPr lang="ru-RU" i="1" dirty="0" smtClean="0"/>
              <a:t>5278 </a:t>
            </a:r>
            <a:r>
              <a:rPr lang="ru-RU" dirty="0"/>
              <a:t>студ. – </a:t>
            </a:r>
            <a:r>
              <a:rPr lang="ru-RU" dirty="0" smtClean="0"/>
              <a:t>70,4%). </a:t>
            </a:r>
          </a:p>
          <a:p>
            <a:r>
              <a:rPr lang="ky-KG" dirty="0" smtClean="0"/>
              <a:t>Жетишкендиктин </a:t>
            </a:r>
            <a:r>
              <a:rPr lang="ky-KG" dirty="0"/>
              <a:t>сапатынын көрсөткүчү башкы ЖОЖ боюнча күндүзгү окуу</a:t>
            </a:r>
            <a:r>
              <a:rPr lang="ru-RU" dirty="0"/>
              <a:t> </a:t>
            </a:r>
            <a:r>
              <a:rPr lang="ru-RU" dirty="0" err="1"/>
              <a:t>формасы</a:t>
            </a:r>
            <a:r>
              <a:rPr lang="ru-RU" dirty="0"/>
              <a:t>: </a:t>
            </a:r>
            <a:r>
              <a:rPr lang="ky-KG" dirty="0" smtClean="0"/>
              <a:t>ИЭФ-49%, ДЖМ-30%, ЭТИ </a:t>
            </a:r>
            <a:r>
              <a:rPr lang="ky-KG" dirty="0"/>
              <a:t>-</a:t>
            </a:r>
            <a:r>
              <a:rPr lang="ky-KG" dirty="0" smtClean="0"/>
              <a:t>27%, КГТИ-26%, </a:t>
            </a:r>
            <a:r>
              <a:rPr lang="ky-KG" dirty="0"/>
              <a:t>ТФ-25%, </a:t>
            </a:r>
            <a:r>
              <a:rPr lang="ky-KG" dirty="0" smtClean="0"/>
              <a:t>УМКФ-25%, </a:t>
            </a:r>
            <a:r>
              <a:rPr lang="ky-KG" dirty="0"/>
              <a:t>МТФ-21%, БББПИ-17%, </a:t>
            </a:r>
            <a:r>
              <a:rPr lang="ky-KG" dirty="0" smtClean="0"/>
              <a:t>ЭФ-17%.</a:t>
            </a:r>
            <a:endParaRPr lang="ru-RU" dirty="0"/>
          </a:p>
          <a:p>
            <a:r>
              <a:rPr lang="ky-KG" dirty="0" smtClean="0"/>
              <a:t>Окутуунун </a:t>
            </a:r>
            <a:r>
              <a:rPr lang="ky-KG" dirty="0"/>
              <a:t>кредиттик системи боюнча окуу процессин уюштуруу жөнүндө Жобонун негизинде  </a:t>
            </a:r>
            <a:r>
              <a:rPr lang="ru-RU" dirty="0"/>
              <a:t>«</a:t>
            </a:r>
            <a:r>
              <a:rPr lang="en-US" dirty="0"/>
              <a:t>FX</a:t>
            </a:r>
            <a:r>
              <a:rPr lang="ru-RU" dirty="0"/>
              <a:t>» </a:t>
            </a:r>
            <a:r>
              <a:rPr lang="ru-RU" dirty="0" err="1"/>
              <a:t>жана</a:t>
            </a:r>
            <a:r>
              <a:rPr lang="ru-RU" dirty="0"/>
              <a:t> «</a:t>
            </a:r>
            <a:r>
              <a:rPr lang="en-US" dirty="0"/>
              <a:t>I</a:t>
            </a:r>
            <a:r>
              <a:rPr lang="ru-RU" dirty="0"/>
              <a:t>» </a:t>
            </a:r>
            <a:r>
              <a:rPr lang="ky-KG" dirty="0"/>
              <a:t>баа алган студенттер бекитилген мөөнөттө тапшырышты </a:t>
            </a:r>
            <a:r>
              <a:rPr lang="ru-RU" dirty="0"/>
              <a:t>(20</a:t>
            </a:r>
            <a:r>
              <a:rPr lang="ky-KG" dirty="0" smtClean="0"/>
              <a:t>22</a:t>
            </a:r>
            <a:r>
              <a:rPr lang="ru-RU" dirty="0" smtClean="0"/>
              <a:t>-ж</a:t>
            </a:r>
            <a:r>
              <a:rPr lang="ru-RU" dirty="0"/>
              <a:t>. </a:t>
            </a:r>
            <a:r>
              <a:rPr lang="ky-KG" dirty="0" smtClean="0"/>
              <a:t>7-февралынын </a:t>
            </a:r>
            <a:r>
              <a:rPr lang="ru-RU" dirty="0" smtClean="0"/>
              <a:t>4</a:t>
            </a:r>
            <a:r>
              <a:rPr lang="ky-KG" dirty="0" smtClean="0"/>
              <a:t>-мартка чейин</a:t>
            </a:r>
            <a:r>
              <a:rPr lang="ru-RU" dirty="0"/>
              <a:t>). «</a:t>
            </a:r>
            <a:r>
              <a:rPr lang="en-US" dirty="0"/>
              <a:t>FX</a:t>
            </a:r>
            <a:r>
              <a:rPr lang="ru-RU" dirty="0"/>
              <a:t>» </a:t>
            </a:r>
            <a:r>
              <a:rPr lang="ky-KG" dirty="0"/>
              <a:t>жана</a:t>
            </a:r>
            <a:r>
              <a:rPr lang="ru-RU" dirty="0"/>
              <a:t> «</a:t>
            </a:r>
            <a:r>
              <a:rPr lang="en-US" dirty="0"/>
              <a:t>I</a:t>
            </a:r>
            <a:r>
              <a:rPr lang="ru-RU" dirty="0"/>
              <a:t>» </a:t>
            </a:r>
            <a:r>
              <a:rPr lang="ky-KG" dirty="0"/>
              <a:t>тапшыргандан кийин (</a:t>
            </a:r>
            <a:r>
              <a:rPr lang="ru-RU" dirty="0" smtClean="0"/>
              <a:t>2022-ж</a:t>
            </a:r>
            <a:r>
              <a:rPr lang="ru-RU" dirty="0"/>
              <a:t>. </a:t>
            </a:r>
            <a:r>
              <a:rPr lang="ru-RU" dirty="0" smtClean="0"/>
              <a:t>11-мартына </a:t>
            </a:r>
            <a:r>
              <a:rPr lang="ru-RU" dirty="0"/>
              <a:t>карата)</a:t>
            </a:r>
            <a:r>
              <a:rPr lang="ky-KG" dirty="0"/>
              <a:t> жетишкендиктердин алдынала жыйынтыктары </a:t>
            </a:r>
            <a:r>
              <a:rPr lang="ky-KG" dirty="0" smtClean="0"/>
              <a:t>таблицада </a:t>
            </a:r>
            <a:r>
              <a:rPr lang="ky-KG" dirty="0"/>
              <a:t>көрсөтүлдү.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013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324528" cy="1080120"/>
          </a:xfrm>
        </p:spPr>
        <p:txBody>
          <a:bodyPr>
            <a:noAutofit/>
          </a:bodyPr>
          <a:lstStyle/>
          <a:p>
            <a:pPr algn="ctr"/>
            <a:r>
              <a:rPr lang="ky-KG" sz="2400" b="1" dirty="0" smtClean="0">
                <a:solidFill>
                  <a:schemeClr val="tx1"/>
                </a:solidFill>
              </a:rPr>
              <a:t>2022-ж</a:t>
            </a:r>
            <a:r>
              <a:rPr lang="ky-KG" sz="2400" b="1" dirty="0">
                <a:solidFill>
                  <a:schemeClr val="tx1"/>
                </a:solidFill>
              </a:rPr>
              <a:t>. </a:t>
            </a:r>
            <a:r>
              <a:rPr lang="ky-KG" sz="2400" b="1" dirty="0" smtClean="0">
                <a:solidFill>
                  <a:schemeClr val="tx1"/>
                </a:solidFill>
              </a:rPr>
              <a:t>11-мартына </a:t>
            </a:r>
            <a:r>
              <a:rPr lang="ky-KG" sz="2400" b="1" dirty="0">
                <a:solidFill>
                  <a:schemeClr val="tx1"/>
                </a:solidFill>
              </a:rPr>
              <a:t>карата  </a:t>
            </a:r>
            <a:r>
              <a:rPr lang="ky-KG" sz="2400" b="1" dirty="0" smtClean="0">
                <a:solidFill>
                  <a:schemeClr val="tx1"/>
                </a:solidFill>
              </a:rPr>
              <a:t>2021-2022-о.ж</a:t>
            </a:r>
            <a:r>
              <a:rPr lang="ky-KG" sz="2400" b="1" dirty="0">
                <a:solidFill>
                  <a:schemeClr val="tx1"/>
                </a:solidFill>
              </a:rPr>
              <a:t>. студенттердин кышкы сынактык сессиясында   жетишкендиктери боюнча </a:t>
            </a:r>
            <a:r>
              <a:rPr lang="ky-KG" sz="2400" b="1" dirty="0" smtClean="0">
                <a:solidFill>
                  <a:schemeClr val="tx1"/>
                </a:solidFill>
              </a:rPr>
              <a:t>маалымат</a:t>
            </a:r>
            <a:br>
              <a:rPr lang="ky-KG" sz="2400" b="1" dirty="0" smtClean="0">
                <a:solidFill>
                  <a:schemeClr val="tx1"/>
                </a:solidFill>
              </a:rPr>
            </a:br>
            <a:r>
              <a:rPr lang="ky-KG" sz="2400" b="1" dirty="0" smtClean="0">
                <a:solidFill>
                  <a:schemeClr val="tx1"/>
                </a:solidFill>
              </a:rPr>
              <a:t> </a:t>
            </a:r>
            <a:r>
              <a:rPr lang="ky-KG" sz="2400" b="1" dirty="0">
                <a:solidFill>
                  <a:schemeClr val="tx1"/>
                </a:solidFill>
              </a:rPr>
              <a:t>(«FX» жана «I» тапшыргандан кийин</a:t>
            </a:r>
            <a:r>
              <a:rPr lang="ky-KG" sz="2400" b="1" dirty="0" smtClean="0">
                <a:solidFill>
                  <a:schemeClr val="tx1"/>
                </a:solidFill>
              </a:rPr>
              <a:t>)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245263"/>
              </p:ext>
            </p:extLst>
          </p:nvPr>
        </p:nvGraphicFramePr>
        <p:xfrm>
          <a:off x="395541" y="1412776"/>
          <a:ext cx="8496938" cy="5112569"/>
        </p:xfrm>
        <a:graphic>
          <a:graphicData uri="http://schemas.openxmlformats.org/drawingml/2006/table">
            <a:tbl>
              <a:tblPr firstRow="1" firstCol="1" bandRow="1"/>
              <a:tblGrid>
                <a:gridCol w="546127"/>
                <a:gridCol w="1092255"/>
                <a:gridCol w="655507"/>
                <a:gridCol w="654737"/>
                <a:gridCol w="655507"/>
                <a:gridCol w="546127"/>
                <a:gridCol w="546127"/>
                <a:gridCol w="546127"/>
                <a:gridCol w="546127"/>
                <a:gridCol w="546127"/>
                <a:gridCol w="546127"/>
                <a:gridCol w="546127"/>
                <a:gridCol w="546127"/>
                <a:gridCol w="523789"/>
              </a:tblGrid>
              <a:tr h="52718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№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Факультет, институт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/>
                          <a:ea typeface="Times New Roman"/>
                        </a:rPr>
                        <a:t>Студ</a:t>
                      </a:r>
                      <a:r>
                        <a:rPr lang="ky-KG" sz="1200" b="1" dirty="0">
                          <a:effectLst/>
                          <a:latin typeface="Times New Roman"/>
                          <a:ea typeface="Times New Roman"/>
                        </a:rPr>
                        <a:t>енттердин </a:t>
                      </a:r>
                      <a:r>
                        <a:rPr lang="ru-RU" sz="1200" b="1" dirty="0" err="1">
                          <a:effectLst/>
                          <a:latin typeface="Times New Roman"/>
                          <a:ea typeface="Times New Roman"/>
                        </a:rPr>
                        <a:t>жалпы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ky-KG" sz="1200" b="1" dirty="0">
                          <a:effectLst/>
                          <a:latin typeface="Times New Roman"/>
                          <a:ea typeface="Times New Roman"/>
                        </a:rPr>
                        <a:t>саны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ky-KG" sz="1200" b="1" dirty="0">
                          <a:effectLst/>
                          <a:latin typeface="Times New Roman"/>
                          <a:ea typeface="Times New Roman"/>
                        </a:rPr>
                        <a:t>Тапшырууга уруксаат берил  студ. 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ky-KG" sz="1200" b="1" dirty="0">
                          <a:effectLst/>
                          <a:latin typeface="Times New Roman"/>
                          <a:ea typeface="Times New Roman"/>
                        </a:rPr>
                        <a:t>Баардык предметтерди тапш студ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b="1">
                          <a:effectLst/>
                          <a:latin typeface="Times New Roman"/>
                          <a:ea typeface="Times New Roman"/>
                        </a:rPr>
                        <a:t>Курстар боюнча жетишкендик (абсолюттук %)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b="1">
                          <a:effectLst/>
                          <a:latin typeface="Times New Roman"/>
                          <a:ea typeface="Times New Roman"/>
                        </a:rPr>
                        <a:t>Жетишкен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b="1">
                          <a:effectLst/>
                          <a:latin typeface="Times New Roman"/>
                          <a:ea typeface="Times New Roman"/>
                        </a:rPr>
                        <a:t>дик</a:t>
                      </a: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, 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b="1">
                          <a:effectLst/>
                          <a:latin typeface="Times New Roman"/>
                          <a:ea typeface="Times New Roman"/>
                        </a:rPr>
                        <a:t>Карыз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00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Абсолют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ky-KG" sz="1200" b="1" dirty="0">
                          <a:effectLst/>
                          <a:latin typeface="Times New Roman"/>
                          <a:ea typeface="Times New Roman"/>
                        </a:rPr>
                        <a:t>тук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ky-KG" sz="1200" b="1" dirty="0">
                          <a:effectLst/>
                          <a:latin typeface="Times New Roman"/>
                          <a:ea typeface="Times New Roman"/>
                        </a:rPr>
                        <a:t>Сапаты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ky-KG" sz="1200" b="1" dirty="0">
                          <a:effectLst/>
                          <a:latin typeface="Times New Roman"/>
                          <a:ea typeface="Times New Roman"/>
                        </a:rPr>
                        <a:t>Саны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9336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400" b="1" dirty="0">
                          <a:effectLst/>
                          <a:latin typeface="Times New Roman"/>
                          <a:ea typeface="Times New Roman"/>
                        </a:rPr>
                        <a:t>Күндүзгү окутуу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/>
                          <a:ea typeface="Times New Roman"/>
                        </a:rPr>
                        <a:t>формасы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35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МТФ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1209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1141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577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50,6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22,0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52,3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5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УМКФ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446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434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274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85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63,1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25,0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38,6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5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ТФ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808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793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69,2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26,0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32,1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4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ДЖМ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69,2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37,0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32,5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5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ЭФ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352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68,3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17,0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196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35,8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5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БББПИ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84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62,0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18,0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38,3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5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КГТИ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790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747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57,0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26,0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46,1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5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ЭТИ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58,1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27,0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45,0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5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ИЭФ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374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78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71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72,3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51,0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30,7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0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</a:rPr>
                        <a:t>Политех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. кол</a:t>
                      </a:r>
                      <a:r>
                        <a:rPr lang="ky-KG" sz="1200" dirty="0">
                          <a:effectLst/>
                          <a:latin typeface="Times New Roman"/>
                          <a:ea typeface="Times New Roman"/>
                        </a:rPr>
                        <a:t>ледж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1215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1211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1006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89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83,1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28,0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209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17,2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5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МЖМ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89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78,9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67,0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28,8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569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y-KG" sz="1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Башкы ЖОЖ боюнча бардыгы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6461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6213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4126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66,4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63,5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61,9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72,9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66,4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31,3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2335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36,1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0594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517084"/>
              </p:ext>
            </p:extLst>
          </p:nvPr>
        </p:nvGraphicFramePr>
        <p:xfrm>
          <a:off x="323528" y="1268759"/>
          <a:ext cx="8640959" cy="4392489"/>
        </p:xfrm>
        <a:graphic>
          <a:graphicData uri="http://schemas.openxmlformats.org/drawingml/2006/table">
            <a:tbl>
              <a:tblPr firstRow="1" firstCol="1" bandRow="1"/>
              <a:tblGrid>
                <a:gridCol w="458130"/>
                <a:gridCol w="1139698"/>
                <a:gridCol w="683978"/>
                <a:gridCol w="683175"/>
                <a:gridCol w="683978"/>
                <a:gridCol w="569848"/>
                <a:gridCol w="569045"/>
                <a:gridCol w="569848"/>
                <a:gridCol w="569848"/>
                <a:gridCol w="458130"/>
                <a:gridCol w="569848"/>
                <a:gridCol w="569045"/>
                <a:gridCol w="569848"/>
                <a:gridCol w="546540"/>
              </a:tblGrid>
              <a:tr h="4522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</a:rPr>
                        <a:t>Токмок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 ш. филиал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252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56,8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46,0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43,7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784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</a:rPr>
                        <a:t>Токмок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 ш. филиал ОКО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60,8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39,4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74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Кара-Балта ш. филиал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87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68,5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38,0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73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45,6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784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Кара-Балта ш. филиал ОКО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51,2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28,0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79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54,5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22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Кара-К</a:t>
                      </a:r>
                      <a:r>
                        <a:rPr lang="ky-KG" sz="1200" dirty="0">
                          <a:effectLst/>
                          <a:latin typeface="Times New Roman"/>
                          <a:ea typeface="Times New Roman"/>
                        </a:rPr>
                        <a:t>өл ш.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 филиал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71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72,3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22,0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29,7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784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Кара-К</a:t>
                      </a:r>
                      <a:r>
                        <a:rPr lang="ky-KG" sz="1200" dirty="0">
                          <a:effectLst/>
                          <a:latin typeface="Times New Roman"/>
                          <a:ea typeface="Times New Roman"/>
                        </a:rPr>
                        <a:t>өл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ш. филиал ОКО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39,4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22,0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62,0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7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Кызыл-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</a:rPr>
                        <a:t>Кыя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 ш. филиал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76,4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18,0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7,9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738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ky-KG" sz="1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Күндүзгү форма боюнча бардыгы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7827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7413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4860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60,2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50,8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61,3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71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65,6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30,7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2967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37,9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1831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113807"/>
              </p:ext>
            </p:extLst>
          </p:nvPr>
        </p:nvGraphicFramePr>
        <p:xfrm>
          <a:off x="323532" y="620690"/>
          <a:ext cx="8712963" cy="4576638"/>
        </p:xfrm>
        <a:graphic>
          <a:graphicData uri="http://schemas.openxmlformats.org/drawingml/2006/table">
            <a:tbl>
              <a:tblPr firstRow="1" firstCol="1" bandRow="1"/>
              <a:tblGrid>
                <a:gridCol w="462077"/>
                <a:gridCol w="1149515"/>
                <a:gridCol w="689871"/>
                <a:gridCol w="689060"/>
                <a:gridCol w="574757"/>
                <a:gridCol w="574757"/>
                <a:gridCol w="574757"/>
                <a:gridCol w="573946"/>
                <a:gridCol w="574757"/>
                <a:gridCol w="574757"/>
                <a:gridCol w="574757"/>
                <a:gridCol w="573946"/>
                <a:gridCol w="574757"/>
                <a:gridCol w="551249"/>
              </a:tblGrid>
              <a:tr h="336599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200" b="1" i="1" dirty="0">
                          <a:effectLst/>
                          <a:latin typeface="Times New Roman"/>
                          <a:ea typeface="Times New Roman"/>
                        </a:rPr>
                        <a:t>Сырттан окутуу формасы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65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МТФ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Times New Roman"/>
                        </a:rPr>
                        <a:t> сырт.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217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189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76,7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33,2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65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y-KG" sz="1200" dirty="0" smtClean="0">
                          <a:effectLst/>
                          <a:latin typeface="Times New Roman"/>
                          <a:ea typeface="Times New Roman"/>
                        </a:rPr>
                        <a:t>УМКФ 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Times New Roman"/>
                        </a:rPr>
                        <a:t>сырт.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292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253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77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84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82,2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11,0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84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28,8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65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ТФ 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Times New Roman"/>
                        </a:rPr>
                        <a:t>сырт.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273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57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79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62,6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7,0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49,8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65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ЭФ 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Times New Roman"/>
                        </a:rPr>
                        <a:t>сырт.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484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77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81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81,3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29,7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65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ЭТИ 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Times New Roman"/>
                        </a:rPr>
                        <a:t>сырт.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44,7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182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60,7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65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ИЭФ 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Times New Roman"/>
                        </a:rPr>
                        <a:t>сырт.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84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82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86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74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93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82,5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32,0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30,7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65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y-KG" sz="1200" dirty="0">
                          <a:effectLst/>
                          <a:latin typeface="Times New Roman"/>
                          <a:ea typeface="Times New Roman"/>
                        </a:rPr>
                        <a:t>МЖМ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Times New Roman"/>
                        </a:rPr>
                        <a:t>сырт.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85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54,1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41,0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53,1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3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</a:rPr>
                        <a:t>Токмок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 ш.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филиал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Times New Roman"/>
                        </a:rPr>
                        <a:t>  сырт.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81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38,9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32,0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62,0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Кызыл-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</a:rPr>
                        <a:t>Кыя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 ш.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филиал 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Times New Roman"/>
                        </a:rPr>
                        <a:t>сырт.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410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214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84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79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69,0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38,0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96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23,4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812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y-KG" sz="1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Сырттан окутуу боюнча бардыгы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2709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2306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1584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60,8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62,4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69,9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66,1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75,8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68,7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19,3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1125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41,5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812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Университет</a:t>
                      </a:r>
                      <a:r>
                        <a:rPr lang="ky-KG" sz="1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 боюнча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10536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9719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6444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60,5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56,6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65,6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68,6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75,8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66,3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25,0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4092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38,8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890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784976" cy="6408712"/>
          </a:xfrm>
        </p:spPr>
        <p:txBody>
          <a:bodyPr>
            <a:normAutofit fontScale="85000" lnSpcReduction="20000"/>
          </a:bodyPr>
          <a:lstStyle/>
          <a:p>
            <a:r>
              <a:rPr lang="ky-KG" b="1" dirty="0" smtClean="0"/>
              <a:t>10536</a:t>
            </a:r>
            <a:r>
              <a:rPr lang="ky-KG" dirty="0" smtClean="0"/>
              <a:t> </a:t>
            </a:r>
            <a:r>
              <a:rPr lang="ky-KG" b="1" dirty="0" smtClean="0"/>
              <a:t>  </a:t>
            </a:r>
            <a:r>
              <a:rPr lang="ky-KG" dirty="0"/>
              <a:t>студенттин ичинен  (FX кошкондо) </a:t>
            </a:r>
            <a:r>
              <a:rPr lang="ky-KG" b="1" dirty="0" smtClean="0"/>
              <a:t>9719 </a:t>
            </a:r>
            <a:r>
              <a:rPr lang="ky-KG" dirty="0" smtClean="0"/>
              <a:t>студентке </a:t>
            </a:r>
            <a:r>
              <a:rPr lang="ky-KG" dirty="0"/>
              <a:t>(</a:t>
            </a:r>
            <a:r>
              <a:rPr lang="ky-KG" dirty="0" smtClean="0"/>
              <a:t>92,2%) </a:t>
            </a:r>
            <a:r>
              <a:rPr lang="ky-KG" dirty="0"/>
              <a:t>сессия тапшырууга уруксат берилди, алардын ичинен – </a:t>
            </a:r>
            <a:r>
              <a:rPr lang="ky-KG" b="1" dirty="0" smtClean="0"/>
              <a:t>61,2%</a:t>
            </a:r>
            <a:r>
              <a:rPr lang="ky-KG" dirty="0" smtClean="0"/>
              <a:t> </a:t>
            </a:r>
            <a:r>
              <a:rPr lang="ky-KG" dirty="0"/>
              <a:t>(</a:t>
            </a:r>
            <a:r>
              <a:rPr lang="ky-KG" b="1" dirty="0" smtClean="0"/>
              <a:t>6444</a:t>
            </a:r>
            <a:r>
              <a:rPr lang="ky-KG" dirty="0" smtClean="0"/>
              <a:t> </a:t>
            </a:r>
            <a:r>
              <a:rPr lang="ky-KG" dirty="0"/>
              <a:t>студент) тапшырды, карыздары бар – </a:t>
            </a:r>
            <a:r>
              <a:rPr lang="ky-KG" b="1" dirty="0" smtClean="0"/>
              <a:t>38,8%</a:t>
            </a:r>
            <a:r>
              <a:rPr lang="ky-KG" dirty="0" smtClean="0"/>
              <a:t> </a:t>
            </a:r>
            <a:r>
              <a:rPr lang="ky-KG" dirty="0"/>
              <a:t>(</a:t>
            </a:r>
            <a:r>
              <a:rPr lang="ky-KG" b="1" dirty="0" smtClean="0"/>
              <a:t>4092</a:t>
            </a:r>
            <a:r>
              <a:rPr lang="ky-KG" dirty="0" smtClean="0"/>
              <a:t> </a:t>
            </a:r>
            <a:r>
              <a:rPr lang="ky-KG" dirty="0"/>
              <a:t>студент), алардын ичинен башкы ЖОЖ боюнча - </a:t>
            </a:r>
            <a:r>
              <a:rPr lang="ky-KG" b="1" dirty="0" smtClean="0"/>
              <a:t>3132 </a:t>
            </a:r>
            <a:r>
              <a:rPr lang="ky-KG" dirty="0"/>
              <a:t>студ</a:t>
            </a:r>
            <a:r>
              <a:rPr lang="ky-KG" dirty="0" smtClean="0"/>
              <a:t>.</a:t>
            </a:r>
          </a:p>
          <a:p>
            <a:r>
              <a:rPr lang="ru-RU" dirty="0" err="1" smtClean="0"/>
              <a:t>Жалпысынан</a:t>
            </a:r>
            <a:r>
              <a:rPr lang="ru-RU" dirty="0"/>
              <a:t>, университет </a:t>
            </a:r>
            <a:r>
              <a:rPr lang="ru-RU" dirty="0" err="1"/>
              <a:t>боюнча</a:t>
            </a:r>
            <a:r>
              <a:rPr lang="ru-RU" dirty="0"/>
              <a:t> </a:t>
            </a:r>
            <a:r>
              <a:rPr lang="ru-RU" dirty="0" err="1"/>
              <a:t>жетишкендик</a:t>
            </a:r>
            <a:r>
              <a:rPr lang="ru-RU" dirty="0"/>
              <a:t> </a:t>
            </a:r>
            <a:r>
              <a:rPr lang="ru-RU" b="1" dirty="0"/>
              <a:t>66,3% </a:t>
            </a:r>
            <a:r>
              <a:rPr lang="ru-RU" dirty="0" err="1"/>
              <a:t>түздү</a:t>
            </a:r>
            <a:r>
              <a:rPr lang="ru-RU" dirty="0"/>
              <a:t> (</a:t>
            </a:r>
            <a:r>
              <a:rPr lang="ru-RU" dirty="0" err="1"/>
              <a:t>былтыр</a:t>
            </a:r>
            <a:r>
              <a:rPr lang="ru-RU" dirty="0"/>
              <a:t> - 66,6%), </a:t>
            </a:r>
            <a:r>
              <a:rPr lang="ru-RU" dirty="0" err="1" smtClean="0"/>
              <a:t>окутуунун</a:t>
            </a:r>
            <a:r>
              <a:rPr lang="ru-RU" dirty="0" smtClean="0"/>
              <a:t> </a:t>
            </a:r>
            <a:r>
              <a:rPr lang="ru-RU" dirty="0" err="1" smtClean="0"/>
              <a:t>күндүзгү</a:t>
            </a:r>
            <a:r>
              <a:rPr lang="ru-RU" dirty="0" smtClean="0"/>
              <a:t> </a:t>
            </a:r>
            <a:r>
              <a:rPr lang="ru-RU" dirty="0" err="1"/>
              <a:t>формасы</a:t>
            </a:r>
            <a:r>
              <a:rPr lang="ru-RU" dirty="0"/>
              <a:t> </a:t>
            </a:r>
            <a:r>
              <a:rPr lang="ru-RU" dirty="0" err="1"/>
              <a:t>боюнча</a:t>
            </a:r>
            <a:r>
              <a:rPr lang="ru-RU" dirty="0"/>
              <a:t> – </a:t>
            </a:r>
            <a:r>
              <a:rPr lang="ru-RU" b="1" dirty="0"/>
              <a:t>65,6%</a:t>
            </a:r>
            <a:r>
              <a:rPr lang="ru-RU" dirty="0"/>
              <a:t> (</a:t>
            </a:r>
            <a:r>
              <a:rPr lang="ru-RU" dirty="0" err="1"/>
              <a:t>былтыр</a:t>
            </a:r>
            <a:r>
              <a:rPr lang="ru-RU" dirty="0"/>
              <a:t> – 62,4%), </a:t>
            </a:r>
            <a:r>
              <a:rPr lang="ru-RU" dirty="0" err="1"/>
              <a:t>сырттан</a:t>
            </a:r>
            <a:r>
              <a:rPr lang="ru-RU" dirty="0"/>
              <a:t> </a:t>
            </a:r>
            <a:r>
              <a:rPr lang="ru-RU" dirty="0" err="1"/>
              <a:t>окутуу</a:t>
            </a:r>
            <a:r>
              <a:rPr lang="ru-RU" dirty="0"/>
              <a:t> </a:t>
            </a:r>
            <a:r>
              <a:rPr lang="ru-RU" dirty="0" err="1"/>
              <a:t>формасы</a:t>
            </a:r>
            <a:r>
              <a:rPr lang="ru-RU" dirty="0"/>
              <a:t> </a:t>
            </a:r>
            <a:r>
              <a:rPr lang="ru-RU" dirty="0" err="1"/>
              <a:t>боюнча</a:t>
            </a:r>
            <a:r>
              <a:rPr lang="ru-RU" dirty="0"/>
              <a:t> – </a:t>
            </a:r>
            <a:r>
              <a:rPr lang="ru-RU" b="1" dirty="0"/>
              <a:t>68,7</a:t>
            </a:r>
            <a:r>
              <a:rPr lang="ru-RU" b="1" dirty="0" smtClean="0"/>
              <a:t>% </a:t>
            </a:r>
            <a:r>
              <a:rPr lang="ru-RU" dirty="0" smtClean="0"/>
              <a:t>(</a:t>
            </a:r>
            <a:r>
              <a:rPr lang="ru-RU" dirty="0" err="1"/>
              <a:t>былтыр</a:t>
            </a:r>
            <a:r>
              <a:rPr lang="ru-RU" dirty="0"/>
              <a:t> – 81,7%). </a:t>
            </a:r>
            <a:endParaRPr lang="ru-RU" dirty="0" smtClean="0"/>
          </a:p>
          <a:p>
            <a:r>
              <a:rPr lang="ru-RU" dirty="0" err="1" smtClean="0"/>
              <a:t>Былтыркы</a:t>
            </a:r>
            <a:r>
              <a:rPr lang="ru-RU" dirty="0" smtClean="0"/>
              <a:t> </a:t>
            </a:r>
            <a:r>
              <a:rPr lang="ru-RU" dirty="0" err="1"/>
              <a:t>жылга</a:t>
            </a:r>
            <a:r>
              <a:rPr lang="ru-RU" dirty="0"/>
              <a:t> </a:t>
            </a:r>
            <a:r>
              <a:rPr lang="ru-RU" dirty="0" err="1"/>
              <a:t>салыштырмалуу</a:t>
            </a:r>
            <a:r>
              <a:rPr lang="ru-RU" dirty="0"/>
              <a:t> </a:t>
            </a:r>
            <a:r>
              <a:rPr lang="ru-RU" dirty="0" err="1"/>
              <a:t>сессиянын</a:t>
            </a:r>
            <a:r>
              <a:rPr lang="ru-RU" dirty="0"/>
              <a:t> </a:t>
            </a:r>
            <a:r>
              <a:rPr lang="ru-RU" dirty="0" err="1"/>
              <a:t>жыйынтыктарынын</a:t>
            </a:r>
            <a:r>
              <a:rPr lang="ru-RU" dirty="0"/>
              <a:t> </a:t>
            </a:r>
            <a:r>
              <a:rPr lang="ru-RU" dirty="0" err="1" smtClean="0"/>
              <a:t>анализи</a:t>
            </a:r>
            <a:r>
              <a:rPr lang="ru-RU" dirty="0" smtClean="0"/>
              <a:t> </a:t>
            </a:r>
            <a:r>
              <a:rPr lang="ru-RU" dirty="0" err="1" smtClean="0"/>
              <a:t>төмөндөгүдөй</a:t>
            </a:r>
            <a:r>
              <a:rPr lang="ru-RU" dirty="0" smtClean="0"/>
              <a:t> </a:t>
            </a:r>
            <a:r>
              <a:rPr lang="ru-RU" dirty="0" err="1"/>
              <a:t>көрсөткүчтү</a:t>
            </a:r>
            <a:r>
              <a:rPr lang="ru-RU" dirty="0"/>
              <a:t> </a:t>
            </a:r>
            <a:r>
              <a:rPr lang="ru-RU" dirty="0" err="1"/>
              <a:t>түздү</a:t>
            </a:r>
            <a:r>
              <a:rPr lang="ru-RU" dirty="0"/>
              <a:t>: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1 </a:t>
            </a:r>
            <a:r>
              <a:rPr lang="ru-RU" dirty="0"/>
              <a:t>курс – 60,5% (</a:t>
            </a:r>
            <a:r>
              <a:rPr lang="ru-RU" dirty="0" err="1"/>
              <a:t>былтыр</a:t>
            </a:r>
            <a:r>
              <a:rPr lang="ru-RU" dirty="0"/>
              <a:t> - 61,0%) – 0,5% </a:t>
            </a:r>
            <a:r>
              <a:rPr lang="ru-RU" dirty="0" err="1"/>
              <a:t>төмөн</a:t>
            </a:r>
            <a:r>
              <a:rPr lang="ru-RU" dirty="0"/>
              <a:t>;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2 </a:t>
            </a:r>
            <a:r>
              <a:rPr lang="ru-RU" dirty="0"/>
              <a:t>курс – 56,6</a:t>
            </a:r>
            <a:r>
              <a:rPr lang="ru-RU" dirty="0" smtClean="0"/>
              <a:t>% (</a:t>
            </a:r>
            <a:r>
              <a:rPr lang="ru-RU" dirty="0"/>
              <a:t>61,0%) – 4,4% </a:t>
            </a:r>
            <a:r>
              <a:rPr lang="ru-RU" dirty="0" err="1"/>
              <a:t>төмөн</a:t>
            </a:r>
            <a:r>
              <a:rPr lang="ru-RU" dirty="0"/>
              <a:t>;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3 </a:t>
            </a:r>
            <a:r>
              <a:rPr lang="ru-RU" dirty="0"/>
              <a:t>курс – 65,6% (70,9%) – 5,3% </a:t>
            </a:r>
            <a:r>
              <a:rPr lang="ru-RU" dirty="0" err="1"/>
              <a:t>төмөн</a:t>
            </a:r>
            <a:r>
              <a:rPr lang="ru-RU" dirty="0"/>
              <a:t>;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4 </a:t>
            </a:r>
            <a:r>
              <a:rPr lang="ru-RU" dirty="0"/>
              <a:t>курс – 68,6% (68,7 %) – </a:t>
            </a:r>
            <a:r>
              <a:rPr lang="ru-RU" dirty="0" smtClean="0"/>
              <a:t>0,1% </a:t>
            </a:r>
            <a:r>
              <a:rPr lang="ru-RU" dirty="0" err="1" smtClean="0"/>
              <a:t>төмөн</a:t>
            </a:r>
            <a:r>
              <a:rPr lang="ru-RU" dirty="0"/>
              <a:t>;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5 </a:t>
            </a:r>
            <a:r>
              <a:rPr lang="ru-RU" dirty="0"/>
              <a:t>курс –75,8% (92,6%) – 16,8% </a:t>
            </a:r>
            <a:r>
              <a:rPr lang="ru-RU" dirty="0" err="1"/>
              <a:t>төмөн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Жетишкендиктин</a:t>
            </a:r>
            <a:r>
              <a:rPr lang="ru-RU" dirty="0" smtClean="0"/>
              <a:t> </a:t>
            </a:r>
            <a:r>
              <a:rPr lang="ru-RU" dirty="0" err="1"/>
              <a:t>төмөндөөсү</a:t>
            </a:r>
            <a:r>
              <a:rPr lang="ru-RU" dirty="0"/>
              <a:t> </a:t>
            </a:r>
            <a:r>
              <a:rPr lang="ru-RU" dirty="0" err="1"/>
              <a:t>төлөмдөр</a:t>
            </a:r>
            <a:r>
              <a:rPr lang="ru-RU" dirty="0"/>
              <a:t> </a:t>
            </a:r>
            <a:r>
              <a:rPr lang="ru-RU" dirty="0" err="1" smtClean="0"/>
              <a:t>менен</a:t>
            </a:r>
            <a:r>
              <a:rPr lang="ru-RU" dirty="0" smtClean="0"/>
              <a:t> </a:t>
            </a:r>
            <a:r>
              <a:rPr lang="ru-RU" dirty="0" err="1" smtClean="0"/>
              <a:t>байланыштуу</a:t>
            </a:r>
            <a:r>
              <a:rPr lang="ru-RU" dirty="0" smtClean="0"/>
              <a:t>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эсептейбиз</a:t>
            </a:r>
            <a:r>
              <a:rPr lang="ru-RU" dirty="0"/>
              <a:t>.</a:t>
            </a:r>
          </a:p>
          <a:p>
            <a:r>
              <a:rPr lang="ky-KG" dirty="0"/>
              <a:t>Башкы ЖОЖ боюнча күндүзгү жана сырттан окуу формасындагы 7016 </a:t>
            </a:r>
            <a:r>
              <a:rPr lang="ky-KG" dirty="0" smtClean="0"/>
              <a:t>студент </a:t>
            </a:r>
            <a:r>
              <a:rPr lang="ky-KG" dirty="0"/>
              <a:t>«</a:t>
            </a:r>
            <a:r>
              <a:rPr lang="en-US" dirty="0"/>
              <a:t>FX» </a:t>
            </a:r>
            <a:r>
              <a:rPr lang="ky-KG" dirty="0" smtClean="0"/>
              <a:t>жана «</a:t>
            </a:r>
            <a:r>
              <a:rPr lang="en-US" dirty="0"/>
              <a:t>I» </a:t>
            </a:r>
            <a:r>
              <a:rPr lang="ky-KG" dirty="0"/>
              <a:t>баалары боюнча катталышты. тапшарганы - 6870 (97,9%)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186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38138"/>
          </a:xfrm>
        </p:spPr>
        <p:txBody>
          <a:bodyPr>
            <a:noAutofit/>
          </a:bodyPr>
          <a:lstStyle/>
          <a:p>
            <a:pPr algn="ctr"/>
            <a:r>
              <a:rPr lang="ky-KG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КМТУнун студенттеринин (башкы ЖОЖ, окутуунун күндүзгу формасы) жетишкенди боюнча анализ (негизги сессияны жана «FX» жана «I» тапшыргандан кийин) 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753734"/>
              </p:ext>
            </p:extLst>
          </p:nvPr>
        </p:nvGraphicFramePr>
        <p:xfrm>
          <a:off x="179511" y="1484783"/>
          <a:ext cx="8712967" cy="4915273"/>
        </p:xfrm>
        <a:graphic>
          <a:graphicData uri="http://schemas.openxmlformats.org/drawingml/2006/table">
            <a:tbl>
              <a:tblPr/>
              <a:tblGrid>
                <a:gridCol w="1982897"/>
                <a:gridCol w="1700634"/>
                <a:gridCol w="1664401"/>
                <a:gridCol w="1806619"/>
                <a:gridCol w="1558416"/>
              </a:tblGrid>
              <a:tr h="648073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</a:rPr>
                        <a:t>Факультет</a:t>
                      </a:r>
                      <a:endParaRPr lang="ru-RU" sz="2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2000" b="1" dirty="0" smtClean="0">
                          <a:effectLst/>
                          <a:latin typeface="Times New Roman"/>
                        </a:rPr>
                        <a:t>Жалпы жетишкендик</a:t>
                      </a:r>
                      <a:r>
                        <a:rPr lang="ru-RU" sz="2000" b="1" dirty="0" smtClean="0">
                          <a:effectLst/>
                          <a:latin typeface="Times New Roman"/>
                        </a:rPr>
                        <a:t> 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</a:rPr>
                        <a:t> 20</a:t>
                      </a:r>
                      <a:r>
                        <a:rPr lang="ky-KG" sz="2000" b="1" dirty="0" smtClean="0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</a:rPr>
                        <a:t>-20</a:t>
                      </a:r>
                      <a:r>
                        <a:rPr lang="ky-KG" sz="2000" b="1" dirty="0" smtClean="0">
                          <a:effectLst/>
                          <a:latin typeface="Times New Roman"/>
                          <a:ea typeface="Times New Roman"/>
                        </a:rPr>
                        <a:t>21-о.ж.</a:t>
                      </a:r>
                      <a:endParaRPr lang="ru-RU" sz="20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2000" b="1" dirty="0">
                          <a:effectLst/>
                          <a:latin typeface="Times New Roman"/>
                        </a:rPr>
                        <a:t>Жалпы жетишкендик</a:t>
                      </a:r>
                      <a:r>
                        <a:rPr lang="ru-RU" sz="2000" b="1" dirty="0">
                          <a:effectLst/>
                          <a:latin typeface="Times New Roman"/>
                        </a:rPr>
                        <a:t> 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 20</a:t>
                      </a:r>
                      <a:r>
                        <a:rPr lang="ky-KG" sz="2000" b="1" dirty="0" smtClean="0">
                          <a:effectLst/>
                          <a:latin typeface="Times New Roman"/>
                          <a:ea typeface="Times New Roman"/>
                        </a:rPr>
                        <a:t>21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</a:rPr>
                        <a:t>-20</a:t>
                      </a:r>
                      <a:r>
                        <a:rPr lang="ky-KG" sz="2000" b="1" dirty="0" smtClean="0">
                          <a:effectLst/>
                          <a:latin typeface="Times New Roman"/>
                          <a:ea typeface="Times New Roman"/>
                        </a:rPr>
                        <a:t>22-о.ж</a:t>
                      </a:r>
                      <a:r>
                        <a:rPr lang="ky-KG" sz="2000" b="1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466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2000" b="1" dirty="0">
                          <a:effectLst/>
                          <a:latin typeface="Times New Roman"/>
                          <a:ea typeface="Times New Roman"/>
                        </a:rPr>
                        <a:t>Негизги кышкы </a:t>
                      </a:r>
                      <a:r>
                        <a:rPr lang="ru-RU" sz="2000" b="1" dirty="0" err="1">
                          <a:effectLst/>
                          <a:latin typeface="Times New Roman"/>
                          <a:ea typeface="Times New Roman"/>
                        </a:rPr>
                        <a:t>сессиядан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 err="1">
                          <a:effectLst/>
                          <a:latin typeface="Times New Roman"/>
                          <a:ea typeface="Times New Roman"/>
                        </a:rPr>
                        <a:t>кийин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</a:rPr>
                        <a:t>FX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</a:rPr>
                        <a:t>I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2000" b="1" dirty="0">
                          <a:effectLst/>
                          <a:latin typeface="Times New Roman"/>
                          <a:ea typeface="Times New Roman"/>
                        </a:rPr>
                        <a:t>тапшырган-дан кийин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2000" b="1" dirty="0">
                          <a:effectLst/>
                          <a:latin typeface="Times New Roman"/>
                          <a:ea typeface="Times New Roman"/>
                        </a:rPr>
                        <a:t>Негизги кышкы </a:t>
                      </a:r>
                      <a:r>
                        <a:rPr lang="ru-RU" sz="2000" b="1" dirty="0" err="1">
                          <a:effectLst/>
                          <a:latin typeface="Times New Roman"/>
                          <a:ea typeface="Times New Roman"/>
                        </a:rPr>
                        <a:t>сессиядан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 err="1">
                          <a:effectLst/>
                          <a:latin typeface="Times New Roman"/>
                          <a:ea typeface="Times New Roman"/>
                        </a:rPr>
                        <a:t>кийин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</a:rPr>
                        <a:t>FX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</a:rPr>
                        <a:t>I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2000" b="1" dirty="0">
                          <a:effectLst/>
                          <a:latin typeface="Times New Roman"/>
                          <a:ea typeface="Times New Roman"/>
                        </a:rPr>
                        <a:t>тапшырган-дан кийин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y-KG" sz="2000">
                          <a:effectLst/>
                          <a:latin typeface="Times New Roman"/>
                          <a:ea typeface="Times New Roman"/>
                        </a:rPr>
                        <a:t>ЭТИ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26,6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63,0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2000" dirty="0" smtClean="0">
                          <a:effectLst/>
                          <a:latin typeface="Times New Roman"/>
                          <a:ea typeface="Times New Roman"/>
                        </a:rPr>
                        <a:t>39,1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2000" dirty="0" smtClean="0">
                          <a:effectLst/>
                          <a:latin typeface="Times New Roman"/>
                          <a:ea typeface="Times New Roman"/>
                        </a:rPr>
                        <a:t>58,1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y-KG" sz="2000" dirty="0" smtClean="0">
                          <a:effectLst/>
                          <a:latin typeface="Times New Roman"/>
                          <a:ea typeface="Times New Roman"/>
                        </a:rPr>
                        <a:t>УМКФ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23,9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65,5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2000" dirty="0" smtClean="0">
                          <a:effectLst/>
                          <a:latin typeface="Times New Roman"/>
                          <a:ea typeface="Times New Roman"/>
                        </a:rPr>
                        <a:t>28,2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2000" dirty="0" smtClean="0">
                          <a:effectLst/>
                          <a:latin typeface="Times New Roman"/>
                          <a:ea typeface="Times New Roman"/>
                        </a:rPr>
                        <a:t>63,1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ТФ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33,3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70,5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2000" dirty="0" smtClean="0">
                          <a:effectLst/>
                          <a:latin typeface="Times New Roman"/>
                          <a:ea typeface="Times New Roman"/>
                        </a:rPr>
                        <a:t>40,4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2000" dirty="0" smtClean="0">
                          <a:effectLst/>
                          <a:latin typeface="Times New Roman"/>
                          <a:ea typeface="Times New Roman"/>
                        </a:rPr>
                        <a:t>69,2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ИЭФ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38,2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69,1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2000" dirty="0" smtClean="0">
                          <a:effectLst/>
                          <a:latin typeface="Times New Roman"/>
                          <a:ea typeface="Times New Roman"/>
                        </a:rPr>
                        <a:t>54,2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2000" dirty="0" smtClean="0">
                          <a:effectLst/>
                          <a:latin typeface="Times New Roman"/>
                          <a:ea typeface="Times New Roman"/>
                        </a:rPr>
                        <a:t>72,3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ЭФ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21,9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63,6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2000" dirty="0" smtClean="0">
                          <a:effectLst/>
                          <a:latin typeface="Times New Roman"/>
                          <a:ea typeface="Times New Roman"/>
                        </a:rPr>
                        <a:t>24,5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2000" dirty="0" smtClean="0">
                          <a:effectLst/>
                          <a:latin typeface="Times New Roman"/>
                          <a:ea typeface="Times New Roman"/>
                        </a:rPr>
                        <a:t>68,3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y-KG" sz="2000">
                          <a:effectLst/>
                          <a:latin typeface="Times New Roman"/>
                          <a:ea typeface="Times New Roman"/>
                        </a:rPr>
                        <a:t>БББПИ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22,7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57,8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2000" dirty="0" smtClean="0">
                          <a:effectLst/>
                          <a:latin typeface="Times New Roman"/>
                          <a:ea typeface="Times New Roman"/>
                        </a:rPr>
                        <a:t>33,2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2000" dirty="0" smtClean="0">
                          <a:effectLst/>
                          <a:latin typeface="Times New Roman"/>
                          <a:ea typeface="Times New Roman"/>
                        </a:rPr>
                        <a:t>62,0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КГТИ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34,3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61,0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2000" dirty="0" smtClean="0">
                          <a:effectLst/>
                          <a:latin typeface="Times New Roman"/>
                          <a:ea typeface="Times New Roman"/>
                        </a:rPr>
                        <a:t>35,8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2000" dirty="0" smtClean="0">
                          <a:effectLst/>
                          <a:latin typeface="Times New Roman"/>
                          <a:ea typeface="Times New Roman"/>
                        </a:rPr>
                        <a:t>57,0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y-KG" sz="2000" dirty="0">
                          <a:effectLst/>
                          <a:latin typeface="Times New Roman"/>
                          <a:ea typeface="Times New Roman"/>
                        </a:rPr>
                        <a:t>МТФ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25,3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48,2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2000" dirty="0" smtClean="0">
                          <a:effectLst/>
                          <a:latin typeface="Times New Roman"/>
                          <a:ea typeface="Times New Roman"/>
                        </a:rPr>
                        <a:t>29,1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2000" dirty="0" smtClean="0">
                          <a:effectLst/>
                          <a:latin typeface="Times New Roman"/>
                          <a:ea typeface="Times New Roman"/>
                        </a:rPr>
                        <a:t>50,6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16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effectLst/>
                          <a:latin typeface="Times New Roman"/>
                          <a:ea typeface="Times New Roman"/>
                        </a:rPr>
                        <a:t>Жалпы</a:t>
                      </a:r>
                      <a:r>
                        <a:rPr lang="ru-RU" sz="2000" b="1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baseline="0" dirty="0" err="1" smtClean="0">
                          <a:effectLst/>
                          <a:latin typeface="Times New Roman"/>
                          <a:ea typeface="Times New Roman"/>
                        </a:rPr>
                        <a:t>жетишкендик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</a:rPr>
                        <a:t>: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</a:rPr>
                        <a:t>28,3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62,2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2000" b="1" dirty="0" smtClean="0">
                          <a:effectLst/>
                          <a:latin typeface="Times New Roman"/>
                          <a:ea typeface="Times New Roman"/>
                        </a:rPr>
                        <a:t>35,6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2000" b="1" dirty="0" smtClean="0">
                          <a:effectLst/>
                          <a:latin typeface="Times New Roman"/>
                          <a:ea typeface="Times New Roman"/>
                        </a:rPr>
                        <a:t>62,6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34,0%</a:t>
                      </a:r>
                      <a:r>
                        <a:rPr kumimoji="0" lang="ky-KG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көтөрүлдү</a:t>
                      </a:r>
                      <a:endParaRPr lang="ru-RU" sz="20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27,0%</a:t>
                      </a:r>
                      <a:r>
                        <a:rPr kumimoji="0" lang="ky-KG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көтөрүлдү</a:t>
                      </a:r>
                      <a:endParaRPr lang="ru-RU" sz="20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2532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err="1" smtClean="0">
                <a:solidFill>
                  <a:schemeClr val="tx1"/>
                </a:solidFill>
              </a:rPr>
              <a:t>Окутуунун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ky-KG" sz="2800" b="1" dirty="0" smtClean="0">
                <a:solidFill>
                  <a:schemeClr val="tx1"/>
                </a:solidFill>
              </a:rPr>
              <a:t>күндүзгү формасы </a:t>
            </a:r>
            <a:r>
              <a:rPr lang="ru-RU" sz="2800" b="1" dirty="0" err="1" smtClean="0">
                <a:solidFill>
                  <a:schemeClr val="tx1"/>
                </a:solidFill>
              </a:rPr>
              <a:t>башкы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>
                <a:solidFill>
                  <a:schemeClr val="tx1"/>
                </a:solidFill>
              </a:rPr>
              <a:t>ЖОЖ </a:t>
            </a:r>
            <a:r>
              <a:rPr lang="ky-KG" sz="2800" b="1" dirty="0" smtClean="0">
                <a:solidFill>
                  <a:schemeClr val="tx1"/>
                </a:solidFill>
              </a:rPr>
              <a:t>боюнча кышкы сынактык сессиянын жетишкендиктеринин анализи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56393955"/>
              </p:ext>
            </p:extLst>
          </p:nvPr>
        </p:nvGraphicFramePr>
        <p:xfrm>
          <a:off x="107504" y="1268760"/>
          <a:ext cx="900100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0100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964488" cy="100811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 smtClean="0">
                <a:solidFill>
                  <a:schemeClr val="tx1"/>
                </a:solidFill>
              </a:rPr>
              <a:t>Сырттан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окуу</a:t>
            </a:r>
            <a:r>
              <a:rPr lang="ky-KG" sz="2800" b="1" dirty="0" smtClean="0">
                <a:solidFill>
                  <a:schemeClr val="tx1"/>
                </a:solidFill>
              </a:rPr>
              <a:t> </a:t>
            </a:r>
            <a:r>
              <a:rPr lang="ky-KG" sz="2800" b="1" dirty="0">
                <a:solidFill>
                  <a:schemeClr val="tx1"/>
                </a:solidFill>
              </a:rPr>
              <a:t>формасы </a:t>
            </a:r>
            <a:r>
              <a:rPr lang="ru-RU" sz="2800" b="1" dirty="0" err="1">
                <a:solidFill>
                  <a:schemeClr val="tx1"/>
                </a:solidFill>
              </a:rPr>
              <a:t>башкы</a:t>
            </a:r>
            <a:r>
              <a:rPr lang="ru-RU" sz="2800" b="1" dirty="0">
                <a:solidFill>
                  <a:schemeClr val="tx1"/>
                </a:solidFill>
              </a:rPr>
              <a:t> ЖОЖ </a:t>
            </a:r>
            <a:r>
              <a:rPr lang="ky-KG" sz="2800" b="1" dirty="0" smtClean="0">
                <a:solidFill>
                  <a:schemeClr val="tx1"/>
                </a:solidFill>
              </a:rPr>
              <a:t>боюнча </a:t>
            </a:r>
            <a:r>
              <a:rPr lang="ky-KG" sz="2800" b="1" dirty="0">
                <a:solidFill>
                  <a:schemeClr val="tx1"/>
                </a:solidFill>
              </a:rPr>
              <a:t>кышкы сынактык сессиянын жетишкендиктеринин анализи</a:t>
            </a:r>
            <a:endParaRPr lang="ru-RU" sz="2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92964050"/>
              </p:ext>
            </p:extLst>
          </p:nvPr>
        </p:nvGraphicFramePr>
        <p:xfrm>
          <a:off x="179512" y="1124744"/>
          <a:ext cx="885698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3822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712968" cy="101297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>
                <a:solidFill>
                  <a:schemeClr val="tx1"/>
                </a:solidFill>
              </a:rPr>
              <a:t>А</a:t>
            </a:r>
            <a:r>
              <a:rPr lang="ru-RU" sz="2800" b="1" dirty="0" err="1" smtClean="0">
                <a:solidFill>
                  <a:schemeClr val="tx1"/>
                </a:solidFill>
              </a:rPr>
              <a:t>ймактык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филиалдардын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ky-KG" sz="2800" b="1" dirty="0" smtClean="0">
                <a:solidFill>
                  <a:schemeClr val="tx1"/>
                </a:solidFill>
              </a:rPr>
              <a:t>кышкы </a:t>
            </a:r>
            <a:r>
              <a:rPr lang="ky-KG" sz="2800" b="1" dirty="0">
                <a:solidFill>
                  <a:schemeClr val="tx1"/>
                </a:solidFill>
              </a:rPr>
              <a:t>сынактык сессиянын </a:t>
            </a:r>
            <a:r>
              <a:rPr lang="ru-RU" sz="2800" b="1" dirty="0" err="1">
                <a:solidFill>
                  <a:schemeClr val="tx1"/>
                </a:solidFill>
              </a:rPr>
              <a:t>күндүзгу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окуу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формасы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боюнча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ky-KG" sz="2800" b="1" dirty="0" smtClean="0">
                <a:solidFill>
                  <a:schemeClr val="tx1"/>
                </a:solidFill>
              </a:rPr>
              <a:t>жетишкендиктеринин </a:t>
            </a:r>
            <a:r>
              <a:rPr lang="ky-KG" sz="2800" b="1" dirty="0">
                <a:solidFill>
                  <a:schemeClr val="tx1"/>
                </a:solidFill>
              </a:rPr>
              <a:t>анализи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556792"/>
            <a:ext cx="8291264" cy="4463008"/>
          </a:xfrm>
        </p:spPr>
        <p:txBody>
          <a:bodyPr/>
          <a:lstStyle/>
          <a:p>
            <a:pPr marL="0" indent="0">
              <a:buNone/>
            </a:pPr>
            <a:endParaRPr lang="ky-KG" sz="2400" b="1" dirty="0" smtClean="0"/>
          </a:p>
          <a:p>
            <a:endParaRPr lang="ru-RU" sz="2400" dirty="0"/>
          </a:p>
          <a:p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3142795"/>
              </p:ext>
            </p:extLst>
          </p:nvPr>
        </p:nvGraphicFramePr>
        <p:xfrm>
          <a:off x="251520" y="1412776"/>
          <a:ext cx="878497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2435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395536" y="404664"/>
            <a:ext cx="8748464" cy="6120680"/>
          </a:xfrm>
        </p:spPr>
        <p:txBody>
          <a:bodyPr/>
          <a:lstStyle/>
          <a:p>
            <a:pPr marL="0" indent="0">
              <a:buNone/>
            </a:pPr>
            <a:r>
              <a:rPr lang="ky-KG" sz="3200" b="1" dirty="0" smtClean="0"/>
              <a:t>2021-2022-окуу </a:t>
            </a:r>
            <a:r>
              <a:rPr lang="ky-KG" sz="3200" b="1" dirty="0"/>
              <a:t>жылында КМТУда кышкы сынактык сессиянын жыйынтыктары төмөндөгү критериялар менен аныкталды: </a:t>
            </a:r>
            <a:endParaRPr lang="ky-KG" sz="3200" b="1" dirty="0" smtClean="0"/>
          </a:p>
          <a:p>
            <a:r>
              <a:rPr lang="ky-KG" sz="3200" dirty="0" smtClean="0"/>
              <a:t>окуу </a:t>
            </a:r>
            <a:r>
              <a:rPr lang="ky-KG" sz="3200" dirty="0"/>
              <a:t>процессин уюштуруунун натыйжалуулугу</a:t>
            </a:r>
            <a:r>
              <a:rPr lang="ky-KG" sz="3200" dirty="0" smtClean="0"/>
              <a:t>,</a:t>
            </a:r>
          </a:p>
          <a:p>
            <a:r>
              <a:rPr lang="ky-KG" sz="3200" dirty="0" smtClean="0"/>
              <a:t>академиялык </a:t>
            </a:r>
            <a:r>
              <a:rPr lang="ky-KG" sz="3200" dirty="0"/>
              <a:t>жетишкендик</a:t>
            </a:r>
            <a:r>
              <a:rPr lang="ky-KG" sz="3200" dirty="0" smtClean="0"/>
              <a:t>,</a:t>
            </a:r>
          </a:p>
          <a:p>
            <a:r>
              <a:rPr lang="ky-KG" sz="3200" dirty="0" smtClean="0"/>
              <a:t>студенттердин </a:t>
            </a:r>
            <a:r>
              <a:rPr lang="ky-KG" sz="3200" dirty="0"/>
              <a:t>сабактарга катышуусу. 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41784"/>
            <a:ext cx="8568952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 smtClean="0">
                <a:solidFill>
                  <a:schemeClr val="tx1"/>
                </a:solidFill>
              </a:rPr>
              <a:t>Аймактык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филиалдардын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ky-KG" sz="2800" b="1" dirty="0">
                <a:solidFill>
                  <a:schemeClr val="tx1"/>
                </a:solidFill>
              </a:rPr>
              <a:t>кышкы сынактык сессиянын </a:t>
            </a:r>
            <a:r>
              <a:rPr lang="ru-RU" sz="2800" b="1" dirty="0" err="1">
                <a:solidFill>
                  <a:schemeClr val="tx1"/>
                </a:solidFill>
              </a:rPr>
              <a:t>сырттан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окуу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формасы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боюнча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ky-KG" sz="2800" b="1" dirty="0">
                <a:solidFill>
                  <a:schemeClr val="tx1"/>
                </a:solidFill>
              </a:rPr>
              <a:t>жетишкендиктеринин </a:t>
            </a:r>
            <a:r>
              <a:rPr lang="ky-KG" sz="2800" b="1" dirty="0" smtClean="0">
                <a:solidFill>
                  <a:schemeClr val="tx1"/>
                </a:solidFill>
              </a:rPr>
              <a:t>анализи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45203117"/>
              </p:ext>
            </p:extLst>
          </p:nvPr>
        </p:nvGraphicFramePr>
        <p:xfrm>
          <a:off x="251520" y="1412776"/>
          <a:ext cx="885698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6887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9036496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 smtClean="0">
                <a:solidFill>
                  <a:schemeClr val="tx1"/>
                </a:solidFill>
              </a:rPr>
              <a:t>Аймактык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филиалдардын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ky-KG" sz="2800" b="1" dirty="0">
                <a:solidFill>
                  <a:schemeClr val="tx1"/>
                </a:solidFill>
              </a:rPr>
              <a:t>кышкы сынактык сессиянын </a:t>
            </a:r>
            <a:r>
              <a:rPr lang="ru-RU" sz="2800" b="1" dirty="0" err="1">
                <a:solidFill>
                  <a:schemeClr val="tx1"/>
                </a:solidFill>
              </a:rPr>
              <a:t>орто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кесиптик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билим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берүү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боюнча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ky-KG" sz="2800" b="1" dirty="0">
                <a:solidFill>
                  <a:schemeClr val="tx1"/>
                </a:solidFill>
              </a:rPr>
              <a:t>жетишкендиктеринин </a:t>
            </a:r>
            <a:r>
              <a:rPr lang="ky-KG" sz="2800" b="1" dirty="0" smtClean="0">
                <a:solidFill>
                  <a:schemeClr val="tx1"/>
                </a:solidFill>
              </a:rPr>
              <a:t>анализи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85101168"/>
              </p:ext>
            </p:extLst>
          </p:nvPr>
        </p:nvGraphicFramePr>
        <p:xfrm>
          <a:off x="107504" y="1412776"/>
          <a:ext cx="90010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9227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16632"/>
            <a:ext cx="8784976" cy="6552728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Башкы</a:t>
            </a:r>
            <a:r>
              <a:rPr lang="ru-RU" dirty="0"/>
              <a:t> ЖОЖ </a:t>
            </a:r>
            <a:r>
              <a:rPr lang="ru-RU" dirty="0" err="1"/>
              <a:t>боюнча</a:t>
            </a:r>
            <a:r>
              <a:rPr lang="ru-RU" dirty="0"/>
              <a:t> </a:t>
            </a:r>
            <a:r>
              <a:rPr lang="ru-RU" dirty="0" err="1"/>
              <a:t>күндүзгү</a:t>
            </a:r>
            <a:r>
              <a:rPr lang="ru-RU" dirty="0"/>
              <a:t> </a:t>
            </a:r>
            <a:r>
              <a:rPr lang="ru-RU" dirty="0" err="1"/>
              <a:t>окуу</a:t>
            </a:r>
            <a:r>
              <a:rPr lang="ru-RU" dirty="0"/>
              <a:t> </a:t>
            </a:r>
            <a:r>
              <a:rPr lang="ru-RU" dirty="0" err="1"/>
              <a:t>формасы</a:t>
            </a:r>
            <a:r>
              <a:rPr lang="ru-RU" dirty="0"/>
              <a:t> </a:t>
            </a:r>
            <a:r>
              <a:rPr lang="ru-RU" dirty="0" err="1"/>
              <a:t>боюнча</a:t>
            </a:r>
            <a:r>
              <a:rPr lang="ru-RU" dirty="0"/>
              <a:t> </a:t>
            </a:r>
            <a:r>
              <a:rPr lang="ru-RU" dirty="0" err="1"/>
              <a:t>абсолюттук</a:t>
            </a:r>
            <a:r>
              <a:rPr lang="ru-RU" dirty="0"/>
              <a:t> </a:t>
            </a:r>
            <a:r>
              <a:rPr lang="ru-RU" dirty="0" err="1"/>
              <a:t>жетишкендик</a:t>
            </a:r>
            <a:r>
              <a:rPr lang="ru-RU" dirty="0"/>
              <a:t>: ЭТИ </a:t>
            </a:r>
            <a:r>
              <a:rPr lang="ru-RU" smtClean="0"/>
              <a:t>–58,1% </a:t>
            </a:r>
            <a:r>
              <a:rPr lang="ru-RU" dirty="0"/>
              <a:t>(</a:t>
            </a:r>
            <a:r>
              <a:rPr lang="ru-RU" dirty="0" err="1"/>
              <a:t>сапаты</a:t>
            </a:r>
            <a:r>
              <a:rPr lang="ru-RU" dirty="0"/>
              <a:t> – 27,0%); УМКФ – 63,1% (</a:t>
            </a:r>
            <a:r>
              <a:rPr lang="ru-RU" dirty="0" err="1"/>
              <a:t>сапаты</a:t>
            </a:r>
            <a:r>
              <a:rPr lang="ru-RU" dirty="0"/>
              <a:t> – 25,0%); ТФ – 69,2% (</a:t>
            </a:r>
            <a:r>
              <a:rPr lang="ru-RU" dirty="0" err="1"/>
              <a:t>сапаты</a:t>
            </a:r>
            <a:r>
              <a:rPr lang="ru-RU" dirty="0"/>
              <a:t> – 26,0%); ИЭФ </a:t>
            </a:r>
            <a:r>
              <a:rPr lang="ru-RU" dirty="0" smtClean="0"/>
              <a:t>–72,3</a:t>
            </a:r>
            <a:r>
              <a:rPr lang="ru-RU" dirty="0"/>
              <a:t>% (</a:t>
            </a:r>
            <a:r>
              <a:rPr lang="ru-RU" dirty="0" err="1"/>
              <a:t>сапаты</a:t>
            </a:r>
            <a:r>
              <a:rPr lang="ru-RU" dirty="0"/>
              <a:t> – 51,0%); ЭФ – 68,3% (</a:t>
            </a:r>
            <a:r>
              <a:rPr lang="ru-RU" dirty="0" err="1"/>
              <a:t>сапаты</a:t>
            </a:r>
            <a:r>
              <a:rPr lang="ru-RU" dirty="0"/>
              <a:t> – 17,0%); БББПИ – 62,0% (</a:t>
            </a:r>
            <a:r>
              <a:rPr lang="ru-RU" dirty="0" err="1"/>
              <a:t>сапаты</a:t>
            </a:r>
            <a:r>
              <a:rPr lang="ru-RU" dirty="0"/>
              <a:t> – 18,0%); КГТИ </a:t>
            </a:r>
            <a:r>
              <a:rPr lang="ru-RU" dirty="0" smtClean="0"/>
              <a:t>–57,0</a:t>
            </a:r>
            <a:r>
              <a:rPr lang="ru-RU" dirty="0"/>
              <a:t>% (</a:t>
            </a:r>
            <a:r>
              <a:rPr lang="ru-RU" dirty="0" err="1"/>
              <a:t>сапаты</a:t>
            </a:r>
            <a:r>
              <a:rPr lang="ru-RU" dirty="0"/>
              <a:t> – 26,0%); МТФ – 50,6% (</a:t>
            </a:r>
            <a:r>
              <a:rPr lang="ru-RU" dirty="0" err="1"/>
              <a:t>сапаты</a:t>
            </a:r>
            <a:r>
              <a:rPr lang="ru-RU" dirty="0"/>
              <a:t> – 22,0%).</a:t>
            </a:r>
          </a:p>
          <a:p>
            <a:r>
              <a:rPr lang="ru-RU" dirty="0" err="1"/>
              <a:t>Окутуунун</a:t>
            </a:r>
            <a:r>
              <a:rPr lang="ru-RU" dirty="0"/>
              <a:t> </a:t>
            </a:r>
            <a:r>
              <a:rPr lang="ru-RU" dirty="0" err="1"/>
              <a:t>күндүзгү</a:t>
            </a:r>
            <a:r>
              <a:rPr lang="ru-RU" dirty="0"/>
              <a:t> </a:t>
            </a:r>
            <a:r>
              <a:rPr lang="ru-RU" dirty="0" err="1"/>
              <a:t>формасы</a:t>
            </a:r>
            <a:r>
              <a:rPr lang="ru-RU" dirty="0"/>
              <a:t> </a:t>
            </a:r>
            <a:r>
              <a:rPr lang="ru-RU" dirty="0" err="1"/>
              <a:t>боюнча</a:t>
            </a:r>
            <a:r>
              <a:rPr lang="ru-RU" dirty="0"/>
              <a:t> </a:t>
            </a:r>
            <a:r>
              <a:rPr lang="ru-RU" dirty="0" err="1"/>
              <a:t>сессиянын</a:t>
            </a:r>
            <a:r>
              <a:rPr lang="ru-RU" dirty="0"/>
              <a:t> </a:t>
            </a:r>
            <a:r>
              <a:rPr lang="ru-RU" dirty="0" err="1"/>
              <a:t>башкы</a:t>
            </a:r>
            <a:r>
              <a:rPr lang="ru-RU" dirty="0"/>
              <a:t> </a:t>
            </a:r>
            <a:r>
              <a:rPr lang="ru-RU" dirty="0" err="1"/>
              <a:t>ЖОЖдо</a:t>
            </a:r>
            <a:r>
              <a:rPr lang="ru-RU" dirty="0"/>
              <a:t> </a:t>
            </a:r>
            <a:r>
              <a:rPr lang="ru-RU" dirty="0" err="1"/>
              <a:t>жайгашкан</a:t>
            </a:r>
            <a:r>
              <a:rPr lang="ru-RU" dirty="0"/>
              <a:t> институт </a:t>
            </a:r>
            <a:r>
              <a:rPr lang="ru-RU" dirty="0" err="1" smtClean="0"/>
              <a:t>жана</a:t>
            </a:r>
            <a:r>
              <a:rPr lang="ru-RU" dirty="0" smtClean="0"/>
              <a:t> </a:t>
            </a:r>
            <a:r>
              <a:rPr lang="ru-RU" dirty="0" err="1" smtClean="0"/>
              <a:t>факу</a:t>
            </a:r>
            <a:r>
              <a:rPr lang="ru-RU" dirty="0" smtClean="0"/>
              <a:t> </a:t>
            </a:r>
            <a:r>
              <a:rPr lang="ru-RU" dirty="0" err="1"/>
              <a:t>льтеттер</a:t>
            </a:r>
            <a:r>
              <a:rPr lang="ru-RU" dirty="0"/>
              <a:t> </a:t>
            </a:r>
            <a:r>
              <a:rPr lang="ru-RU" dirty="0" err="1"/>
              <a:t>боюнча</a:t>
            </a:r>
            <a:r>
              <a:rPr lang="ru-RU" dirty="0"/>
              <a:t> </a:t>
            </a:r>
            <a:r>
              <a:rPr lang="ru-RU" dirty="0" err="1"/>
              <a:t>анализи</a:t>
            </a:r>
            <a:r>
              <a:rPr lang="ru-RU" dirty="0"/>
              <a:t> </a:t>
            </a:r>
            <a:r>
              <a:rPr lang="ru-RU" dirty="0" err="1"/>
              <a:t>жетишкендиктердин</a:t>
            </a:r>
            <a:r>
              <a:rPr lang="ru-RU" dirty="0"/>
              <a:t> </a:t>
            </a:r>
            <a:r>
              <a:rPr lang="ru-RU" dirty="0" err="1"/>
              <a:t>төмөн</a:t>
            </a:r>
            <a:r>
              <a:rPr lang="ru-RU" dirty="0"/>
              <a:t> </a:t>
            </a:r>
            <a:r>
              <a:rPr lang="ru-RU" dirty="0" err="1"/>
              <a:t>пайызын</a:t>
            </a:r>
            <a:r>
              <a:rPr lang="ru-RU" dirty="0"/>
              <a:t> </a:t>
            </a:r>
            <a:r>
              <a:rPr lang="ru-RU" dirty="0" err="1"/>
              <a:t>түздү</a:t>
            </a:r>
            <a:r>
              <a:rPr lang="ru-RU" dirty="0"/>
              <a:t> (50% </a:t>
            </a:r>
            <a:r>
              <a:rPr lang="ru-RU" dirty="0" err="1"/>
              <a:t>жакын</a:t>
            </a:r>
            <a:r>
              <a:rPr lang="ru-RU" dirty="0"/>
              <a:t>) МТФ </a:t>
            </a:r>
            <a:r>
              <a:rPr lang="ru-RU" dirty="0" smtClean="0"/>
              <a:t>–50,6</a:t>
            </a:r>
            <a:r>
              <a:rPr lang="ru-RU" dirty="0"/>
              <a:t>% (</a:t>
            </a:r>
            <a:r>
              <a:rPr lang="ru-RU" dirty="0" err="1"/>
              <a:t>былтыр</a:t>
            </a:r>
            <a:r>
              <a:rPr lang="ru-RU" dirty="0"/>
              <a:t> – 48,2%), </a:t>
            </a:r>
            <a:r>
              <a:rPr lang="ru-RU" dirty="0" err="1"/>
              <a:t>эң</a:t>
            </a:r>
            <a:r>
              <a:rPr lang="ru-RU" dirty="0"/>
              <a:t> </a:t>
            </a:r>
            <a:r>
              <a:rPr lang="ru-RU" dirty="0" err="1"/>
              <a:t>төмөн</a:t>
            </a:r>
            <a:r>
              <a:rPr lang="ru-RU" dirty="0"/>
              <a:t> 2 </a:t>
            </a:r>
            <a:r>
              <a:rPr lang="ru-RU" dirty="0" err="1"/>
              <a:t>курста</a:t>
            </a:r>
            <a:r>
              <a:rPr lang="ru-RU" dirty="0"/>
              <a:t> – 39% (</a:t>
            </a:r>
            <a:r>
              <a:rPr lang="ru-RU" dirty="0" err="1"/>
              <a:t>былтыр</a:t>
            </a:r>
            <a:r>
              <a:rPr lang="ru-RU" dirty="0"/>
              <a:t> - 38%).</a:t>
            </a:r>
          </a:p>
          <a:p>
            <a:r>
              <a:rPr lang="ru-RU" dirty="0" err="1"/>
              <a:t>Филиалдар</a:t>
            </a:r>
            <a:r>
              <a:rPr lang="ru-RU" dirty="0"/>
              <a:t> </a:t>
            </a:r>
            <a:r>
              <a:rPr lang="ru-RU" dirty="0" err="1"/>
              <a:t>боюнча</a:t>
            </a:r>
            <a:r>
              <a:rPr lang="ru-RU" dirty="0"/>
              <a:t> </a:t>
            </a:r>
            <a:r>
              <a:rPr lang="ru-RU" dirty="0" err="1"/>
              <a:t>жетишкендик</a:t>
            </a:r>
            <a:r>
              <a:rPr lang="ru-RU" dirty="0"/>
              <a:t> (</a:t>
            </a:r>
            <a:r>
              <a:rPr lang="ru-RU" dirty="0" err="1"/>
              <a:t>күндүзгү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сырттан</a:t>
            </a:r>
            <a:r>
              <a:rPr lang="ru-RU" dirty="0"/>
              <a:t> </a:t>
            </a:r>
            <a:r>
              <a:rPr lang="ru-RU" dirty="0" err="1"/>
              <a:t>окуу</a:t>
            </a:r>
            <a:r>
              <a:rPr lang="ru-RU" dirty="0"/>
              <a:t> </a:t>
            </a:r>
            <a:r>
              <a:rPr lang="ru-RU" dirty="0" err="1"/>
              <a:t>формасы</a:t>
            </a:r>
            <a:r>
              <a:rPr lang="ru-RU" dirty="0"/>
              <a:t> </a:t>
            </a:r>
            <a:r>
              <a:rPr lang="ru-RU" dirty="0" err="1"/>
              <a:t>боюнча</a:t>
            </a:r>
            <a:r>
              <a:rPr lang="ru-RU" dirty="0"/>
              <a:t> </a:t>
            </a:r>
            <a:r>
              <a:rPr lang="ru-RU" dirty="0" err="1" smtClean="0"/>
              <a:t>ОКББнык</a:t>
            </a:r>
            <a:r>
              <a:rPr lang="ru-RU" dirty="0" smtClean="0"/>
              <a:t> </a:t>
            </a:r>
            <a:r>
              <a:rPr lang="ru-RU" dirty="0" err="1"/>
              <a:t>ошо</a:t>
            </a:r>
            <a:r>
              <a:rPr lang="ru-RU" dirty="0"/>
              <a:t>) Кара-Балта ш. филиал – 59,9%, Кара-</a:t>
            </a:r>
            <a:r>
              <a:rPr lang="ru-RU" dirty="0" err="1"/>
              <a:t>Көл</a:t>
            </a:r>
            <a:r>
              <a:rPr lang="ru-RU" dirty="0"/>
              <a:t> ш. филиал – 55,9%, Кызыл-</a:t>
            </a:r>
            <a:r>
              <a:rPr lang="ru-RU" dirty="0" err="1"/>
              <a:t>Кыя</a:t>
            </a:r>
            <a:r>
              <a:rPr lang="ru-RU" dirty="0"/>
              <a:t> ш. филиал </a:t>
            </a:r>
            <a:r>
              <a:rPr lang="ru-RU" dirty="0" smtClean="0"/>
              <a:t>–72,7</a:t>
            </a:r>
            <a:r>
              <a:rPr lang="ru-RU" dirty="0"/>
              <a:t>%, Т </a:t>
            </a:r>
            <a:r>
              <a:rPr lang="ru-RU" dirty="0" err="1"/>
              <a:t>окмок</a:t>
            </a:r>
            <a:r>
              <a:rPr lang="ru-RU" dirty="0"/>
              <a:t> ш. филиал – 52,2%.</a:t>
            </a:r>
          </a:p>
        </p:txBody>
      </p:sp>
    </p:spTree>
    <p:extLst>
      <p:ext uri="{BB962C8B-B14F-4D97-AF65-F5344CB8AC3E}">
        <p14:creationId xmlns:p14="http://schemas.microsoft.com/office/powerpoint/2010/main" val="396634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20080"/>
          </a:xfrm>
        </p:spPr>
        <p:txBody>
          <a:bodyPr>
            <a:noAutofit/>
          </a:bodyPr>
          <a:lstStyle/>
          <a:p>
            <a:pPr algn="ctr"/>
            <a:r>
              <a:rPr lang="ky-KG" sz="2400" b="1" dirty="0" smtClean="0">
                <a:solidFill>
                  <a:schemeClr val="tx1"/>
                </a:solidFill>
              </a:rPr>
              <a:t>Башкы ЖОЖдун күндүзгү окуу формасынын жетишкендиктерин ар бир жылдар боюнча салыштырып анализдөө</a:t>
            </a:r>
            <a:endParaRPr lang="ru-RU" sz="24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0755199"/>
              </p:ext>
            </p:extLst>
          </p:nvPr>
        </p:nvGraphicFramePr>
        <p:xfrm>
          <a:off x="107504" y="836712"/>
          <a:ext cx="4572000" cy="2959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1693158"/>
              </p:ext>
            </p:extLst>
          </p:nvPr>
        </p:nvGraphicFramePr>
        <p:xfrm>
          <a:off x="4427984" y="105273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2549081"/>
              </p:ext>
            </p:extLst>
          </p:nvPr>
        </p:nvGraphicFramePr>
        <p:xfrm>
          <a:off x="107504" y="38610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4799643"/>
              </p:ext>
            </p:extLst>
          </p:nvPr>
        </p:nvGraphicFramePr>
        <p:xfrm>
          <a:off x="4499992" y="38610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04281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0"/>
            <a:ext cx="8507413" cy="714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y-KG" sz="3200" b="1" dirty="0"/>
              <a:t>Башкы ЖОЖдун күндүзгү окуу формасынын жетишкендиктерин ар бир жылдар боюнча салыштырып анализдөө</a:t>
            </a:r>
            <a:endParaRPr lang="ru-RU" sz="2900" b="1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7161302"/>
              </p:ext>
            </p:extLst>
          </p:nvPr>
        </p:nvGraphicFramePr>
        <p:xfrm>
          <a:off x="104124" y="71437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2583983"/>
              </p:ext>
            </p:extLst>
          </p:nvPr>
        </p:nvGraphicFramePr>
        <p:xfrm>
          <a:off x="4392613" y="76470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5381720"/>
              </p:ext>
            </p:extLst>
          </p:nvPr>
        </p:nvGraphicFramePr>
        <p:xfrm>
          <a:off x="121465" y="371703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1674616"/>
              </p:ext>
            </p:extLst>
          </p:nvPr>
        </p:nvGraphicFramePr>
        <p:xfrm>
          <a:off x="4392613" y="371703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3490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492480" cy="49006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</a:rPr>
              <a:t>Күндүзгү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окуу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формасынын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курстар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боюнча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башкы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ЖОЖдун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структуралык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бөлүмдөрүнүн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жетишкендиктери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9395014"/>
              </p:ext>
            </p:extLst>
          </p:nvPr>
        </p:nvGraphicFramePr>
        <p:xfrm>
          <a:off x="24964" y="98072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6825421"/>
              </p:ext>
            </p:extLst>
          </p:nvPr>
        </p:nvGraphicFramePr>
        <p:xfrm>
          <a:off x="4557205" y="98072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0178628"/>
              </p:ext>
            </p:extLst>
          </p:nvPr>
        </p:nvGraphicFramePr>
        <p:xfrm>
          <a:off x="35496" y="400506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1668927"/>
              </p:ext>
            </p:extLst>
          </p:nvPr>
        </p:nvGraphicFramePr>
        <p:xfrm>
          <a:off x="4499992" y="408978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250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712968" cy="1143000"/>
          </a:xfrm>
        </p:spPr>
        <p:txBody>
          <a:bodyPr>
            <a:normAutofit/>
          </a:bodyPr>
          <a:lstStyle/>
          <a:p>
            <a:pPr algn="ctr"/>
            <a:r>
              <a:rPr lang="ky-KG" sz="3200" b="1" dirty="0" smtClean="0">
                <a:solidFill>
                  <a:schemeClr val="tx1"/>
                </a:solidFill>
              </a:rPr>
              <a:t>Башкы ЖОЖдун факультеттеринин сапаттуу жетишкендиктери (күндүзгү о/ф)  </a:t>
            </a:r>
            <a:endParaRPr lang="ru-RU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17258528"/>
              </p:ext>
            </p:extLst>
          </p:nvPr>
        </p:nvGraphicFramePr>
        <p:xfrm>
          <a:off x="0" y="1196752"/>
          <a:ext cx="9144000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8107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ky-KG" b="1" dirty="0">
                <a:solidFill>
                  <a:schemeClr val="tx1"/>
                </a:solidFill>
              </a:rPr>
              <a:t>Башкы ЖОЖдун факультеттеринин сапаттуу жетишкендиктери </a:t>
            </a:r>
            <a:r>
              <a:rPr lang="ky-KG" b="1" dirty="0" smtClean="0">
                <a:solidFill>
                  <a:schemeClr val="tx1"/>
                </a:solidFill>
              </a:rPr>
              <a:t>(сырттан </a:t>
            </a:r>
            <a:r>
              <a:rPr lang="ky-KG" b="1" dirty="0">
                <a:solidFill>
                  <a:schemeClr val="tx1"/>
                </a:solidFill>
              </a:rPr>
              <a:t>о/ф) 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70031317"/>
              </p:ext>
            </p:extLst>
          </p:nvPr>
        </p:nvGraphicFramePr>
        <p:xfrm>
          <a:off x="179512" y="1340768"/>
          <a:ext cx="885698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31374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9006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 smtClean="0">
                <a:solidFill>
                  <a:schemeClr val="tx1"/>
                </a:solidFill>
              </a:rPr>
              <a:t>Окуу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формалары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боюнча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жетишкендиктер</a:t>
            </a:r>
            <a:endParaRPr lang="ru-RU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113688"/>
              </p:ext>
            </p:extLst>
          </p:nvPr>
        </p:nvGraphicFramePr>
        <p:xfrm>
          <a:off x="395536" y="764704"/>
          <a:ext cx="8748464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383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12968" cy="50405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</a:rPr>
              <a:t>Жалпы</a:t>
            </a:r>
            <a:r>
              <a:rPr lang="ru-RU" sz="2400" b="1" dirty="0" smtClean="0">
                <a:solidFill>
                  <a:schemeClr val="tx1"/>
                </a:solidFill>
              </a:rPr>
              <a:t> университет </a:t>
            </a:r>
            <a:r>
              <a:rPr lang="ru-RU" sz="2400" b="1" dirty="0" err="1" smtClean="0">
                <a:solidFill>
                  <a:schemeClr val="tx1"/>
                </a:solidFill>
              </a:rPr>
              <a:t>боюнча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кышкы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сынактык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сессиянын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жетишкендиктеринин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салыштырмалуу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анализи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0965090"/>
              </p:ext>
            </p:extLst>
          </p:nvPr>
        </p:nvGraphicFramePr>
        <p:xfrm>
          <a:off x="179512" y="908720"/>
          <a:ext cx="8964488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736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352928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</a:rPr>
              <a:t>Студенттердин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саны </a:t>
            </a:r>
            <a:r>
              <a:rPr lang="ru-RU" sz="2400" b="1" dirty="0" err="1" smtClean="0">
                <a:solidFill>
                  <a:schemeClr val="tx1"/>
                </a:solidFill>
              </a:rPr>
              <a:t>боюнча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салыштырмалуу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анализи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000" b="1" i="1" dirty="0" smtClean="0">
                <a:solidFill>
                  <a:schemeClr val="tx1"/>
                </a:solidFill>
              </a:rPr>
              <a:t>(</a:t>
            </a:r>
            <a:r>
              <a:rPr lang="ru-RU" sz="2000" b="1" i="1" dirty="0" err="1" smtClean="0">
                <a:solidFill>
                  <a:schemeClr val="tx1"/>
                </a:solidFill>
              </a:rPr>
              <a:t>кышкы</a:t>
            </a: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</a:rPr>
              <a:t>сынактык</a:t>
            </a: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</a:rPr>
              <a:t>сессиянын</a:t>
            </a: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башталышына</a:t>
            </a:r>
            <a:r>
              <a:rPr lang="ru-RU" sz="2000" b="1" i="1" dirty="0" smtClean="0">
                <a:solidFill>
                  <a:schemeClr val="tx1"/>
                </a:solidFill>
              </a:rPr>
              <a:t>)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EC9BF-5A31-4E44-9528-9C0CC4539280}" type="slidenum">
              <a:rPr lang="ru-RU" smtClean="0"/>
              <a:t>3</a:t>
            </a:fld>
            <a:endParaRPr lang="ru-RU"/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3107140"/>
              </p:ext>
            </p:extLst>
          </p:nvPr>
        </p:nvGraphicFramePr>
        <p:xfrm>
          <a:off x="107504" y="764704"/>
          <a:ext cx="417646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735597"/>
              </p:ext>
            </p:extLst>
          </p:nvPr>
        </p:nvGraphicFramePr>
        <p:xfrm>
          <a:off x="3851919" y="692696"/>
          <a:ext cx="5292081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5304850"/>
              </p:ext>
            </p:extLst>
          </p:nvPr>
        </p:nvGraphicFramePr>
        <p:xfrm>
          <a:off x="0" y="3284984"/>
          <a:ext cx="9108504" cy="3444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8318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8568952" cy="6192688"/>
          </a:xfrm>
        </p:spPr>
        <p:txBody>
          <a:bodyPr>
            <a:normAutofit fontScale="92500" lnSpcReduction="20000"/>
          </a:bodyPr>
          <a:lstStyle/>
          <a:p>
            <a:r>
              <a:rPr lang="ky-KG" dirty="0"/>
              <a:t> “Кыргыз тили жана адабияты”, “Кыргызстандын тарыхы” жана “</a:t>
            </a:r>
            <a:r>
              <a:rPr lang="ky-KG" dirty="0" smtClean="0"/>
              <a:t>Кыргызстандын географиясы</a:t>
            </a:r>
            <a:r>
              <a:rPr lang="ky-KG" dirty="0"/>
              <a:t>” дисциплиналар аралык жыйынтыктоочу мамлекеттик аттестация </a:t>
            </a:r>
            <a:r>
              <a:rPr lang="ky-KG" dirty="0" smtClean="0"/>
              <a:t>МАКтын бекитилген </a:t>
            </a:r>
            <a:r>
              <a:rPr lang="ky-KG" dirty="0"/>
              <a:t>графиги боюнча к омпьютердик тестирлөө түрүндө МТФ, УМКФ, КГТИ, ЭФ </a:t>
            </a:r>
            <a:r>
              <a:rPr lang="ky-KG" dirty="0" smtClean="0"/>
              <a:t>жана БББПИнин </a:t>
            </a:r>
            <a:r>
              <a:rPr lang="ky-KG" dirty="0"/>
              <a:t>2-курсунун </a:t>
            </a:r>
            <a:r>
              <a:rPr lang="ky-KG" dirty="0" smtClean="0"/>
              <a:t>студенттери </a:t>
            </a:r>
            <a:r>
              <a:rPr lang="ky-KG" dirty="0"/>
              <a:t>үчүн өткөрүлдү. </a:t>
            </a:r>
            <a:endParaRPr lang="ky-KG" dirty="0" smtClean="0"/>
          </a:p>
          <a:p>
            <a:r>
              <a:rPr lang="ky-KG" dirty="0" smtClean="0"/>
              <a:t>531 студентке </a:t>
            </a:r>
            <a:r>
              <a:rPr lang="ky-KG" dirty="0"/>
              <a:t>тапшырууга уруксат </a:t>
            </a:r>
            <a:r>
              <a:rPr lang="ky-KG" dirty="0" smtClean="0"/>
              <a:t>берилди, алардын </a:t>
            </a:r>
            <a:r>
              <a:rPr lang="ky-KG" dirty="0"/>
              <a:t>ичинен 474 </a:t>
            </a:r>
            <a:r>
              <a:rPr lang="ky-KG" dirty="0" smtClean="0"/>
              <a:t>студ</a:t>
            </a:r>
            <a:r>
              <a:rPr lang="ky-KG" dirty="0"/>
              <a:t>. тапшырды, келбегендер - 33 </a:t>
            </a:r>
            <a:r>
              <a:rPr lang="ky-KG" dirty="0" smtClean="0"/>
              <a:t>студ</a:t>
            </a:r>
            <a:r>
              <a:rPr lang="ky-KG" dirty="0"/>
              <a:t>. (“эң жакшы” – 179 </a:t>
            </a:r>
            <a:r>
              <a:rPr lang="ky-KG" dirty="0" smtClean="0"/>
              <a:t>студ</a:t>
            </a:r>
            <a:r>
              <a:rPr lang="ky-KG" dirty="0"/>
              <a:t>, “жакшы” </a:t>
            </a:r>
            <a:r>
              <a:rPr lang="ky-KG" dirty="0" smtClean="0"/>
              <a:t>– 194 студ</a:t>
            </a:r>
            <a:r>
              <a:rPr lang="ky-KG" dirty="0"/>
              <a:t>., «канааттандырарлык» - 101 </a:t>
            </a:r>
            <a:r>
              <a:rPr lang="ky-KG" dirty="0" smtClean="0"/>
              <a:t>студ</a:t>
            </a:r>
            <a:r>
              <a:rPr lang="ky-KG" dirty="0"/>
              <a:t>., “канааттандырарлык эмес” бааны 24 </a:t>
            </a:r>
            <a:r>
              <a:rPr lang="ky-KG" dirty="0" smtClean="0"/>
              <a:t>студ</a:t>
            </a:r>
            <a:r>
              <a:rPr lang="ky-KG" dirty="0"/>
              <a:t>. алды</a:t>
            </a:r>
            <a:r>
              <a:rPr lang="ky-KG" dirty="0" smtClean="0"/>
              <a:t>.)</a:t>
            </a:r>
            <a:endParaRPr lang="ky-KG" dirty="0"/>
          </a:p>
          <a:p>
            <a:r>
              <a:rPr lang="ky-KG" dirty="0"/>
              <a:t>“Кыргызстандын тарыхы” дисциплинасы боюнча мамлекеттик аттестацияны </a:t>
            </a:r>
            <a:r>
              <a:rPr lang="ky-KG" dirty="0" smtClean="0"/>
              <a:t>тапшырбаган 4-</a:t>
            </a:r>
            <a:r>
              <a:rPr lang="ky-KG" dirty="0"/>
              <a:t>,5-курстардын </a:t>
            </a:r>
            <a:r>
              <a:rPr lang="ky-KG" dirty="0" smtClean="0"/>
              <a:t>студенттери </a:t>
            </a:r>
            <a:r>
              <a:rPr lang="ky-KG" dirty="0"/>
              <a:t>үчүн сынак өткөрүлдү, 294 </a:t>
            </a:r>
            <a:r>
              <a:rPr lang="ky-KG" dirty="0" smtClean="0"/>
              <a:t>студентке </a:t>
            </a:r>
            <a:r>
              <a:rPr lang="ky-KG" dirty="0"/>
              <a:t>тапшырууга уруксат </a:t>
            </a:r>
            <a:r>
              <a:rPr lang="ky-KG" dirty="0" smtClean="0"/>
              <a:t>берилди, алардын </a:t>
            </a:r>
            <a:r>
              <a:rPr lang="ky-KG" dirty="0"/>
              <a:t>ичинен 270 </a:t>
            </a:r>
            <a:r>
              <a:rPr lang="ky-KG" dirty="0" smtClean="0"/>
              <a:t>студент </a:t>
            </a:r>
            <a:r>
              <a:rPr lang="ky-KG" dirty="0"/>
              <a:t>тапшырды (“канааттандырарлык эмес” бааны 8 </a:t>
            </a:r>
            <a:r>
              <a:rPr lang="ky-KG" dirty="0" smtClean="0"/>
              <a:t>студ</a:t>
            </a:r>
            <a:r>
              <a:rPr lang="ky-KG" dirty="0"/>
              <a:t>. алды</a:t>
            </a:r>
            <a:r>
              <a:rPr lang="ky-KG" dirty="0" smtClean="0"/>
              <a:t>, «</a:t>
            </a:r>
            <a:r>
              <a:rPr lang="ky-KG" dirty="0"/>
              <a:t>канааттандырарлык» - 26 </a:t>
            </a:r>
            <a:r>
              <a:rPr lang="ky-KG" dirty="0" smtClean="0"/>
              <a:t>студ</a:t>
            </a:r>
            <a:r>
              <a:rPr lang="ky-KG" dirty="0"/>
              <a:t>., “жакшы” – 120 </a:t>
            </a:r>
            <a:r>
              <a:rPr lang="ky-KG" dirty="0" smtClean="0"/>
              <a:t>студ</a:t>
            </a:r>
            <a:r>
              <a:rPr lang="ky-KG" dirty="0"/>
              <a:t>., “эң жакшы” – 124 </a:t>
            </a:r>
            <a:r>
              <a:rPr lang="ky-KG" dirty="0" smtClean="0"/>
              <a:t>студ., келбегендер – 16 студ</a:t>
            </a:r>
            <a:r>
              <a:rPr lang="ky-KG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6390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4624"/>
            <a:ext cx="7772400" cy="70609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solidFill>
                  <a:schemeClr val="tx1"/>
                </a:solidFill>
              </a:rPr>
              <a:t>Окуу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</a:rPr>
              <a:t>процессин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</a:rPr>
              <a:t>уюштуруу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620688"/>
            <a:ext cx="8686800" cy="4925144"/>
          </a:xfrm>
        </p:spPr>
        <p:txBody>
          <a:bodyPr>
            <a:normAutofit/>
          </a:bodyPr>
          <a:lstStyle/>
          <a:p>
            <a:r>
              <a:rPr lang="ru-RU" dirty="0" err="1" smtClean="0"/>
              <a:t>Сессиянын</a:t>
            </a:r>
            <a:r>
              <a:rPr lang="ru-RU" dirty="0" smtClean="0"/>
              <a:t> </a:t>
            </a:r>
            <a:r>
              <a:rPr lang="ru-RU" dirty="0" err="1"/>
              <a:t>башталышында</a:t>
            </a:r>
            <a:r>
              <a:rPr lang="ru-RU" dirty="0"/>
              <a:t> </a:t>
            </a:r>
            <a:r>
              <a:rPr lang="ru-RU" dirty="0" err="1" smtClean="0"/>
              <a:t>КМТУда</a:t>
            </a:r>
            <a:r>
              <a:rPr lang="ru-RU" dirty="0" smtClean="0"/>
              <a:t> 10536 студент </a:t>
            </a:r>
            <a:r>
              <a:rPr lang="ru-RU" dirty="0" err="1"/>
              <a:t>эсептелген</a:t>
            </a:r>
            <a:r>
              <a:rPr lang="ru-RU" dirty="0"/>
              <a:t> </a:t>
            </a:r>
            <a:r>
              <a:rPr lang="ru-RU" i="1" dirty="0"/>
              <a:t>(</a:t>
            </a:r>
            <a:r>
              <a:rPr lang="ru-RU" i="1" dirty="0" err="1"/>
              <a:t>былтыр</a:t>
            </a:r>
            <a:r>
              <a:rPr lang="ru-RU" i="1" dirty="0"/>
              <a:t> – </a:t>
            </a:r>
            <a:r>
              <a:rPr lang="ru-RU" i="1" dirty="0" smtClean="0"/>
              <a:t>10854 </a:t>
            </a:r>
            <a:r>
              <a:rPr lang="ru-RU" i="1" dirty="0"/>
              <a:t>студ</a:t>
            </a:r>
            <a:r>
              <a:rPr lang="ru-RU" i="1" dirty="0" smtClean="0"/>
              <a:t>.</a:t>
            </a:r>
            <a:r>
              <a:rPr lang="ru-RU" dirty="0" smtClean="0"/>
              <a:t>), </a:t>
            </a:r>
            <a:r>
              <a:rPr lang="ru-RU" dirty="0" err="1" smtClean="0"/>
              <a:t>алардын</a:t>
            </a:r>
            <a:r>
              <a:rPr lang="ru-RU" dirty="0" smtClean="0"/>
              <a:t> </a:t>
            </a:r>
            <a:r>
              <a:rPr lang="ru-RU" dirty="0" err="1"/>
              <a:t>ичинен</a:t>
            </a:r>
            <a:r>
              <a:rPr lang="ru-RU" dirty="0"/>
              <a:t> </a:t>
            </a:r>
            <a:r>
              <a:rPr lang="ru-RU" dirty="0" err="1"/>
              <a:t>кышкы</a:t>
            </a:r>
            <a:r>
              <a:rPr lang="ru-RU" dirty="0"/>
              <a:t> </a:t>
            </a:r>
            <a:r>
              <a:rPr lang="ru-RU" dirty="0" err="1"/>
              <a:t>сынактык</a:t>
            </a:r>
            <a:r>
              <a:rPr lang="ru-RU" dirty="0"/>
              <a:t> </a:t>
            </a:r>
            <a:r>
              <a:rPr lang="ru-RU" dirty="0" err="1"/>
              <a:t>сессияга</a:t>
            </a:r>
            <a:r>
              <a:rPr lang="ru-RU" dirty="0"/>
              <a:t> </a:t>
            </a:r>
            <a:r>
              <a:rPr lang="ru-RU" dirty="0" smtClean="0"/>
              <a:t>9719 студент </a:t>
            </a:r>
            <a:r>
              <a:rPr lang="ru-RU" dirty="0" err="1"/>
              <a:t>катышты</a:t>
            </a:r>
            <a:r>
              <a:rPr lang="ru-RU" dirty="0"/>
              <a:t> (</a:t>
            </a:r>
            <a:r>
              <a:rPr lang="ru-RU" dirty="0" smtClean="0"/>
              <a:t>92,2%), </a:t>
            </a:r>
            <a:r>
              <a:rPr lang="ru-RU" dirty="0" err="1"/>
              <a:t>былтыр</a:t>
            </a:r>
            <a:r>
              <a:rPr lang="ru-RU" dirty="0"/>
              <a:t> – </a:t>
            </a:r>
            <a:r>
              <a:rPr lang="ru-RU" dirty="0" smtClean="0"/>
              <a:t>10029 студент </a:t>
            </a:r>
            <a:r>
              <a:rPr lang="ru-RU" dirty="0"/>
              <a:t>(</a:t>
            </a:r>
            <a:r>
              <a:rPr lang="ru-RU" dirty="0" smtClean="0"/>
              <a:t>92,4%).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8693194"/>
              </p:ext>
            </p:extLst>
          </p:nvPr>
        </p:nvGraphicFramePr>
        <p:xfrm>
          <a:off x="179512" y="2708920"/>
          <a:ext cx="4176464" cy="3175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6247777"/>
              </p:ext>
            </p:extLst>
          </p:nvPr>
        </p:nvGraphicFramePr>
        <p:xfrm>
          <a:off x="4572000" y="3933056"/>
          <a:ext cx="435597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716016" y="2924944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Ар </a:t>
            </a:r>
            <a:r>
              <a:rPr lang="ru-RU" sz="2000" b="1" dirty="0" err="1" smtClean="0"/>
              <a:t>жылдар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боюнча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сессияга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киргизилген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студенттердин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проценттин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анализдөө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53168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ky-KG" b="1" dirty="0" smtClean="0">
                <a:solidFill>
                  <a:schemeClr val="tx1"/>
                </a:solidFill>
              </a:rPr>
              <a:t>Сессияга киргизилген студенттердин саны боюнча маалымат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438512"/>
              </p:ext>
            </p:extLst>
          </p:nvPr>
        </p:nvGraphicFramePr>
        <p:xfrm>
          <a:off x="179512" y="1484784"/>
          <a:ext cx="3888431" cy="3545194"/>
        </p:xfrm>
        <a:graphic>
          <a:graphicData uri="http://schemas.openxmlformats.org/drawingml/2006/table">
            <a:tbl>
              <a:tblPr firstRow="1" firstCol="1" bandRow="1"/>
              <a:tblGrid>
                <a:gridCol w="2072800"/>
                <a:gridCol w="881132"/>
                <a:gridCol w="934499"/>
              </a:tblGrid>
              <a:tr h="7633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600" b="1" dirty="0">
                          <a:effectLst/>
                          <a:latin typeface="Times New Roman"/>
                          <a:ea typeface="Times New Roman"/>
                        </a:rPr>
                        <a:t>Окуу түзүмдөрү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600" b="1" dirty="0">
                          <a:effectLst/>
                          <a:latin typeface="Times New Roman"/>
                          <a:ea typeface="Times New Roman"/>
                        </a:rPr>
                        <a:t>Катышкан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 студент</a:t>
                      </a:r>
                      <a:r>
                        <a:rPr lang="ky-KG" sz="1600" b="1" dirty="0">
                          <a:effectLst/>
                          <a:latin typeface="Times New Roman"/>
                          <a:ea typeface="Times New Roman"/>
                        </a:rPr>
                        <a:t>тердин саны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88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1600" b="1" dirty="0">
                          <a:effectLst/>
                          <a:latin typeface="Times New Roman"/>
                          <a:ea typeface="Times New Roman"/>
                        </a:rPr>
                        <a:t>Бардыгы КМТУ боюнча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9719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88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600" b="1" i="1" dirty="0">
                          <a:effectLst/>
                          <a:latin typeface="Times New Roman"/>
                          <a:ea typeface="Times New Roman"/>
                        </a:rPr>
                        <a:t>Окутуунун күндүзгу формасы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7413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76,3%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8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600" b="1" i="1" dirty="0">
                          <a:effectLst/>
                          <a:latin typeface="Times New Roman"/>
                          <a:ea typeface="Times New Roman"/>
                        </a:rPr>
                        <a:t>Сырттан окутуу формасы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2306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23,7%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1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600" b="1" dirty="0">
                          <a:effectLst/>
                          <a:latin typeface="Times New Roman"/>
                          <a:ea typeface="Times New Roman"/>
                        </a:rPr>
                        <a:t>Анын ичинде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: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0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y-KG" sz="1600" dirty="0">
                          <a:effectLst/>
                          <a:latin typeface="Times New Roman"/>
                          <a:ea typeface="Times New Roman"/>
                        </a:rPr>
                        <a:t>Башкы ЖОЖ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6790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69,9%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0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</a:rPr>
                        <a:t>Филиалдар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1718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17,7%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8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Политехнический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</a:rPr>
                        <a:t>колле</a:t>
                      </a:r>
                      <a:r>
                        <a:rPr lang="ky-KG" sz="1600" dirty="0">
                          <a:effectLst/>
                          <a:latin typeface="Times New Roman"/>
                          <a:ea typeface="Times New Roman"/>
                        </a:rPr>
                        <a:t>д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ж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1211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12,4%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4665605"/>
              </p:ext>
            </p:extLst>
          </p:nvPr>
        </p:nvGraphicFramePr>
        <p:xfrm>
          <a:off x="4355976" y="357301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16016" y="2443581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/>
              <a:t>Сессияга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киргизилген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студенттердин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окуу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формасы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боюнча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анализдөө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675331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Студенттердин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күзгү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семестрде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сабактарга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катышуусу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289399"/>
              </p:ext>
            </p:extLst>
          </p:nvPr>
        </p:nvGraphicFramePr>
        <p:xfrm>
          <a:off x="179512" y="1340769"/>
          <a:ext cx="7848871" cy="3901440"/>
        </p:xfrm>
        <a:graphic>
          <a:graphicData uri="http://schemas.openxmlformats.org/drawingml/2006/table">
            <a:tbl>
              <a:tblPr firstRow="1" firstCol="1" bandRow="1"/>
              <a:tblGrid>
                <a:gridCol w="432048"/>
                <a:gridCol w="2815761"/>
                <a:gridCol w="2165206"/>
                <a:gridCol w="2435856"/>
              </a:tblGrid>
              <a:tr h="4355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ky-KG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Бөлүктөрдүн аталышы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2020-21 </a:t>
                      </a:r>
                      <a:r>
                        <a:rPr kumimoji="0" lang="ky-KG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о.ж</a:t>
                      </a: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800" b="1" dirty="0" err="1" smtClean="0">
                          <a:effectLst/>
                          <a:latin typeface="Times New Roman"/>
                          <a:ea typeface="Times New Roman"/>
                        </a:rPr>
                        <a:t>күз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сем.)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2021-22 </a:t>
                      </a:r>
                      <a:r>
                        <a:rPr kumimoji="0" lang="ky-KG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о.ж</a:t>
                      </a: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800" b="1" dirty="0" err="1" smtClean="0">
                          <a:effectLst/>
                          <a:latin typeface="Times New Roman"/>
                          <a:ea typeface="Times New Roman"/>
                        </a:rPr>
                        <a:t>күз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 сем.)</a:t>
                      </a:r>
                      <a:endParaRPr lang="ru-RU" sz="18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626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МТФ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75%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72%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626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y-KG" sz="2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УМКФ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74%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75%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626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y-KG" sz="2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ЭФ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69%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74%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626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y-KG" sz="2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ТФ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84%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86%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626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y-KG" sz="2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ИЭФ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81%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78%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626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y-KG" sz="2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ЭТИ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72%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70%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626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y-KG" sz="2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КГТИ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77%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80%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626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y-KG" sz="2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БББПИ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86%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84%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626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y-KG" sz="2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ДЖМ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72%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73%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626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y-KG" sz="2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МЖМ</a:t>
                      </a:r>
                      <a:endParaRPr lang="ru-RU" sz="24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2000" dirty="0" smtClean="0">
                          <a:effectLst/>
                          <a:latin typeface="Times New Roman"/>
                          <a:ea typeface="Times New Roman"/>
                        </a:rPr>
                        <a:t>83,5%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y-KG" sz="2000" dirty="0" smtClean="0">
                          <a:effectLst/>
                          <a:latin typeface="Times New Roman"/>
                          <a:ea typeface="Times New Roman"/>
                        </a:rPr>
                        <a:t>67,5%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626">
                <a:tc>
                  <a:txBody>
                    <a:bodyPr/>
                    <a:lstStyle/>
                    <a:p>
                      <a:pPr marL="228600" indent="-2286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</a:rPr>
                        <a:t>77,4%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</a:rPr>
                        <a:t>76,0%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07504" y="5373216"/>
            <a:ext cx="9036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/>
              <a:t>Отчеттук</a:t>
            </a:r>
            <a:r>
              <a:rPr lang="ru-RU" sz="1400" dirty="0"/>
              <a:t> </a:t>
            </a:r>
            <a:r>
              <a:rPr lang="ru-RU" sz="1400" dirty="0" err="1"/>
              <a:t>мезгилде</a:t>
            </a:r>
            <a:r>
              <a:rPr lang="ru-RU" sz="1400" dirty="0"/>
              <a:t> (2021-жылдын </a:t>
            </a:r>
            <a:r>
              <a:rPr lang="ru-RU" sz="1400" dirty="0" err="1"/>
              <a:t>сентябрынан</a:t>
            </a:r>
            <a:r>
              <a:rPr lang="ru-RU" sz="1400" dirty="0"/>
              <a:t> 2022-жылдын март </a:t>
            </a:r>
            <a:r>
              <a:rPr lang="ru-RU" sz="1400" dirty="0" err="1"/>
              <a:t>айына</a:t>
            </a:r>
            <a:r>
              <a:rPr lang="ru-RU" sz="1400" dirty="0"/>
              <a:t> </a:t>
            </a:r>
            <a:r>
              <a:rPr lang="ru-RU" sz="1400" dirty="0" err="1"/>
              <a:t>чейин</a:t>
            </a:r>
            <a:r>
              <a:rPr lang="ru-RU" sz="1400" dirty="0"/>
              <a:t>) </a:t>
            </a:r>
            <a:r>
              <a:rPr lang="ru-RU" sz="1400" dirty="0" err="1"/>
              <a:t>билим</a:t>
            </a:r>
            <a:r>
              <a:rPr lang="ru-RU" sz="1400" dirty="0"/>
              <a:t> </a:t>
            </a:r>
            <a:r>
              <a:rPr lang="ru-RU" sz="1400" dirty="0" err="1"/>
              <a:t>берүү</a:t>
            </a:r>
            <a:endParaRPr lang="ru-RU" sz="1400" dirty="0"/>
          </a:p>
          <a:p>
            <a:r>
              <a:rPr lang="ru-RU" sz="1400" dirty="0" err="1"/>
              <a:t>түзүмдүк</a:t>
            </a:r>
            <a:r>
              <a:rPr lang="ru-RU" sz="1400" dirty="0"/>
              <a:t> </a:t>
            </a:r>
            <a:r>
              <a:rPr lang="ru-RU" sz="1400" dirty="0" err="1"/>
              <a:t>бөлүмдөрүнүн</a:t>
            </a:r>
            <a:r>
              <a:rPr lang="ru-RU" sz="1400" dirty="0"/>
              <a:t> </a:t>
            </a:r>
            <a:r>
              <a:rPr lang="ru-RU" sz="1400" dirty="0" err="1"/>
              <a:t>окутуучу</a:t>
            </a:r>
            <a:r>
              <a:rPr lang="ru-RU" sz="1400" dirty="0"/>
              <a:t> лары </a:t>
            </a:r>
            <a:r>
              <a:rPr lang="ru-RU" sz="1400" dirty="0" err="1"/>
              <a:t>тарабынан</a:t>
            </a:r>
            <a:r>
              <a:rPr lang="ru-RU" sz="1400" dirty="0"/>
              <a:t> 13 </a:t>
            </a:r>
            <a:r>
              <a:rPr lang="ru-RU" sz="1400" dirty="0" err="1"/>
              <a:t>сабактарды</a:t>
            </a:r>
            <a:r>
              <a:rPr lang="ru-RU" sz="1400" dirty="0"/>
              <a:t> </a:t>
            </a:r>
            <a:r>
              <a:rPr lang="ru-RU" sz="1400" dirty="0" err="1"/>
              <a:t>үзгүлтүккө</a:t>
            </a:r>
            <a:r>
              <a:rPr lang="ru-RU" sz="1400" dirty="0"/>
              <a:t> </a:t>
            </a:r>
            <a:r>
              <a:rPr lang="ru-RU" sz="1400" dirty="0" err="1"/>
              <a:t>учуратуу</a:t>
            </a:r>
            <a:r>
              <a:rPr lang="ru-RU" sz="1400" dirty="0"/>
              <a:t> </a:t>
            </a:r>
            <a:r>
              <a:rPr lang="ru-RU" sz="1400" dirty="0" err="1"/>
              <a:t>фактылары</a:t>
            </a:r>
            <a:endParaRPr lang="ru-RU" sz="1400" dirty="0"/>
          </a:p>
          <a:p>
            <a:r>
              <a:rPr lang="ru-RU" sz="1400" dirty="0" err="1"/>
              <a:t>катталган</a:t>
            </a:r>
            <a:r>
              <a:rPr lang="ru-RU" sz="1400" dirty="0"/>
              <a:t>: ФИТ – 4; ЭФ - 2; ТФ - 2; КГТИ - 1; ВШД - 2; ИЭФ - 1; ВШМ -1. </a:t>
            </a:r>
            <a:r>
              <a:rPr lang="ru-RU" sz="1400" dirty="0" err="1"/>
              <a:t>Сабактарды</a:t>
            </a:r>
            <a:r>
              <a:rPr lang="ru-RU" sz="1400" dirty="0"/>
              <a:t> </a:t>
            </a:r>
            <a:r>
              <a:rPr lang="ru-RU" sz="1400" dirty="0" err="1"/>
              <a:t>үзгүлтүккө</a:t>
            </a:r>
            <a:endParaRPr lang="ru-RU" sz="1400" dirty="0"/>
          </a:p>
          <a:p>
            <a:r>
              <a:rPr lang="ru-RU" sz="1400" dirty="0" err="1"/>
              <a:t>учураткан</a:t>
            </a:r>
            <a:r>
              <a:rPr lang="ru-RU" sz="1400" dirty="0"/>
              <a:t> </a:t>
            </a:r>
            <a:r>
              <a:rPr lang="ru-RU" sz="1400" dirty="0" err="1"/>
              <a:t>бардык</a:t>
            </a:r>
            <a:r>
              <a:rPr lang="ru-RU" sz="1400" dirty="0"/>
              <a:t> </a:t>
            </a:r>
            <a:r>
              <a:rPr lang="ru-RU" sz="1400" dirty="0" err="1"/>
              <a:t>окутуучу</a:t>
            </a:r>
            <a:r>
              <a:rPr lang="ru-RU" sz="1400" dirty="0"/>
              <a:t> </a:t>
            </a:r>
            <a:r>
              <a:rPr lang="ru-RU" sz="1400" dirty="0" err="1"/>
              <a:t>ларга</a:t>
            </a:r>
            <a:r>
              <a:rPr lang="ru-RU" sz="1400" dirty="0"/>
              <a:t> </a:t>
            </a:r>
            <a:r>
              <a:rPr lang="ru-RU" sz="1400" dirty="0" err="1"/>
              <a:t>оозеки</a:t>
            </a:r>
            <a:r>
              <a:rPr lang="ru-RU" sz="1400" dirty="0"/>
              <a:t> </a:t>
            </a:r>
            <a:r>
              <a:rPr lang="ru-RU" sz="1400" dirty="0" err="1"/>
              <a:t>эскертүүлөр</a:t>
            </a:r>
            <a:r>
              <a:rPr lang="ru-RU" sz="1400" dirty="0"/>
              <a:t> </a:t>
            </a:r>
            <a:r>
              <a:rPr lang="ru-RU" sz="1400" dirty="0" err="1"/>
              <a:t>берилди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0012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-108520" y="332656"/>
            <a:ext cx="9361040" cy="6696744"/>
          </a:xfrm>
        </p:spPr>
        <p:txBody>
          <a:bodyPr>
            <a:normAutofit fontScale="70000" lnSpcReduction="20000"/>
          </a:bodyPr>
          <a:lstStyle/>
          <a:p>
            <a:r>
              <a:rPr lang="ru-RU" sz="2900" dirty="0" err="1"/>
              <a:t>Окуу</a:t>
            </a:r>
            <a:r>
              <a:rPr lang="ru-RU" sz="2900" dirty="0"/>
              <a:t> </a:t>
            </a:r>
            <a:r>
              <a:rPr lang="ru-RU" sz="2900" dirty="0" err="1"/>
              <a:t>түзүмдүк</a:t>
            </a:r>
            <a:r>
              <a:rPr lang="ru-RU" sz="2900" dirty="0"/>
              <a:t> </a:t>
            </a:r>
            <a:r>
              <a:rPr lang="ru-RU" sz="2900" dirty="0" err="1"/>
              <a:t>бөлүмдөр</a:t>
            </a:r>
            <a:r>
              <a:rPr lang="ru-RU" sz="2900" dirty="0"/>
              <a:t> 2021-22-о.ж. 1-жарым </a:t>
            </a:r>
            <a:r>
              <a:rPr lang="ru-RU" sz="2900" dirty="0" err="1"/>
              <a:t>жылдыгы</a:t>
            </a:r>
            <a:r>
              <a:rPr lang="ru-RU" sz="2900" dirty="0"/>
              <a:t> </a:t>
            </a:r>
            <a:r>
              <a:rPr lang="ru-RU" sz="2900" dirty="0" err="1"/>
              <a:t>боюнча</a:t>
            </a:r>
            <a:r>
              <a:rPr lang="ru-RU" sz="2900" dirty="0"/>
              <a:t> </a:t>
            </a:r>
            <a:r>
              <a:rPr lang="ru-RU" sz="2900" dirty="0" err="1"/>
              <a:t>окутуучу</a:t>
            </a:r>
            <a:r>
              <a:rPr lang="ru-RU" sz="2900" dirty="0"/>
              <a:t> </a:t>
            </a:r>
            <a:r>
              <a:rPr lang="ru-RU" sz="2900" dirty="0" err="1"/>
              <a:t>лардын</a:t>
            </a:r>
            <a:r>
              <a:rPr lang="ru-RU" sz="2900" dirty="0"/>
              <a:t> </a:t>
            </a:r>
            <a:r>
              <a:rPr lang="ru-RU" sz="2900" dirty="0" err="1" smtClean="0"/>
              <a:t>аткарылган</a:t>
            </a:r>
            <a:r>
              <a:rPr lang="ru-RU" sz="2900" dirty="0" smtClean="0"/>
              <a:t> </a:t>
            </a:r>
            <a:r>
              <a:rPr lang="ru-RU" sz="2900" dirty="0" err="1" smtClean="0"/>
              <a:t>жана</a:t>
            </a:r>
            <a:r>
              <a:rPr lang="ru-RU" sz="2900" dirty="0" smtClean="0"/>
              <a:t> </a:t>
            </a:r>
            <a:r>
              <a:rPr lang="ru-RU" sz="2900" dirty="0" err="1"/>
              <a:t>толук</a:t>
            </a:r>
            <a:r>
              <a:rPr lang="ru-RU" sz="2900" dirty="0"/>
              <a:t> </a:t>
            </a:r>
            <a:r>
              <a:rPr lang="ru-RU" sz="2900" dirty="0" err="1"/>
              <a:t>аткарылбай</a:t>
            </a:r>
            <a:r>
              <a:rPr lang="ru-RU" sz="2900" dirty="0"/>
              <a:t> калган </a:t>
            </a:r>
            <a:r>
              <a:rPr lang="ru-RU" sz="2900" dirty="0" err="1"/>
              <a:t>окуу</a:t>
            </a:r>
            <a:r>
              <a:rPr lang="ru-RU" sz="2900" dirty="0"/>
              <a:t> </a:t>
            </a:r>
            <a:r>
              <a:rPr lang="ru-RU" sz="2900" dirty="0" err="1"/>
              <a:t>жүктөмдөрү</a:t>
            </a:r>
            <a:r>
              <a:rPr lang="ru-RU" sz="2900" dirty="0"/>
              <a:t> </a:t>
            </a:r>
            <a:r>
              <a:rPr lang="ru-RU" sz="2900" dirty="0" err="1"/>
              <a:t>боюнча</a:t>
            </a:r>
            <a:r>
              <a:rPr lang="ru-RU" sz="2900" dirty="0"/>
              <a:t> </a:t>
            </a:r>
            <a:r>
              <a:rPr lang="ru-RU" sz="2900" dirty="0" err="1"/>
              <a:t>санарип</a:t>
            </a:r>
            <a:r>
              <a:rPr lang="ru-RU" sz="2900" dirty="0"/>
              <a:t> </a:t>
            </a:r>
            <a:r>
              <a:rPr lang="ru-RU" sz="2900" dirty="0" err="1"/>
              <a:t>отчетторун</a:t>
            </a:r>
            <a:r>
              <a:rPr lang="ru-RU" sz="2900" dirty="0"/>
              <a:t> </a:t>
            </a:r>
            <a:r>
              <a:rPr lang="ru-RU" sz="2900" dirty="0" err="1"/>
              <a:t>тапшырышты.Т</a:t>
            </a:r>
            <a:r>
              <a:rPr lang="ru-RU" sz="2900" dirty="0"/>
              <a:t> </a:t>
            </a:r>
            <a:r>
              <a:rPr lang="ru-RU" sz="2900" dirty="0" err="1" smtClean="0"/>
              <a:t>олук</a:t>
            </a:r>
            <a:r>
              <a:rPr lang="ru-RU" sz="2900" dirty="0" smtClean="0"/>
              <a:t> </a:t>
            </a:r>
            <a:r>
              <a:rPr lang="ru-RU" sz="2900" dirty="0" err="1" smtClean="0"/>
              <a:t>аткарылбай</a:t>
            </a:r>
            <a:r>
              <a:rPr lang="ru-RU" sz="2900" dirty="0" smtClean="0"/>
              <a:t> </a:t>
            </a:r>
            <a:r>
              <a:rPr lang="ru-RU" sz="2900" dirty="0"/>
              <a:t>калган а у </a:t>
            </a:r>
            <a:r>
              <a:rPr lang="ru-RU" sz="2900" dirty="0" err="1"/>
              <a:t>диториялык</a:t>
            </a:r>
            <a:r>
              <a:rPr lang="ru-RU" sz="2900" dirty="0"/>
              <a:t> </a:t>
            </a:r>
            <a:r>
              <a:rPr lang="ru-RU" sz="2900" dirty="0" err="1"/>
              <a:t>жана</a:t>
            </a:r>
            <a:r>
              <a:rPr lang="ru-RU" sz="2900" dirty="0"/>
              <a:t> башка </a:t>
            </a:r>
            <a:r>
              <a:rPr lang="ru-RU" sz="2900" dirty="0" err="1"/>
              <a:t>сааттар</a:t>
            </a:r>
            <a:r>
              <a:rPr lang="ru-RU" sz="2900" dirty="0"/>
              <a:t> </a:t>
            </a:r>
            <a:r>
              <a:rPr lang="ru-RU" sz="2900" dirty="0" err="1"/>
              <a:t>окуу</a:t>
            </a:r>
            <a:r>
              <a:rPr lang="ru-RU" sz="2900" dirty="0"/>
              <a:t> </a:t>
            </a:r>
            <a:r>
              <a:rPr lang="ru-RU" sz="2900" dirty="0" err="1"/>
              <a:t>топторун</a:t>
            </a:r>
            <a:r>
              <a:rPr lang="ru-RU" sz="2900" dirty="0"/>
              <a:t> </a:t>
            </a:r>
            <a:r>
              <a:rPr lang="ru-RU" sz="2900" dirty="0" err="1"/>
              <a:t>кыскартылып</a:t>
            </a:r>
            <a:r>
              <a:rPr lang="ru-RU" sz="2900" dirty="0"/>
              <a:t> же </a:t>
            </a:r>
            <a:r>
              <a:rPr lang="ru-RU" sz="2900" dirty="0" err="1" smtClean="0"/>
              <a:t>көбөйгөндүн</a:t>
            </a:r>
            <a:r>
              <a:rPr lang="ru-RU" sz="2900" dirty="0" smtClean="0"/>
              <a:t> </a:t>
            </a:r>
            <a:r>
              <a:rPr lang="ru-RU" sz="2900" dirty="0" err="1" smtClean="0"/>
              <a:t>жана</a:t>
            </a:r>
            <a:r>
              <a:rPr lang="ru-RU" sz="2900" dirty="0" smtClean="0"/>
              <a:t> </a:t>
            </a:r>
            <a:r>
              <a:rPr lang="ru-RU" sz="2900" dirty="0" err="1"/>
              <a:t>сту</a:t>
            </a:r>
            <a:r>
              <a:rPr lang="ru-RU" sz="2900" dirty="0"/>
              <a:t> </a:t>
            </a:r>
            <a:r>
              <a:rPr lang="ru-RU" sz="2900" dirty="0" err="1"/>
              <a:t>денттердин</a:t>
            </a:r>
            <a:r>
              <a:rPr lang="ru-RU" sz="2900" dirty="0"/>
              <a:t> к </a:t>
            </a:r>
            <a:r>
              <a:rPr lang="ru-RU" sz="2900" dirty="0" err="1"/>
              <a:t>онтингенти</a:t>
            </a:r>
            <a:r>
              <a:rPr lang="ru-RU" sz="2900" dirty="0"/>
              <a:t> </a:t>
            </a:r>
            <a:r>
              <a:rPr lang="ru-RU" sz="2900" dirty="0" err="1"/>
              <a:t>өзгөргөндүгүнөн</a:t>
            </a:r>
            <a:r>
              <a:rPr lang="ru-RU" sz="2900" dirty="0"/>
              <a:t> </a:t>
            </a:r>
            <a:r>
              <a:rPr lang="ru-RU" sz="2900" dirty="0" err="1"/>
              <a:t>сааттарды</a:t>
            </a:r>
            <a:r>
              <a:rPr lang="ru-RU" sz="2900" dirty="0"/>
              <a:t> </a:t>
            </a:r>
            <a:r>
              <a:rPr lang="ru-RU" sz="2900" dirty="0" err="1"/>
              <a:t>кайрадан</a:t>
            </a:r>
            <a:r>
              <a:rPr lang="ru-RU" sz="2900" dirty="0"/>
              <a:t> </a:t>
            </a:r>
            <a:r>
              <a:rPr lang="ru-RU" sz="2900" dirty="0" err="1"/>
              <a:t>эсептешүүгө</a:t>
            </a:r>
            <a:r>
              <a:rPr lang="ru-RU" sz="2900" dirty="0"/>
              <a:t> </a:t>
            </a:r>
            <a:r>
              <a:rPr lang="ru-RU" sz="2900" dirty="0" err="1" smtClean="0"/>
              <a:t>байланыштуу</a:t>
            </a:r>
            <a:r>
              <a:rPr lang="ru-RU" sz="2900" dirty="0" smtClean="0"/>
              <a:t> </a:t>
            </a:r>
            <a:r>
              <a:rPr lang="ru-RU" sz="2900" dirty="0" err="1" smtClean="0"/>
              <a:t>түшүндүрүлөт</a:t>
            </a:r>
            <a:r>
              <a:rPr lang="ru-RU" sz="2900" dirty="0" smtClean="0"/>
              <a:t> .</a:t>
            </a:r>
          </a:p>
          <a:p>
            <a:endParaRPr lang="ru-RU" sz="2900" dirty="0"/>
          </a:p>
          <a:p>
            <a:r>
              <a:rPr lang="ru-RU" sz="2900" dirty="0"/>
              <a:t>КМТУ да </a:t>
            </a:r>
            <a:r>
              <a:rPr lang="ru-RU" sz="2900" dirty="0" err="1"/>
              <a:t>окуу</a:t>
            </a:r>
            <a:r>
              <a:rPr lang="ru-RU" sz="2900" dirty="0"/>
              <a:t> </a:t>
            </a:r>
            <a:r>
              <a:rPr lang="ru-RU" sz="2900" dirty="0" err="1"/>
              <a:t>процесси</a:t>
            </a:r>
            <a:r>
              <a:rPr lang="ru-RU" sz="2900" dirty="0"/>
              <a:t> блок-моду л </a:t>
            </a:r>
            <a:r>
              <a:rPr lang="ru-RU" sz="2900" dirty="0" err="1"/>
              <a:t>системасы</a:t>
            </a:r>
            <a:r>
              <a:rPr lang="ru-RU" sz="2900" dirty="0"/>
              <a:t> </a:t>
            </a:r>
            <a:r>
              <a:rPr lang="ru-RU" sz="2900" dirty="0" err="1"/>
              <a:t>жана</a:t>
            </a:r>
            <a:r>
              <a:rPr lang="ru-RU" sz="2900" dirty="0"/>
              <a:t> </a:t>
            </a:r>
            <a:r>
              <a:rPr lang="ru-RU" sz="2900" dirty="0" err="1"/>
              <a:t>сту</a:t>
            </a:r>
            <a:r>
              <a:rPr lang="ru-RU" sz="2900" dirty="0"/>
              <a:t> </a:t>
            </a:r>
            <a:r>
              <a:rPr lang="ru-RU" sz="2900" dirty="0" err="1"/>
              <a:t>денттердин</a:t>
            </a:r>
            <a:r>
              <a:rPr lang="ru-RU" sz="2900" dirty="0"/>
              <a:t> </a:t>
            </a:r>
            <a:r>
              <a:rPr lang="ru-RU" sz="2900" dirty="0" err="1"/>
              <a:t>ишмердүүлүгүн</a:t>
            </a:r>
            <a:r>
              <a:rPr lang="ru-RU" sz="2900" dirty="0"/>
              <a:t> </a:t>
            </a:r>
            <a:r>
              <a:rPr lang="ru-RU" sz="2900" dirty="0" err="1" smtClean="0"/>
              <a:t>баалоо</a:t>
            </a:r>
            <a:r>
              <a:rPr lang="ru-RU" sz="2900" dirty="0" smtClean="0"/>
              <a:t> рейтинги </a:t>
            </a:r>
            <a:r>
              <a:rPr lang="ru-RU" sz="2900" dirty="0" err="1"/>
              <a:t>жөнүндө</a:t>
            </a:r>
            <a:r>
              <a:rPr lang="ru-RU" sz="2900" dirty="0"/>
              <a:t> </a:t>
            </a:r>
            <a:r>
              <a:rPr lang="ru-RU" sz="2900" dirty="0" err="1"/>
              <a:t>Жобого</a:t>
            </a:r>
            <a:r>
              <a:rPr lang="ru-RU" sz="2900" dirty="0"/>
              <a:t> </a:t>
            </a:r>
            <a:r>
              <a:rPr lang="ru-RU" sz="2900" dirty="0" err="1"/>
              <a:t>ылайык</a:t>
            </a:r>
            <a:r>
              <a:rPr lang="ru-RU" sz="2900" dirty="0"/>
              <a:t> (№34, 01.06.2009-ж.) </a:t>
            </a:r>
            <a:r>
              <a:rPr lang="ru-RU" sz="2900" dirty="0" err="1"/>
              <a:t>жана</a:t>
            </a:r>
            <a:r>
              <a:rPr lang="ru-RU" sz="2900" dirty="0"/>
              <a:t> И. </a:t>
            </a:r>
            <a:r>
              <a:rPr lang="ru-RU" sz="2900" dirty="0" err="1"/>
              <a:t>Раззак</a:t>
            </a:r>
            <a:r>
              <a:rPr lang="ru-RU" sz="2900" dirty="0"/>
              <a:t> </a:t>
            </a:r>
            <a:r>
              <a:rPr lang="ru-RU" sz="2900" dirty="0" err="1"/>
              <a:t>ов</a:t>
            </a:r>
            <a:r>
              <a:rPr lang="ru-RU" sz="2900" dirty="0"/>
              <a:t> </a:t>
            </a:r>
            <a:r>
              <a:rPr lang="ru-RU" sz="2900" dirty="0" err="1"/>
              <a:t>атындагы</a:t>
            </a:r>
            <a:r>
              <a:rPr lang="ru-RU" sz="2900" dirty="0"/>
              <a:t> КМТУ да </a:t>
            </a:r>
            <a:r>
              <a:rPr lang="ru-RU" sz="2900" dirty="0" err="1" smtClean="0"/>
              <a:t>окуу</a:t>
            </a:r>
            <a:r>
              <a:rPr lang="ru-RU" sz="2900" dirty="0" smtClean="0"/>
              <a:t> </a:t>
            </a:r>
            <a:r>
              <a:rPr lang="ru-RU" sz="2900" dirty="0" err="1" smtClean="0"/>
              <a:t>процессин</a:t>
            </a:r>
            <a:r>
              <a:rPr lang="ru-RU" sz="2900" dirty="0" smtClean="0"/>
              <a:t> </a:t>
            </a:r>
            <a:r>
              <a:rPr lang="ru-RU" sz="2900" dirty="0" err="1"/>
              <a:t>кредиттик</a:t>
            </a:r>
            <a:r>
              <a:rPr lang="ru-RU" sz="2900" dirty="0"/>
              <a:t> </a:t>
            </a:r>
            <a:r>
              <a:rPr lang="ru-RU" sz="2900" dirty="0" err="1"/>
              <a:t>системанын</a:t>
            </a:r>
            <a:r>
              <a:rPr lang="ru-RU" sz="2900" dirty="0"/>
              <a:t> </a:t>
            </a:r>
            <a:r>
              <a:rPr lang="ru-RU" sz="2900" dirty="0" err="1"/>
              <a:t>негизде</a:t>
            </a:r>
            <a:r>
              <a:rPr lang="ru-RU" sz="2900" dirty="0"/>
              <a:t> </a:t>
            </a:r>
            <a:r>
              <a:rPr lang="ru-RU" sz="2900" dirty="0" err="1"/>
              <a:t>уюштуруу</a:t>
            </a:r>
            <a:r>
              <a:rPr lang="ru-RU" sz="2900" dirty="0"/>
              <a:t> </a:t>
            </a:r>
            <a:r>
              <a:rPr lang="ru-RU" sz="2900" dirty="0" err="1"/>
              <a:t>жөнүндө</a:t>
            </a:r>
            <a:r>
              <a:rPr lang="ru-RU" sz="2900" dirty="0"/>
              <a:t> </a:t>
            </a:r>
            <a:r>
              <a:rPr lang="ru-RU" sz="2900" dirty="0" err="1"/>
              <a:t>Жобого</a:t>
            </a:r>
            <a:r>
              <a:rPr lang="ru-RU" sz="2900" dirty="0"/>
              <a:t> (ЕСТ</a:t>
            </a:r>
            <a:r>
              <a:rPr lang="en-US" sz="2900" dirty="0"/>
              <a:t>S) (18.10.2016-</a:t>
            </a:r>
            <a:r>
              <a:rPr lang="ru-RU" sz="2900" dirty="0"/>
              <a:t>ж</a:t>
            </a:r>
            <a:r>
              <a:rPr lang="ru-RU" sz="2900" dirty="0" smtClean="0"/>
              <a:t>.) </a:t>
            </a:r>
            <a:r>
              <a:rPr lang="ru-RU" sz="2900" dirty="0" err="1" smtClean="0"/>
              <a:t>ылайык</a:t>
            </a:r>
            <a:r>
              <a:rPr lang="ru-RU" sz="2900" dirty="0" smtClean="0"/>
              <a:t> </a:t>
            </a:r>
            <a:r>
              <a:rPr lang="ru-RU" sz="2900" dirty="0" err="1"/>
              <a:t>жүргүзүлөт</a:t>
            </a:r>
            <a:r>
              <a:rPr lang="ru-RU" sz="2900" dirty="0"/>
              <a:t> </a:t>
            </a:r>
            <a:r>
              <a:rPr lang="ru-RU" sz="2900" dirty="0" smtClean="0"/>
              <a:t>.</a:t>
            </a:r>
          </a:p>
          <a:p>
            <a:endParaRPr lang="ru-RU" sz="2900" dirty="0"/>
          </a:p>
          <a:p>
            <a:r>
              <a:rPr lang="ru-RU" sz="2900" dirty="0" err="1"/>
              <a:t>Окуу</a:t>
            </a:r>
            <a:r>
              <a:rPr lang="ru-RU" sz="2900" dirty="0"/>
              <a:t> </a:t>
            </a:r>
            <a:r>
              <a:rPr lang="ru-RU" sz="2900" dirty="0" err="1"/>
              <a:t>процессин</a:t>
            </a:r>
            <a:r>
              <a:rPr lang="ru-RU" sz="2900" dirty="0"/>
              <a:t> </a:t>
            </a:r>
            <a:r>
              <a:rPr lang="ru-RU" sz="2900" dirty="0" err="1" smtClean="0"/>
              <a:t>уюштурууда</a:t>
            </a:r>
            <a:r>
              <a:rPr lang="ru-RU" sz="2900" dirty="0" smtClean="0"/>
              <a:t> </a:t>
            </a:r>
            <a:r>
              <a:rPr lang="ru-RU" sz="2900" dirty="0" err="1"/>
              <a:t>университеттин</a:t>
            </a:r>
            <a:r>
              <a:rPr lang="ru-RU" sz="2900" dirty="0"/>
              <a:t> </a:t>
            </a:r>
            <a:r>
              <a:rPr lang="ru-RU" sz="2900" dirty="0" err="1"/>
              <a:t>маалымат</a:t>
            </a:r>
            <a:r>
              <a:rPr lang="ru-RU" sz="2900" dirty="0"/>
              <a:t> </a:t>
            </a:r>
            <a:r>
              <a:rPr lang="ru-RU" sz="2900" dirty="0" err="1"/>
              <a:t>системасын</a:t>
            </a:r>
            <a:r>
              <a:rPr lang="ru-RU" sz="2900" dirty="0"/>
              <a:t> </a:t>
            </a:r>
            <a:r>
              <a:rPr lang="ru-RU" sz="2900" dirty="0" err="1" smtClean="0"/>
              <a:t>колдонуу</a:t>
            </a:r>
            <a:r>
              <a:rPr lang="ru-RU" sz="2900" dirty="0" smtClean="0"/>
              <a:t> </a:t>
            </a:r>
            <a:r>
              <a:rPr lang="ru-RU" sz="2900" dirty="0" err="1" smtClean="0"/>
              <a:t>улантылууда</a:t>
            </a:r>
            <a:r>
              <a:rPr lang="ru-RU" sz="2900" dirty="0" smtClean="0"/>
              <a:t>. </a:t>
            </a:r>
            <a:r>
              <a:rPr lang="ru-RU" sz="2900" dirty="0" err="1" smtClean="0"/>
              <a:t>Университеттин</a:t>
            </a:r>
            <a:r>
              <a:rPr lang="ru-RU" sz="2900" dirty="0" smtClean="0"/>
              <a:t> </a:t>
            </a:r>
            <a:r>
              <a:rPr lang="ru-RU" sz="2900" dirty="0" err="1"/>
              <a:t>маалымат</a:t>
            </a:r>
            <a:r>
              <a:rPr lang="ru-RU" sz="2900" dirty="0"/>
              <a:t> </a:t>
            </a:r>
            <a:r>
              <a:rPr lang="ru-RU" sz="2900" dirty="0" err="1"/>
              <a:t>системасын</a:t>
            </a:r>
            <a:r>
              <a:rPr lang="ru-RU" sz="2900" dirty="0"/>
              <a:t> </a:t>
            </a:r>
            <a:r>
              <a:rPr lang="ru-RU" sz="2900" dirty="0" err="1"/>
              <a:t>ишке</a:t>
            </a:r>
            <a:r>
              <a:rPr lang="ru-RU" sz="2900" dirty="0"/>
              <a:t> </a:t>
            </a:r>
            <a:r>
              <a:rPr lang="ru-RU" sz="2900" dirty="0" err="1"/>
              <a:t>киргизүү</a:t>
            </a:r>
            <a:r>
              <a:rPr lang="ru-RU" sz="2900" dirty="0"/>
              <a:t> </a:t>
            </a:r>
            <a:r>
              <a:rPr lang="ru-RU" sz="2900" dirty="0" err="1" smtClean="0"/>
              <a:t>студенттерди</a:t>
            </a:r>
            <a:r>
              <a:rPr lang="ru-RU" sz="2900" dirty="0" smtClean="0"/>
              <a:t> </a:t>
            </a:r>
            <a:r>
              <a:rPr lang="ru-RU" sz="2900" dirty="0" err="1"/>
              <a:t>окутуу</a:t>
            </a:r>
            <a:r>
              <a:rPr lang="ru-RU" sz="2900" dirty="0"/>
              <a:t> да </a:t>
            </a:r>
            <a:r>
              <a:rPr lang="ru-RU" sz="2900" dirty="0" err="1"/>
              <a:t>жана</a:t>
            </a:r>
            <a:r>
              <a:rPr lang="ru-RU" sz="2900" dirty="0"/>
              <a:t> </a:t>
            </a:r>
            <a:r>
              <a:rPr lang="ru-RU" sz="2900" dirty="0" err="1" smtClean="0"/>
              <a:t>алардын</a:t>
            </a:r>
            <a:r>
              <a:rPr lang="ru-RU" sz="2900" dirty="0" smtClean="0"/>
              <a:t> </a:t>
            </a:r>
            <a:r>
              <a:rPr lang="ru-RU" sz="2900" dirty="0" err="1" smtClean="0"/>
              <a:t>билимдерин</a:t>
            </a:r>
            <a:r>
              <a:rPr lang="ru-RU" sz="2900" dirty="0" smtClean="0"/>
              <a:t> </a:t>
            </a:r>
            <a:r>
              <a:rPr lang="ru-RU" sz="2900" dirty="0" err="1"/>
              <a:t>заманбап</a:t>
            </a:r>
            <a:r>
              <a:rPr lang="ru-RU" sz="2900" dirty="0"/>
              <a:t> </a:t>
            </a:r>
            <a:r>
              <a:rPr lang="ru-RU" sz="2900" dirty="0" err="1"/>
              <a:t>маалыматтык</a:t>
            </a:r>
            <a:r>
              <a:rPr lang="ru-RU" sz="2900" dirty="0"/>
              <a:t> </a:t>
            </a:r>
            <a:r>
              <a:rPr lang="ru-RU" sz="2900" dirty="0" err="1"/>
              <a:t>технологиялардын</a:t>
            </a:r>
            <a:r>
              <a:rPr lang="ru-RU" sz="2900" dirty="0"/>
              <a:t> </a:t>
            </a:r>
            <a:r>
              <a:rPr lang="ru-RU" sz="2900" dirty="0" err="1"/>
              <a:t>негизинде</a:t>
            </a:r>
            <a:r>
              <a:rPr lang="ru-RU" sz="2900" dirty="0"/>
              <a:t> </a:t>
            </a:r>
            <a:r>
              <a:rPr lang="ru-RU" sz="2900" dirty="0" err="1"/>
              <a:t>көзөмөлгө</a:t>
            </a:r>
            <a:r>
              <a:rPr lang="ru-RU" sz="2900" dirty="0"/>
              <a:t> </a:t>
            </a:r>
            <a:r>
              <a:rPr lang="ru-RU" sz="2900" dirty="0" err="1"/>
              <a:t>алууга</a:t>
            </a:r>
            <a:r>
              <a:rPr lang="ru-RU" sz="2900" dirty="0"/>
              <a:t>, </a:t>
            </a:r>
            <a:r>
              <a:rPr lang="ru-RU" sz="2900" dirty="0" err="1" smtClean="0"/>
              <a:t>студенттердин</a:t>
            </a:r>
            <a:r>
              <a:rPr lang="ru-RU" sz="2900" dirty="0" smtClean="0"/>
              <a:t> </a:t>
            </a:r>
            <a:r>
              <a:rPr lang="ru-RU" sz="2900" dirty="0" err="1" smtClean="0"/>
              <a:t>электрондук</a:t>
            </a:r>
            <a:r>
              <a:rPr lang="ru-RU" sz="2900" dirty="0" smtClean="0"/>
              <a:t> </a:t>
            </a:r>
            <a:r>
              <a:rPr lang="ru-RU" sz="2900" dirty="0" err="1"/>
              <a:t>окуу</a:t>
            </a:r>
            <a:r>
              <a:rPr lang="ru-RU" sz="2900" dirty="0"/>
              <a:t> </a:t>
            </a:r>
            <a:r>
              <a:rPr lang="ru-RU" sz="2900" dirty="0" err="1"/>
              <a:t>материалдары</a:t>
            </a:r>
            <a:r>
              <a:rPr lang="ru-RU" sz="2900" dirty="0"/>
              <a:t> </a:t>
            </a:r>
            <a:r>
              <a:rPr lang="ru-RU" sz="2900" dirty="0" err="1"/>
              <a:t>менен</a:t>
            </a:r>
            <a:r>
              <a:rPr lang="ru-RU" sz="2900" dirty="0"/>
              <a:t> </a:t>
            </a:r>
            <a:r>
              <a:rPr lang="ru-RU" sz="2900" dirty="0" err="1"/>
              <a:t>өз</a:t>
            </a:r>
            <a:r>
              <a:rPr lang="ru-RU" sz="2900" dirty="0"/>
              <a:t> </a:t>
            </a:r>
            <a:r>
              <a:rPr lang="ru-RU" sz="2900" dirty="0" err="1"/>
              <a:t>алдынча</a:t>
            </a:r>
            <a:r>
              <a:rPr lang="ru-RU" sz="2900" dirty="0"/>
              <a:t> </a:t>
            </a:r>
            <a:r>
              <a:rPr lang="ru-RU" sz="2900" dirty="0" err="1"/>
              <a:t>иштөө</a:t>
            </a:r>
            <a:r>
              <a:rPr lang="ru-RU" sz="2900" dirty="0"/>
              <a:t> </a:t>
            </a:r>
            <a:r>
              <a:rPr lang="ru-RU" sz="2900" dirty="0" err="1"/>
              <a:t>жөндөмдөрүн</a:t>
            </a:r>
            <a:r>
              <a:rPr lang="ru-RU" sz="2900" dirty="0"/>
              <a:t> </a:t>
            </a:r>
            <a:r>
              <a:rPr lang="ru-RU" sz="2900" dirty="0" err="1"/>
              <a:t>өнүктүрүү</a:t>
            </a:r>
            <a:r>
              <a:rPr lang="ru-RU" sz="2900" dirty="0"/>
              <a:t> </a:t>
            </a:r>
            <a:r>
              <a:rPr lang="ru-RU" sz="2900" dirty="0" err="1"/>
              <a:t>боюнча</a:t>
            </a:r>
            <a:r>
              <a:rPr lang="ru-RU" sz="2900" dirty="0"/>
              <a:t> </a:t>
            </a:r>
            <a:r>
              <a:rPr lang="ru-RU" sz="2900" dirty="0" err="1" smtClean="0"/>
              <a:t>жаңы</a:t>
            </a:r>
            <a:r>
              <a:rPr lang="ru-RU" sz="2900" dirty="0" smtClean="0"/>
              <a:t> </a:t>
            </a:r>
            <a:r>
              <a:rPr lang="ru-RU" sz="2900" dirty="0" err="1" smtClean="0"/>
              <a:t>деңгээлге</a:t>
            </a:r>
            <a:r>
              <a:rPr lang="ru-RU" sz="2900" dirty="0" smtClean="0"/>
              <a:t> </a:t>
            </a:r>
            <a:r>
              <a:rPr lang="ru-RU" sz="2900" dirty="0" err="1"/>
              <a:t>өтүүгө</a:t>
            </a:r>
            <a:r>
              <a:rPr lang="ru-RU" sz="2900" dirty="0"/>
              <a:t> </a:t>
            </a:r>
            <a:r>
              <a:rPr lang="ru-RU" sz="2900" dirty="0" err="1"/>
              <a:t>шарт</a:t>
            </a:r>
            <a:r>
              <a:rPr lang="ru-RU" sz="2900" dirty="0"/>
              <a:t> </a:t>
            </a:r>
            <a:r>
              <a:rPr lang="ru-RU" sz="2900" dirty="0" err="1"/>
              <a:t>түздү</a:t>
            </a:r>
            <a:r>
              <a:rPr lang="ru-RU" sz="2900" dirty="0" smtClean="0"/>
              <a:t>.</a:t>
            </a:r>
          </a:p>
          <a:p>
            <a:endParaRPr lang="ru-RU" sz="2900" dirty="0"/>
          </a:p>
          <a:p>
            <a:r>
              <a:rPr lang="ru-RU" sz="2900" dirty="0" err="1"/>
              <a:t>Окуу</a:t>
            </a:r>
            <a:r>
              <a:rPr lang="ru-RU" sz="2900" dirty="0"/>
              <a:t> </a:t>
            </a:r>
            <a:r>
              <a:rPr lang="ru-RU" sz="2900" dirty="0" err="1"/>
              <a:t>процессин</a:t>
            </a:r>
            <a:r>
              <a:rPr lang="ru-RU" sz="2900" dirty="0"/>
              <a:t> </a:t>
            </a:r>
            <a:r>
              <a:rPr lang="ru-RU" sz="2900" dirty="0" err="1" smtClean="0"/>
              <a:t>башкарууда</a:t>
            </a:r>
            <a:r>
              <a:rPr lang="ru-RU" sz="2900" dirty="0"/>
              <a:t>, </a:t>
            </a:r>
            <a:r>
              <a:rPr lang="ru-RU" sz="2900" dirty="0" err="1"/>
              <a:t>билим</a:t>
            </a:r>
            <a:r>
              <a:rPr lang="ru-RU" sz="2900" dirty="0"/>
              <a:t> </a:t>
            </a:r>
            <a:r>
              <a:rPr lang="ru-RU" sz="2900" dirty="0" err="1"/>
              <a:t>берүү</a:t>
            </a:r>
            <a:r>
              <a:rPr lang="ru-RU" sz="2900" dirty="0"/>
              <a:t> </a:t>
            </a:r>
            <a:r>
              <a:rPr lang="ru-RU" sz="2900" dirty="0" err="1"/>
              <a:t>процессин</a:t>
            </a:r>
            <a:r>
              <a:rPr lang="ru-RU" sz="2900" dirty="0"/>
              <a:t> </a:t>
            </a:r>
            <a:r>
              <a:rPr lang="ru-RU" sz="2900" dirty="0" err="1" smtClean="0"/>
              <a:t>коштоо</a:t>
            </a:r>
            <a:r>
              <a:rPr lang="ru-RU" sz="2900" dirty="0" smtClean="0"/>
              <a:t> </a:t>
            </a:r>
            <a:r>
              <a:rPr lang="ru-RU" sz="2900" dirty="0" err="1"/>
              <a:t>боюнча</a:t>
            </a:r>
            <a:r>
              <a:rPr lang="ru-RU" sz="2900" dirty="0"/>
              <a:t> </a:t>
            </a:r>
            <a:r>
              <a:rPr lang="ru-RU" sz="2900" dirty="0" err="1"/>
              <a:t>программалык</a:t>
            </a:r>
            <a:r>
              <a:rPr lang="ru-RU" sz="2900" dirty="0"/>
              <a:t> </a:t>
            </a:r>
            <a:r>
              <a:rPr lang="ru-RU" sz="2900" dirty="0" err="1" smtClean="0"/>
              <a:t>колдоо</a:t>
            </a:r>
            <a:r>
              <a:rPr lang="ru-RU" sz="2900" dirty="0" smtClean="0"/>
              <a:t> </a:t>
            </a:r>
            <a:r>
              <a:rPr lang="ru-RU" sz="2900" dirty="0" err="1" smtClean="0"/>
              <a:t>каражаттарын</a:t>
            </a:r>
            <a:r>
              <a:rPr lang="ru-RU" sz="2900" dirty="0" smtClean="0"/>
              <a:t> </a:t>
            </a:r>
            <a:r>
              <a:rPr lang="ru-RU" sz="2900" dirty="0" err="1" smtClean="0"/>
              <a:t>колдонуу</a:t>
            </a:r>
            <a:r>
              <a:rPr lang="ru-RU" sz="2900" dirty="0" smtClean="0"/>
              <a:t> </a:t>
            </a:r>
            <a:r>
              <a:rPr lang="ru-RU" sz="2900" dirty="0" err="1"/>
              <a:t>университеттин</a:t>
            </a:r>
            <a:r>
              <a:rPr lang="ru-RU" sz="2900" dirty="0"/>
              <a:t> </a:t>
            </a:r>
            <a:r>
              <a:rPr lang="ru-RU" sz="2900" dirty="0" err="1"/>
              <a:t>көпчүлүк</a:t>
            </a:r>
            <a:r>
              <a:rPr lang="ru-RU" sz="2900" dirty="0"/>
              <a:t> </a:t>
            </a:r>
            <a:r>
              <a:rPr lang="ru-RU" sz="2900" dirty="0" err="1"/>
              <a:t>түзүмдүк</a:t>
            </a:r>
            <a:r>
              <a:rPr lang="ru-RU" sz="2900" dirty="0"/>
              <a:t> </a:t>
            </a:r>
            <a:r>
              <a:rPr lang="ru-RU" sz="2900" dirty="0" err="1"/>
              <a:t>бөлүмдөрүнүн</a:t>
            </a:r>
            <a:r>
              <a:rPr lang="ru-RU" sz="2900" dirty="0"/>
              <a:t> </a:t>
            </a:r>
            <a:r>
              <a:rPr lang="ru-RU" sz="2900" dirty="0" err="1"/>
              <a:t>ишин</a:t>
            </a:r>
            <a:r>
              <a:rPr lang="ru-RU" sz="2900" dirty="0"/>
              <a:t> </a:t>
            </a:r>
            <a:r>
              <a:rPr lang="ru-RU" sz="2900" dirty="0" err="1"/>
              <a:t>оптималдуу</a:t>
            </a:r>
            <a:r>
              <a:rPr lang="ru-RU" sz="2900" dirty="0"/>
              <a:t> </a:t>
            </a:r>
            <a:r>
              <a:rPr lang="ru-RU" sz="2900" dirty="0" err="1" smtClean="0"/>
              <a:t>жана</a:t>
            </a:r>
            <a:r>
              <a:rPr lang="ru-RU" sz="2900" dirty="0" smtClean="0"/>
              <a:t> </a:t>
            </a:r>
            <a:r>
              <a:rPr lang="ru-RU" sz="2900" dirty="0" err="1" smtClean="0"/>
              <a:t>синхрондуу</a:t>
            </a:r>
            <a:r>
              <a:rPr lang="ru-RU" sz="2900" dirty="0" smtClean="0"/>
              <a:t> </a:t>
            </a:r>
            <a:r>
              <a:rPr lang="ru-RU" sz="2900" dirty="0" err="1"/>
              <a:t>иштөөгө</a:t>
            </a:r>
            <a:r>
              <a:rPr lang="ru-RU" sz="2900" dirty="0"/>
              <a:t> </a:t>
            </a:r>
            <a:r>
              <a:rPr lang="ru-RU" sz="2900" dirty="0" err="1"/>
              <a:t>шарт</a:t>
            </a:r>
            <a:r>
              <a:rPr lang="ru-RU" sz="2900" dirty="0"/>
              <a:t> </a:t>
            </a:r>
            <a:r>
              <a:rPr lang="ru-RU" sz="2900" dirty="0" err="1"/>
              <a:t>түзөт</a:t>
            </a:r>
            <a:r>
              <a:rPr lang="ru-RU" sz="2900" dirty="0"/>
              <a:t> </a:t>
            </a:r>
            <a:r>
              <a:rPr lang="ru-RU" sz="2900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362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784976" cy="6480720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Кышкы</a:t>
            </a:r>
            <a:r>
              <a:rPr lang="ru-RU" dirty="0"/>
              <a:t> </a:t>
            </a:r>
            <a:r>
              <a:rPr lang="ru-RU" dirty="0" err="1"/>
              <a:t>сынактык</a:t>
            </a:r>
            <a:r>
              <a:rPr lang="ru-RU" dirty="0"/>
              <a:t> сессия 2021-22-о.ж. </a:t>
            </a:r>
            <a:r>
              <a:rPr lang="ru-RU" dirty="0" err="1"/>
              <a:t>Академиялык</a:t>
            </a:r>
            <a:r>
              <a:rPr lang="ru-RU" dirty="0"/>
              <a:t> </a:t>
            </a:r>
            <a:r>
              <a:rPr lang="ru-RU" dirty="0" err="1"/>
              <a:t>календары</a:t>
            </a:r>
            <a:r>
              <a:rPr lang="ru-RU" dirty="0"/>
              <a:t>, И. </a:t>
            </a:r>
            <a:r>
              <a:rPr lang="ru-RU" dirty="0" err="1" smtClean="0"/>
              <a:t>Раззаков</a:t>
            </a:r>
            <a:r>
              <a:rPr lang="ru-RU" dirty="0" smtClean="0"/>
              <a:t> </a:t>
            </a:r>
            <a:r>
              <a:rPr lang="ru-RU" dirty="0" err="1" smtClean="0"/>
              <a:t>атындагы</a:t>
            </a:r>
            <a:r>
              <a:rPr lang="ru-RU" dirty="0" smtClean="0"/>
              <a:t> </a:t>
            </a:r>
            <a:r>
              <a:rPr lang="ru-RU" dirty="0" err="1" smtClean="0"/>
              <a:t>КМТУда</a:t>
            </a:r>
            <a:r>
              <a:rPr lang="ru-RU" dirty="0" smtClean="0"/>
              <a:t> </a:t>
            </a:r>
            <a:r>
              <a:rPr lang="ru-RU" dirty="0" err="1"/>
              <a:t>экзаменациялык</a:t>
            </a:r>
            <a:r>
              <a:rPr lang="ru-RU" dirty="0"/>
              <a:t> </a:t>
            </a:r>
            <a:r>
              <a:rPr lang="ru-RU" dirty="0" err="1"/>
              <a:t>сессияны</a:t>
            </a:r>
            <a:r>
              <a:rPr lang="ru-RU" dirty="0"/>
              <a:t> </a:t>
            </a:r>
            <a:r>
              <a:rPr lang="ru-RU" dirty="0" err="1"/>
              <a:t>өткөрүүнүн</a:t>
            </a:r>
            <a:r>
              <a:rPr lang="ru-RU" dirty="0"/>
              <a:t> </a:t>
            </a:r>
            <a:r>
              <a:rPr lang="ru-RU" dirty="0" err="1" smtClean="0"/>
              <a:t>Регламенти</a:t>
            </a:r>
            <a:r>
              <a:rPr lang="ru-RU" dirty="0" smtClean="0"/>
              <a:t> </a:t>
            </a:r>
            <a:r>
              <a:rPr lang="ru-RU" dirty="0"/>
              <a:t>(15.05.2019-ж.), 01.12.2020-ж. №</a:t>
            </a:r>
            <a:r>
              <a:rPr lang="ru-RU" dirty="0" smtClean="0"/>
              <a:t>131 “2020-21-о.ж</a:t>
            </a:r>
            <a:r>
              <a:rPr lang="ru-RU" dirty="0"/>
              <a:t>. </a:t>
            </a:r>
            <a:r>
              <a:rPr lang="ru-RU" dirty="0" err="1"/>
              <a:t>күндүзгү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сырттан</a:t>
            </a:r>
            <a:r>
              <a:rPr lang="ru-RU" dirty="0"/>
              <a:t> </a:t>
            </a:r>
            <a:r>
              <a:rPr lang="ru-RU" dirty="0" err="1"/>
              <a:t>окутуу</a:t>
            </a:r>
            <a:r>
              <a:rPr lang="ru-RU" dirty="0"/>
              <a:t> </a:t>
            </a:r>
            <a:r>
              <a:rPr lang="ru-RU" dirty="0" err="1"/>
              <a:t>формасындагы</a:t>
            </a:r>
            <a:r>
              <a:rPr lang="ru-RU" dirty="0"/>
              <a:t> </a:t>
            </a:r>
            <a:r>
              <a:rPr lang="ru-RU" dirty="0" err="1" smtClean="0"/>
              <a:t>студенттер</a:t>
            </a:r>
            <a:r>
              <a:rPr lang="ru-RU" dirty="0" smtClean="0"/>
              <a:t> </a:t>
            </a:r>
            <a:r>
              <a:rPr lang="ru-RU" dirty="0" err="1"/>
              <a:t>үчүн</a:t>
            </a:r>
            <a:r>
              <a:rPr lang="ru-RU" dirty="0"/>
              <a:t> </a:t>
            </a:r>
            <a:r>
              <a:rPr lang="ru-RU" dirty="0" err="1"/>
              <a:t>күзгү</a:t>
            </a:r>
            <a:r>
              <a:rPr lang="ru-RU" dirty="0"/>
              <a:t> </a:t>
            </a:r>
            <a:r>
              <a:rPr lang="ru-RU" dirty="0" err="1" smtClean="0"/>
              <a:t>экзамендик</a:t>
            </a:r>
            <a:r>
              <a:rPr lang="ru-RU" dirty="0" smtClean="0"/>
              <a:t> </a:t>
            </a:r>
            <a:r>
              <a:rPr lang="ru-RU" dirty="0" err="1" smtClean="0"/>
              <a:t>сессияны</a:t>
            </a:r>
            <a:r>
              <a:rPr lang="ru-RU" dirty="0" smtClean="0"/>
              <a:t> </a:t>
            </a:r>
            <a:r>
              <a:rPr lang="ru-RU" dirty="0" err="1"/>
              <a:t>өткөрүү</a:t>
            </a:r>
            <a:r>
              <a:rPr lang="ru-RU" dirty="0"/>
              <a:t> </a:t>
            </a:r>
            <a:r>
              <a:rPr lang="ru-RU" dirty="0" err="1"/>
              <a:t>жөнүндө</a:t>
            </a:r>
            <a:r>
              <a:rPr lang="ru-RU" dirty="0"/>
              <a:t>” </a:t>
            </a:r>
            <a:r>
              <a:rPr lang="ru-RU" dirty="0" err="1"/>
              <a:t>буйругу</a:t>
            </a:r>
            <a:r>
              <a:rPr lang="ru-RU" dirty="0"/>
              <a:t> , </a:t>
            </a:r>
            <a:r>
              <a:rPr lang="ru-RU" dirty="0" err="1" smtClean="0"/>
              <a:t>КМТУнун</a:t>
            </a:r>
            <a:r>
              <a:rPr lang="ru-RU" dirty="0" smtClean="0"/>
              <a:t> </a:t>
            </a:r>
            <a:r>
              <a:rPr lang="ru-RU" dirty="0" err="1" smtClean="0"/>
              <a:t>студенттерин</a:t>
            </a:r>
            <a:r>
              <a:rPr lang="ru-RU" dirty="0" smtClean="0"/>
              <a:t> </a:t>
            </a:r>
            <a:r>
              <a:rPr lang="ru-RU" dirty="0" err="1"/>
              <a:t>учурдагы</a:t>
            </a:r>
            <a:r>
              <a:rPr lang="ru-RU" dirty="0"/>
              <a:t> </a:t>
            </a:r>
            <a:r>
              <a:rPr lang="ru-RU" dirty="0" err="1" smtClean="0"/>
              <a:t>жетишкендиктерин</a:t>
            </a:r>
            <a:r>
              <a:rPr lang="ru-RU" dirty="0" smtClean="0"/>
              <a:t> </a:t>
            </a:r>
            <a:r>
              <a:rPr lang="ru-RU" dirty="0" err="1" smtClean="0"/>
              <a:t>көзөмөлдөө</a:t>
            </a:r>
            <a:r>
              <a:rPr lang="ru-RU" dirty="0" smtClean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аралыктагы</a:t>
            </a:r>
            <a:r>
              <a:rPr lang="ru-RU" dirty="0"/>
              <a:t> аттестация </a:t>
            </a:r>
            <a:r>
              <a:rPr lang="ru-RU" dirty="0" err="1"/>
              <a:t>өткөрүү</a:t>
            </a:r>
            <a:r>
              <a:rPr lang="ru-RU" dirty="0"/>
              <a:t> (2013-ж.) </a:t>
            </a:r>
            <a:r>
              <a:rPr lang="ru-RU" dirty="0" err="1" smtClean="0"/>
              <a:t>жөнүндө</a:t>
            </a:r>
            <a:r>
              <a:rPr lang="ru-RU" dirty="0" smtClean="0"/>
              <a:t>. </a:t>
            </a:r>
            <a:r>
              <a:rPr lang="ru-RU" dirty="0" err="1"/>
              <a:t>Жобонун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 smtClean="0"/>
              <a:t>окуу</a:t>
            </a:r>
            <a:r>
              <a:rPr lang="ru-RU" dirty="0" smtClean="0"/>
              <a:t> </a:t>
            </a:r>
            <a:r>
              <a:rPr lang="ru-RU" dirty="0" err="1" smtClean="0"/>
              <a:t>бөлүмдөрдүн</a:t>
            </a:r>
            <a:r>
              <a:rPr lang="ru-RU" dirty="0" smtClean="0"/>
              <a:t> </a:t>
            </a:r>
            <a:r>
              <a:rPr lang="ru-RU" dirty="0" err="1"/>
              <a:t>жетек</a:t>
            </a:r>
            <a:r>
              <a:rPr lang="ru-RU" dirty="0"/>
              <a:t> </a:t>
            </a:r>
            <a:r>
              <a:rPr lang="ru-RU" dirty="0" err="1"/>
              <a:t>чилеринин</a:t>
            </a:r>
            <a:r>
              <a:rPr lang="ru-RU" dirty="0"/>
              <a:t> </a:t>
            </a:r>
            <a:r>
              <a:rPr lang="ru-RU" dirty="0" err="1"/>
              <a:t>экзамендердин</a:t>
            </a:r>
            <a:r>
              <a:rPr lang="ru-RU" dirty="0"/>
              <a:t> </a:t>
            </a:r>
            <a:r>
              <a:rPr lang="ru-RU" dirty="0" err="1"/>
              <a:t>бекитилген</a:t>
            </a:r>
            <a:r>
              <a:rPr lang="ru-RU" dirty="0"/>
              <a:t> </a:t>
            </a:r>
            <a:r>
              <a:rPr lang="ru-RU" dirty="0" err="1"/>
              <a:t>ырааттамаларынын</a:t>
            </a:r>
            <a:r>
              <a:rPr lang="ru-RU" dirty="0"/>
              <a:t> </a:t>
            </a:r>
            <a:r>
              <a:rPr lang="ru-RU" dirty="0" err="1"/>
              <a:t>негизинде</a:t>
            </a:r>
            <a:r>
              <a:rPr lang="ru-RU" dirty="0"/>
              <a:t> </a:t>
            </a:r>
            <a:r>
              <a:rPr lang="ru-RU" dirty="0" err="1" smtClean="0"/>
              <a:t>өткөрүлдү</a:t>
            </a:r>
            <a:r>
              <a:rPr lang="ru-RU" dirty="0" smtClean="0"/>
              <a:t>. </a:t>
            </a:r>
            <a:r>
              <a:rPr lang="ru-RU" dirty="0" err="1" smtClean="0"/>
              <a:t>Жыйынтыктоочу</a:t>
            </a:r>
            <a:r>
              <a:rPr lang="ru-RU" dirty="0" smtClean="0"/>
              <a:t> </a:t>
            </a:r>
            <a:r>
              <a:rPr lang="ru-RU" dirty="0" err="1"/>
              <a:t>көзөмөлгө</a:t>
            </a:r>
            <a:r>
              <a:rPr lang="ru-RU" dirty="0"/>
              <a:t> </a:t>
            </a:r>
            <a:r>
              <a:rPr lang="ru-RU" dirty="0" err="1"/>
              <a:t>алынуучу</a:t>
            </a:r>
            <a:r>
              <a:rPr lang="ru-RU" dirty="0"/>
              <a:t> </a:t>
            </a:r>
            <a:r>
              <a:rPr lang="ru-RU" dirty="0" err="1"/>
              <a:t>сабактардын</a:t>
            </a:r>
            <a:r>
              <a:rPr lang="ru-RU" dirty="0"/>
              <a:t> </a:t>
            </a:r>
            <a:r>
              <a:rPr lang="ru-RU" dirty="0" err="1"/>
              <a:t>тизмеги</a:t>
            </a:r>
            <a:r>
              <a:rPr lang="ru-RU" dirty="0"/>
              <a:t> </a:t>
            </a:r>
            <a:r>
              <a:rPr lang="ru-RU" dirty="0" err="1"/>
              <a:t>окуу</a:t>
            </a:r>
            <a:r>
              <a:rPr lang="ru-RU" dirty="0"/>
              <a:t> </a:t>
            </a:r>
            <a:r>
              <a:rPr lang="ru-RU" dirty="0" err="1"/>
              <a:t>пландарына</a:t>
            </a:r>
            <a:r>
              <a:rPr lang="ru-RU" dirty="0"/>
              <a:t> дал </a:t>
            </a:r>
            <a:r>
              <a:rPr lang="ru-RU" dirty="0" err="1"/>
              <a:t>келди</a:t>
            </a:r>
            <a:r>
              <a:rPr lang="ru-RU" dirty="0"/>
              <a:t>.</a:t>
            </a:r>
          </a:p>
          <a:p>
            <a:r>
              <a:rPr lang="ru-RU" dirty="0"/>
              <a:t>Чет </a:t>
            </a:r>
            <a:r>
              <a:rPr lang="ru-RU" dirty="0" err="1"/>
              <a:t>өлкөлүк</a:t>
            </a:r>
            <a:r>
              <a:rPr lang="ru-RU" dirty="0"/>
              <a:t> </a:t>
            </a:r>
            <a:r>
              <a:rPr lang="ru-RU" dirty="0" err="1" smtClean="0"/>
              <a:t>студенттер</a:t>
            </a:r>
            <a:r>
              <a:rPr lang="ru-RU" dirty="0" smtClean="0"/>
              <a:t> </a:t>
            </a:r>
            <a:r>
              <a:rPr lang="ru-RU" dirty="0" err="1"/>
              <a:t>үчүн</a:t>
            </a:r>
            <a:r>
              <a:rPr lang="ru-RU" dirty="0"/>
              <a:t>, </a:t>
            </a:r>
            <a:r>
              <a:rPr lang="ru-RU" dirty="0" err="1"/>
              <a:t>ошондой</a:t>
            </a:r>
            <a:r>
              <a:rPr lang="ru-RU" dirty="0"/>
              <a:t> эле чет </a:t>
            </a:r>
            <a:r>
              <a:rPr lang="ru-RU" dirty="0" err="1"/>
              <a:t>өлкөдө</a:t>
            </a:r>
            <a:r>
              <a:rPr lang="ru-RU" dirty="0"/>
              <a:t> </a:t>
            </a:r>
            <a:r>
              <a:rPr lang="ru-RU" dirty="0" err="1"/>
              <a:t>жүргөн</a:t>
            </a:r>
            <a:r>
              <a:rPr lang="ru-RU" dirty="0"/>
              <a:t> </a:t>
            </a:r>
            <a:r>
              <a:rPr lang="ru-RU" dirty="0" err="1" smtClean="0"/>
              <a:t>студенттер</a:t>
            </a:r>
            <a:r>
              <a:rPr lang="ru-RU" dirty="0" smtClean="0"/>
              <a:t> </a:t>
            </a:r>
            <a:r>
              <a:rPr lang="ru-RU" dirty="0" err="1"/>
              <a:t>үчүн</a:t>
            </a:r>
            <a:r>
              <a:rPr lang="ru-RU" dirty="0"/>
              <a:t> </a:t>
            </a:r>
            <a:r>
              <a:rPr lang="ru-RU" dirty="0" err="1" smtClean="0"/>
              <a:t>арыздын</a:t>
            </a:r>
            <a:r>
              <a:rPr lang="ru-RU" dirty="0" smtClean="0"/>
              <a:t> </a:t>
            </a:r>
            <a:r>
              <a:rPr lang="ru-RU" dirty="0" err="1" smtClean="0"/>
              <a:t>негизинде</a:t>
            </a:r>
            <a:r>
              <a:rPr lang="ru-RU" dirty="0" smtClean="0"/>
              <a:t> </a:t>
            </a:r>
            <a:r>
              <a:rPr lang="ru-RU" dirty="0" err="1"/>
              <a:t>тиешелүү</a:t>
            </a:r>
            <a:r>
              <a:rPr lang="ru-RU" dirty="0"/>
              <a:t> </a:t>
            </a:r>
            <a:r>
              <a:rPr lang="ru-RU" dirty="0" err="1" smtClean="0"/>
              <a:t>студенттер</a:t>
            </a:r>
            <a:r>
              <a:rPr lang="ru-RU" dirty="0" smtClean="0"/>
              <a:t> </a:t>
            </a:r>
            <a:r>
              <a:rPr lang="ru-RU" dirty="0" err="1"/>
              <a:t>үчүн</a:t>
            </a:r>
            <a:r>
              <a:rPr lang="ru-RU" dirty="0"/>
              <a:t> </a:t>
            </a:r>
            <a:r>
              <a:rPr lang="ru-RU" dirty="0" err="1"/>
              <a:t>сынак</a:t>
            </a:r>
            <a:r>
              <a:rPr lang="ru-RU" dirty="0"/>
              <a:t> </a:t>
            </a:r>
            <a:r>
              <a:rPr lang="ru-RU" dirty="0" err="1"/>
              <a:t>сессиясы</a:t>
            </a:r>
            <a:r>
              <a:rPr lang="ru-RU" dirty="0"/>
              <a:t> </a:t>
            </a:r>
            <a:r>
              <a:rPr lang="ru-RU" dirty="0" err="1"/>
              <a:t>күндүзгү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сырттан</a:t>
            </a:r>
            <a:r>
              <a:rPr lang="ru-RU" dirty="0"/>
              <a:t> </a:t>
            </a:r>
            <a:r>
              <a:rPr lang="ru-RU" dirty="0" err="1"/>
              <a:t>окуу</a:t>
            </a:r>
            <a:r>
              <a:rPr lang="ru-RU" dirty="0"/>
              <a:t> </a:t>
            </a:r>
            <a:r>
              <a:rPr lang="ru-RU" dirty="0" err="1" smtClean="0"/>
              <a:t>бөлүмдөрүндө</a:t>
            </a:r>
            <a:r>
              <a:rPr lang="ru-RU" dirty="0" smtClean="0"/>
              <a:t> скриншоту </a:t>
            </a:r>
            <a:r>
              <a:rPr lang="ru-RU" dirty="0" err="1"/>
              <a:t>менен</a:t>
            </a:r>
            <a:r>
              <a:rPr lang="ru-RU" dirty="0"/>
              <a:t> </a:t>
            </a:r>
            <a:r>
              <a:rPr lang="ru-RU" dirty="0" err="1"/>
              <a:t>экзамендин</a:t>
            </a:r>
            <a:r>
              <a:rPr lang="ru-RU" dirty="0"/>
              <a:t> </a:t>
            </a:r>
            <a:r>
              <a:rPr lang="ru-RU" dirty="0" err="1"/>
              <a:t>фактысын</a:t>
            </a:r>
            <a:r>
              <a:rPr lang="ru-RU" dirty="0"/>
              <a:t> </a:t>
            </a:r>
            <a:r>
              <a:rPr lang="ru-RU" dirty="0" err="1"/>
              <a:t>тастыктаган</a:t>
            </a:r>
            <a:r>
              <a:rPr lang="ru-RU" dirty="0"/>
              <a:t> </a:t>
            </a:r>
            <a:r>
              <a:rPr lang="en-US" dirty="0"/>
              <a:t>on-line </a:t>
            </a:r>
            <a:r>
              <a:rPr lang="ru-RU" dirty="0" err="1"/>
              <a:t>форматында</a:t>
            </a:r>
            <a:r>
              <a:rPr lang="ru-RU" dirty="0"/>
              <a:t> </a:t>
            </a:r>
            <a:r>
              <a:rPr lang="ru-RU" dirty="0" err="1" smtClean="0"/>
              <a:t>уюштурулган</a:t>
            </a:r>
            <a:r>
              <a:rPr lang="ru-RU" dirty="0"/>
              <a:t>.</a:t>
            </a:r>
          </a:p>
          <a:p>
            <a:r>
              <a:rPr lang="ru-RU" dirty="0" err="1"/>
              <a:t>Сырттан</a:t>
            </a:r>
            <a:r>
              <a:rPr lang="ru-RU" dirty="0"/>
              <a:t> </a:t>
            </a:r>
            <a:r>
              <a:rPr lang="ru-RU" dirty="0" err="1"/>
              <a:t>окуган</a:t>
            </a:r>
            <a:r>
              <a:rPr lang="ru-RU" dirty="0"/>
              <a:t> </a:t>
            </a:r>
            <a:r>
              <a:rPr lang="ru-RU" dirty="0" err="1" smtClean="0"/>
              <a:t>студенттер</a:t>
            </a:r>
            <a:r>
              <a:rPr lang="ru-RU" dirty="0" smtClean="0"/>
              <a:t> </a:t>
            </a:r>
            <a:r>
              <a:rPr lang="ru-RU" dirty="0" err="1"/>
              <a:t>үчүн</a:t>
            </a:r>
            <a:r>
              <a:rPr lang="ru-RU" dirty="0"/>
              <a:t> </a:t>
            </a:r>
            <a:r>
              <a:rPr lang="ru-RU" dirty="0" err="1"/>
              <a:t>диспетчердик</a:t>
            </a:r>
            <a:r>
              <a:rPr lang="ru-RU" dirty="0"/>
              <a:t> </a:t>
            </a:r>
            <a:r>
              <a:rPr lang="ru-RU" dirty="0" err="1"/>
              <a:t>кызмат</a:t>
            </a:r>
            <a:r>
              <a:rPr lang="ru-RU" dirty="0"/>
              <a:t> </a:t>
            </a:r>
            <a:r>
              <a:rPr lang="ru-RU" dirty="0" err="1"/>
              <a:t>менен</a:t>
            </a:r>
            <a:r>
              <a:rPr lang="ru-RU" dirty="0"/>
              <a:t> </a:t>
            </a:r>
            <a:r>
              <a:rPr lang="ru-RU" dirty="0" err="1"/>
              <a:t>бирге</a:t>
            </a:r>
            <a:r>
              <a:rPr lang="ru-RU" dirty="0"/>
              <a:t> </a:t>
            </a:r>
            <a:r>
              <a:rPr lang="ru-RU" dirty="0" err="1"/>
              <a:t>окуу</a:t>
            </a:r>
            <a:r>
              <a:rPr lang="ru-RU" dirty="0"/>
              <a:t> </a:t>
            </a:r>
            <a:r>
              <a:rPr lang="ru-RU" dirty="0" err="1" smtClean="0"/>
              <a:t>сабактарынын</a:t>
            </a:r>
            <a:r>
              <a:rPr lang="ru-RU" dirty="0" smtClean="0"/>
              <a:t> </a:t>
            </a:r>
            <a:r>
              <a:rPr lang="ru-RU" dirty="0" err="1" smtClean="0"/>
              <a:t>графиги</a:t>
            </a:r>
            <a:r>
              <a:rPr lang="ru-RU" dirty="0" smtClean="0"/>
              <a:t> </a:t>
            </a:r>
            <a:r>
              <a:rPr lang="ru-RU" dirty="0" err="1"/>
              <a:t>түзүлүп</a:t>
            </a:r>
            <a:r>
              <a:rPr lang="ru-RU" dirty="0"/>
              <a:t>, </a:t>
            </a:r>
            <a:r>
              <a:rPr lang="ru-RU" dirty="0" err="1"/>
              <a:t>лекциялар</a:t>
            </a:r>
            <a:r>
              <a:rPr lang="ru-RU" dirty="0"/>
              <a:t> </a:t>
            </a:r>
            <a:r>
              <a:rPr lang="en-US" dirty="0"/>
              <a:t>on-line </a:t>
            </a:r>
            <a:r>
              <a:rPr lang="ru-RU" dirty="0" err="1"/>
              <a:t>форматында</a:t>
            </a:r>
            <a:r>
              <a:rPr lang="ru-RU" dirty="0"/>
              <a:t>, ал </a:t>
            </a:r>
            <a:r>
              <a:rPr lang="ru-RU" dirty="0" err="1" smtClean="0"/>
              <a:t>эми</a:t>
            </a:r>
            <a:r>
              <a:rPr lang="ru-RU" dirty="0" smtClean="0"/>
              <a:t> </a:t>
            </a:r>
            <a:r>
              <a:rPr lang="ru-RU" dirty="0" err="1" smtClean="0"/>
              <a:t>практикалык</a:t>
            </a:r>
            <a:r>
              <a:rPr lang="ru-RU" dirty="0" smtClean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лабораториялык</a:t>
            </a:r>
            <a:r>
              <a:rPr lang="ru-RU" dirty="0"/>
              <a:t> </a:t>
            </a:r>
            <a:r>
              <a:rPr lang="ru-RU" dirty="0" err="1" smtClean="0"/>
              <a:t>сабактар</a:t>
            </a:r>
            <a:r>
              <a:rPr lang="ru-RU" dirty="0" smtClean="0"/>
              <a:t> лекция </a:t>
            </a:r>
            <a:r>
              <a:rPr lang="ru-RU" dirty="0" err="1"/>
              <a:t>күнү</a:t>
            </a:r>
            <a:r>
              <a:rPr lang="ru-RU" dirty="0"/>
              <a:t> </a:t>
            </a:r>
            <a:r>
              <a:rPr lang="ru-RU" dirty="0" err="1"/>
              <a:t>менен</a:t>
            </a:r>
            <a:r>
              <a:rPr lang="ru-RU" dirty="0"/>
              <a:t> дал </a:t>
            </a:r>
            <a:r>
              <a:rPr lang="ru-RU" dirty="0" err="1" smtClean="0"/>
              <a:t>келбегендей</a:t>
            </a:r>
            <a:r>
              <a:rPr lang="ru-RU" dirty="0" smtClean="0"/>
              <a:t> </a:t>
            </a:r>
            <a:r>
              <a:rPr lang="ru-RU" dirty="0" err="1" smtClean="0"/>
              <a:t>салттуу</a:t>
            </a:r>
            <a:r>
              <a:rPr lang="ru-RU" dirty="0" smtClean="0"/>
              <a:t> </a:t>
            </a:r>
            <a:r>
              <a:rPr lang="ru-RU" dirty="0" err="1"/>
              <a:t>түрдө</a:t>
            </a:r>
            <a:r>
              <a:rPr lang="ru-RU" dirty="0"/>
              <a:t> </a:t>
            </a:r>
            <a:r>
              <a:rPr lang="ru-RU" dirty="0" err="1"/>
              <a:t>өткөрүлдү</a:t>
            </a:r>
            <a:r>
              <a:rPr lang="ru-RU" dirty="0"/>
              <a:t>.</a:t>
            </a:r>
          </a:p>
          <a:p>
            <a:r>
              <a:rPr lang="ru-RU" dirty="0" err="1"/>
              <a:t>Сынактык</a:t>
            </a:r>
            <a:r>
              <a:rPr lang="ru-RU" dirty="0"/>
              <a:t> </a:t>
            </a:r>
            <a:r>
              <a:rPr lang="ru-RU" dirty="0" err="1"/>
              <a:t>сессиянын</a:t>
            </a:r>
            <a:r>
              <a:rPr lang="ru-RU" dirty="0"/>
              <a:t> </a:t>
            </a:r>
            <a:r>
              <a:rPr lang="ru-RU" dirty="0" err="1"/>
              <a:t>жүрүшү</a:t>
            </a:r>
            <a:r>
              <a:rPr lang="ru-RU" dirty="0"/>
              <a:t> </a:t>
            </a:r>
            <a:r>
              <a:rPr lang="ru-RU" dirty="0" err="1"/>
              <a:t>деканаттардын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окуу</a:t>
            </a:r>
            <a:r>
              <a:rPr lang="ru-RU" dirty="0"/>
              <a:t> </a:t>
            </a:r>
            <a:r>
              <a:rPr lang="ru-RU" dirty="0" err="1" smtClean="0"/>
              <a:t>бөлүмүнүн</a:t>
            </a:r>
            <a:r>
              <a:rPr lang="ru-RU" dirty="0" smtClean="0"/>
              <a:t> </a:t>
            </a:r>
            <a:r>
              <a:rPr lang="ru-RU" dirty="0" err="1" smtClean="0"/>
              <a:t>кызматкерлери</a:t>
            </a:r>
            <a:r>
              <a:rPr lang="ru-RU" dirty="0" smtClean="0"/>
              <a:t> </a:t>
            </a:r>
            <a:r>
              <a:rPr lang="ru-RU" dirty="0" err="1" smtClean="0"/>
              <a:t>тарабынан</a:t>
            </a:r>
            <a:r>
              <a:rPr lang="ru-RU" dirty="0" smtClean="0"/>
              <a:t> </a:t>
            </a:r>
            <a:r>
              <a:rPr lang="ru-RU" dirty="0" err="1" smtClean="0"/>
              <a:t>көзөмөлгө</a:t>
            </a:r>
            <a:r>
              <a:rPr lang="ru-RU" dirty="0" smtClean="0"/>
              <a:t> </a:t>
            </a:r>
            <a:r>
              <a:rPr lang="ru-RU" dirty="0" err="1"/>
              <a:t>алынды</a:t>
            </a:r>
            <a:r>
              <a:rPr lang="ru-RU" dirty="0"/>
              <a:t>. </a:t>
            </a:r>
            <a:r>
              <a:rPr lang="ru-RU" dirty="0" err="1"/>
              <a:t>Экзамендерди</a:t>
            </a:r>
            <a:r>
              <a:rPr lang="ru-RU" dirty="0"/>
              <a:t> </a:t>
            </a:r>
            <a:r>
              <a:rPr lang="ru-RU" dirty="0" err="1"/>
              <a:t>өткөрүүнүн</a:t>
            </a:r>
            <a:r>
              <a:rPr lang="ru-RU" dirty="0"/>
              <a:t> </a:t>
            </a:r>
            <a:r>
              <a:rPr lang="ru-RU" dirty="0" err="1"/>
              <a:t>тартибин</a:t>
            </a:r>
            <a:r>
              <a:rPr lang="ru-RU" dirty="0"/>
              <a:t> </a:t>
            </a:r>
            <a:r>
              <a:rPr lang="ru-RU" dirty="0" err="1"/>
              <a:t>текшерүүдө</a:t>
            </a:r>
            <a:r>
              <a:rPr lang="ru-RU" dirty="0"/>
              <a:t> </a:t>
            </a:r>
            <a:r>
              <a:rPr lang="ru-RU" dirty="0" err="1"/>
              <a:t>негизги</a:t>
            </a:r>
            <a:r>
              <a:rPr lang="ru-RU" dirty="0"/>
              <a:t> </a:t>
            </a:r>
            <a:r>
              <a:rPr lang="ru-RU" dirty="0" err="1"/>
              <a:t>көңүл</a:t>
            </a:r>
            <a:r>
              <a:rPr lang="ru-RU" dirty="0"/>
              <a:t> </a:t>
            </a:r>
            <a:r>
              <a:rPr lang="ru-RU" dirty="0" err="1" smtClean="0"/>
              <a:t>студенттердин</a:t>
            </a:r>
            <a:r>
              <a:rPr lang="ru-RU" dirty="0" smtClean="0"/>
              <a:t> </a:t>
            </a:r>
            <a:r>
              <a:rPr lang="ru-RU" dirty="0" err="1" smtClean="0"/>
              <a:t>катышуу</a:t>
            </a:r>
            <a:r>
              <a:rPr lang="ru-RU" dirty="0" smtClean="0"/>
              <a:t> </a:t>
            </a:r>
            <a:r>
              <a:rPr lang="ru-RU" dirty="0" err="1"/>
              <a:t>баракчаларынын</a:t>
            </a:r>
            <a:r>
              <a:rPr lang="ru-RU" dirty="0"/>
              <a:t>, </a:t>
            </a:r>
            <a:r>
              <a:rPr lang="ru-RU" dirty="0" err="1"/>
              <a:t>ведомостун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белгиленген</a:t>
            </a:r>
            <a:r>
              <a:rPr lang="ru-RU" dirty="0"/>
              <a:t> </a:t>
            </a:r>
            <a:r>
              <a:rPr lang="ru-RU" dirty="0" err="1"/>
              <a:t>тартипте</a:t>
            </a:r>
            <a:r>
              <a:rPr lang="ru-RU" dirty="0"/>
              <a:t> </a:t>
            </a:r>
            <a:r>
              <a:rPr lang="ru-RU" dirty="0" err="1"/>
              <a:t>таризделген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 smtClean="0"/>
              <a:t>бекитилген</a:t>
            </a:r>
            <a:r>
              <a:rPr lang="ru-RU" dirty="0" smtClean="0"/>
              <a:t> </a:t>
            </a:r>
            <a:r>
              <a:rPr lang="ru-RU" dirty="0" err="1" smtClean="0"/>
              <a:t>экзамендик</a:t>
            </a:r>
            <a:r>
              <a:rPr lang="ru-RU" dirty="0" smtClean="0"/>
              <a:t> </a:t>
            </a:r>
            <a:r>
              <a:rPr lang="ru-RU" dirty="0" err="1"/>
              <a:t>билеттердин</a:t>
            </a:r>
            <a:r>
              <a:rPr lang="ru-RU" dirty="0"/>
              <a:t> </a:t>
            </a:r>
            <a:r>
              <a:rPr lang="ru-RU" dirty="0" err="1"/>
              <a:t>болушуна</a:t>
            </a:r>
            <a:r>
              <a:rPr lang="ru-RU" dirty="0"/>
              <a:t> </a:t>
            </a:r>
            <a:r>
              <a:rPr lang="ru-RU" dirty="0" err="1" smtClean="0"/>
              <a:t>бурулду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2609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chemeClr val="tx1"/>
                </a:solidFill>
              </a:rPr>
              <a:t>Кышкы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экзамендик</a:t>
            </a:r>
            <a:r>
              <a:rPr lang="ru-RU" b="1" dirty="0">
                <a:solidFill>
                  <a:schemeClr val="tx1"/>
                </a:solidFill>
              </a:rPr>
              <a:t> сессия </a:t>
            </a:r>
            <a:r>
              <a:rPr lang="ru-RU" b="1" dirty="0" err="1">
                <a:solidFill>
                  <a:schemeClr val="tx1"/>
                </a:solidFill>
              </a:rPr>
              <a:t>төмөндөгү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мезгилде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өткөрүлдү</a:t>
            </a:r>
            <a:r>
              <a:rPr lang="ru-RU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856984" cy="5328592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/>
              <a:t>Бакалавриат</a:t>
            </a:r>
            <a:r>
              <a:rPr lang="ru-RU" b="1" dirty="0"/>
              <a:t>:</a:t>
            </a:r>
          </a:p>
          <a:p>
            <a:pPr marL="0" indent="0">
              <a:buNone/>
            </a:pPr>
            <a:r>
              <a:rPr lang="ru-RU" dirty="0"/>
              <a:t>● </a:t>
            </a:r>
            <a:r>
              <a:rPr lang="ru-RU" dirty="0" err="1"/>
              <a:t>күндүзгү</a:t>
            </a:r>
            <a:r>
              <a:rPr lang="ru-RU" dirty="0"/>
              <a:t> </a:t>
            </a:r>
            <a:r>
              <a:rPr lang="ru-RU" dirty="0" err="1"/>
              <a:t>окуу</a:t>
            </a:r>
            <a:r>
              <a:rPr lang="ru-RU" dirty="0"/>
              <a:t> - 2022-жылдын 4-январынан 21-январына </a:t>
            </a:r>
            <a:r>
              <a:rPr lang="ru-RU" dirty="0" err="1"/>
              <a:t>чейин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● </a:t>
            </a:r>
            <a:r>
              <a:rPr lang="ru-RU" dirty="0" err="1"/>
              <a:t>сырттан</a:t>
            </a:r>
            <a:r>
              <a:rPr lang="ru-RU" dirty="0"/>
              <a:t> </a:t>
            </a:r>
            <a:r>
              <a:rPr lang="ru-RU" dirty="0" err="1"/>
              <a:t>окуу</a:t>
            </a:r>
            <a:r>
              <a:rPr lang="ru-RU" dirty="0"/>
              <a:t> - 2022-жылдын 17-январынан 4-февралына </a:t>
            </a:r>
            <a:r>
              <a:rPr lang="ru-RU" dirty="0" err="1" smtClean="0"/>
              <a:t>чейин</a:t>
            </a:r>
            <a:endParaRPr lang="ru-RU" sz="800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Магистратура:</a:t>
            </a:r>
          </a:p>
          <a:p>
            <a:pPr marL="0" indent="0">
              <a:buNone/>
            </a:pPr>
            <a:r>
              <a:rPr lang="ru-RU" dirty="0"/>
              <a:t>● </a:t>
            </a:r>
            <a:r>
              <a:rPr lang="ru-RU" dirty="0" err="1"/>
              <a:t>күндүзгү</a:t>
            </a:r>
            <a:r>
              <a:rPr lang="ru-RU" dirty="0"/>
              <a:t> </a:t>
            </a:r>
            <a:r>
              <a:rPr lang="ru-RU" dirty="0" err="1"/>
              <a:t>окуу</a:t>
            </a:r>
            <a:r>
              <a:rPr lang="ru-RU" dirty="0"/>
              <a:t> - 2022-жылдын 4-январынан 21-январына </a:t>
            </a:r>
            <a:r>
              <a:rPr lang="ru-RU" dirty="0" err="1"/>
              <a:t>чейин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● </a:t>
            </a:r>
            <a:r>
              <a:rPr lang="ru-RU" dirty="0" err="1"/>
              <a:t>сырттан</a:t>
            </a:r>
            <a:r>
              <a:rPr lang="ru-RU" dirty="0"/>
              <a:t> </a:t>
            </a:r>
            <a:r>
              <a:rPr lang="ru-RU" dirty="0" err="1"/>
              <a:t>окуу</a:t>
            </a:r>
            <a:r>
              <a:rPr lang="ru-RU" dirty="0"/>
              <a:t> - 2022-жылдын 31-январынан 18-февралына </a:t>
            </a:r>
            <a:r>
              <a:rPr lang="ru-RU" dirty="0" err="1"/>
              <a:t>чейин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05699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4384</TotalTime>
  <Words>2501</Words>
  <Application>Microsoft Office PowerPoint</Application>
  <PresentationFormat>Экран (4:3)</PresentationFormat>
  <Paragraphs>947</Paragraphs>
  <Slides>30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Справедливость</vt:lpstr>
      <vt:lpstr>Кышкы сынактык сессиянын жыйынтыгы жана И. Раззаков атындагы КМТУнун жамаатынын билим берүү процессин жакшыртуу маселелери тууралуу</vt:lpstr>
      <vt:lpstr>Презентация PowerPoint</vt:lpstr>
      <vt:lpstr>Студенттердин саны боюнча салыштырмалуу анализи  (кышкы сынактык сессиянын башталышына)</vt:lpstr>
      <vt:lpstr>Окуу процессин уюштуруу</vt:lpstr>
      <vt:lpstr>Сессияга киргизилген студенттердин саны боюнча маалымат</vt:lpstr>
      <vt:lpstr>Студенттердин күзгү семестрде  сабактарга катышуусу</vt:lpstr>
      <vt:lpstr>Презентация PowerPoint</vt:lpstr>
      <vt:lpstr>Презентация PowerPoint</vt:lpstr>
      <vt:lpstr>Кышкы экзамендик сессия төмөндөгү мезгилде өткөрүлдү:</vt:lpstr>
      <vt:lpstr>2022-ж. 14-февралына карата студенттердин 2021-2022-о.ж. кышкы сынактык сессиясы боюнча (негизги сессиядан кийин) жетишкендиги тууралуу маалымат</vt:lpstr>
      <vt:lpstr>Презентация PowerPoint</vt:lpstr>
      <vt:lpstr>2022-ж. 11-мартына карата  2021-2022-о.ж. студенттердин кышкы сынактык сессиясында   жетишкендиктери боюнча маалымат  («FX» жана «I» тапшыргандан кийин)</vt:lpstr>
      <vt:lpstr>Презентация PowerPoint</vt:lpstr>
      <vt:lpstr>Презентация PowerPoint</vt:lpstr>
      <vt:lpstr>Презентация PowerPoint</vt:lpstr>
      <vt:lpstr>КМТУнун студенттеринин (башкы ЖОЖ, окутуунун күндүзгу формасы) жетишкенди боюнча анализ (негизги сессияны жана «FX» жана «I» тапшыргандан кийин) </vt:lpstr>
      <vt:lpstr>Окутуунун күндүзгү формасы башкы ЖОЖ боюнча кышкы сынактык сессиянын жетишкендиктеринин анализи</vt:lpstr>
      <vt:lpstr>Сырттан окуу формасы башкы ЖОЖ боюнча кышкы сынактык сессиянын жетишкендиктеринин анализи</vt:lpstr>
      <vt:lpstr>Аймактык филиалдардын кышкы сынактык сессиянын күндүзгу окуу формасы боюнча жетишкендиктеринин анализи</vt:lpstr>
      <vt:lpstr>Аймактык филиалдардын кышкы сынактык сессиянын сырттан окуу формасы боюнча жетишкендиктеринин анализи</vt:lpstr>
      <vt:lpstr>Аймактык филиалдардын кышкы сынактык сессиянын орто кесиптик билим берүү боюнча жетишкендиктеринин анализи</vt:lpstr>
      <vt:lpstr>Презентация PowerPoint</vt:lpstr>
      <vt:lpstr>Башкы ЖОЖдун күндүзгү окуу формасынын жетишкендиктерин ар бир жылдар боюнча салыштырып анализдөө</vt:lpstr>
      <vt:lpstr>Презентация PowerPoint</vt:lpstr>
      <vt:lpstr>Күндүзгү окуу формасынын курстар боюнча башкы ЖОЖдун структуралык бөлүмдөрүнүн жетишкендиктери</vt:lpstr>
      <vt:lpstr>Башкы ЖОЖдун факультеттеринин сапаттуу жетишкендиктери (күндүзгү о/ф)  </vt:lpstr>
      <vt:lpstr>Башкы ЖОЖдун факультеттеринин сапаттуу жетишкендиктери (сырттан о/ф) </vt:lpstr>
      <vt:lpstr>Окуу формалары боюнча жетишкендиктер</vt:lpstr>
      <vt:lpstr>Жалпы университет боюнча кышкы сынактык сессиянын жетишкендиктеринин салыштырмалуу анализи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Skynet</dc:creator>
  <cp:lastModifiedBy>Аксана</cp:lastModifiedBy>
  <cp:revision>336</cp:revision>
  <cp:lastPrinted>2022-03-28T04:26:30Z</cp:lastPrinted>
  <dcterms:created xsi:type="dcterms:W3CDTF">2016-10-31T11:04:10Z</dcterms:created>
  <dcterms:modified xsi:type="dcterms:W3CDTF">2023-04-04T04:07:39Z</dcterms:modified>
</cp:coreProperties>
</file>