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notesSlides/notesSlide18.xml" ContentType="application/vnd.openxmlformats-officedocument.presentationml.notesSl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notesSlides/notesSlide19.xml" ContentType="application/vnd.openxmlformats-officedocument.presentationml.notesSl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notesSlides/notesSlide20.xml" ContentType="application/vnd.openxmlformats-officedocument.presentationml.notesSl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notesSlides/notesSlide21.xml" ContentType="application/vnd.openxmlformats-officedocument.presentationml.notesSl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notesSlides/notesSlide22.xml" ContentType="application/vnd.openxmlformats-officedocument.presentationml.notesSl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notesSlides/notesSlide23.xml" ContentType="application/vnd.openxmlformats-officedocument.presentationml.notesSlide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ppt/notesSlides/notesSlide24.xml" ContentType="application/vnd.openxmlformats-officedocument.presentationml.notesSlide+xml"/>
  <Override PartName="/ppt/charts/chart14.xml" ContentType="application/vnd.openxmlformats-officedocument.drawingml.chart+xml"/>
  <Override PartName="/ppt/theme/themeOverride13.xml" ContentType="application/vnd.openxmlformats-officedocument.themeOverride+xml"/>
  <Override PartName="/ppt/notesSlides/notesSlide25.xml" ContentType="application/vnd.openxmlformats-officedocument.presentationml.notesSlide+xml"/>
  <Override PartName="/ppt/charts/chart15.xml" ContentType="application/vnd.openxmlformats-officedocument.drawingml.chart+xml"/>
  <Override PartName="/ppt/theme/themeOverride14.xml" ContentType="application/vnd.openxmlformats-officedocument.themeOverride+xml"/>
  <Override PartName="/ppt/charts/chart16.xml" ContentType="application/vnd.openxmlformats-officedocument.drawingml.chart+xml"/>
  <Override PartName="/ppt/theme/themeOverride15.xml" ContentType="application/vnd.openxmlformats-officedocument.themeOverride+xml"/>
  <Override PartName="/ppt/charts/chart17.xml" ContentType="application/vnd.openxmlformats-officedocument.drawingml.chart+xml"/>
  <Override PartName="/ppt/theme/themeOverride16.xml" ContentType="application/vnd.openxmlformats-officedocument.themeOverride+xml"/>
  <Override PartName="/ppt/notesSlides/notesSlide26.xml" ContentType="application/vnd.openxmlformats-officedocument.presentationml.notesSlide+xml"/>
  <Override PartName="/ppt/charts/chart18.xml" ContentType="application/vnd.openxmlformats-officedocument.drawingml.chart+xml"/>
  <Override PartName="/ppt/theme/themeOverride17.xml" ContentType="application/vnd.openxmlformats-officedocument.themeOverr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9.xml" ContentType="application/vnd.openxmlformats-officedocument.drawingml.chart+xml"/>
  <Override PartName="/ppt/theme/themeOverride18.xml" ContentType="application/vnd.openxmlformats-officedocument.themeOverride+xml"/>
  <Override PartName="/ppt/charts/chart20.xml" ContentType="application/vnd.openxmlformats-officedocument.drawingml.chart+xml"/>
  <Override PartName="/ppt/theme/themeOverride19.xml" ContentType="application/vnd.openxmlformats-officedocument.themeOverride+xml"/>
  <Override PartName="/ppt/charts/chart21.xml" ContentType="application/vnd.openxmlformats-officedocument.drawingml.chart+xml"/>
  <Override PartName="/ppt/theme/themeOverride20.xml" ContentType="application/vnd.openxmlformats-officedocument.themeOverride+xml"/>
  <Override PartName="/ppt/notesSlides/notesSlide29.xml" ContentType="application/vnd.openxmlformats-officedocument.presentationml.notesSlide+xml"/>
  <Override PartName="/ppt/charts/chart22.xml" ContentType="application/vnd.openxmlformats-officedocument.drawingml.chart+xml"/>
  <Override PartName="/ppt/theme/themeOverride21.xml" ContentType="application/vnd.openxmlformats-officedocument.themeOverride+xml"/>
  <Override PartName="/ppt/charts/chart23.xml" ContentType="application/vnd.openxmlformats-officedocument.drawingml.chart+xml"/>
  <Override PartName="/ppt/theme/themeOverride22.xml" ContentType="application/vnd.openxmlformats-officedocument.themeOverr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3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9" r:id="rId28"/>
    <p:sldId id="281" r:id="rId29"/>
    <p:sldId id="282" r:id="rId30"/>
    <p:sldId id="283" r:id="rId31"/>
    <p:sldId id="284" r:id="rId32"/>
    <p:sldId id="285" r:id="rId33"/>
  </p:sldIdLst>
  <p:sldSz cx="9144000" cy="6858000" type="screen4x3"/>
  <p:notesSz cx="6858000" cy="9144000"/>
  <p:embeddedFontLst>
    <p:embeddedFont>
      <p:font typeface="Libre Franklin" charset="0"/>
      <p:regular r:id="rId35"/>
      <p:bold r:id="rId36"/>
      <p:italic r:id="rId37"/>
      <p:boldItalic r:id="rId38"/>
    </p:embeddedFont>
    <p:embeddedFont>
      <p:font typeface="Libre Baskerville" charset="0"/>
      <p:regular r:id="rId39"/>
      <p:bold r:id="rId40"/>
      <p:italic r:id="rId41"/>
    </p:embeddedFont>
    <p:embeddedFont>
      <p:font typeface="Calibri" pitchFamily="3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9" roundtripDataSignature="AMtx7mjaR0BzvVCgQHm5S20idQYBlEeD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3FEDC17A-A9E3-42E5-A712-10081C0299F2}">
  <a:tblStyle styleId="{3FEDC17A-A9E3-42E5-A712-10081C0299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B7F1ED2-D430-446C-AC7C-CA1D8276A5D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49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0.fntdata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1.xlsx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2.xlsx"/><Relationship Id="rId1" Type="http://schemas.openxmlformats.org/officeDocument/2006/relationships/themeOverride" Target="../theme/themeOverride12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13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14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3.xlsx"/><Relationship Id="rId1" Type="http://schemas.openxmlformats.org/officeDocument/2006/relationships/themeOverride" Target="../theme/themeOverride15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4.xlsx"/><Relationship Id="rId1" Type="http://schemas.openxmlformats.org/officeDocument/2006/relationships/themeOverride" Target="../theme/themeOverride16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5.xlsx"/><Relationship Id="rId1" Type="http://schemas.openxmlformats.org/officeDocument/2006/relationships/themeOverride" Target="../theme/themeOverride17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1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19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6.bin"/><Relationship Id="rId1" Type="http://schemas.openxmlformats.org/officeDocument/2006/relationships/themeOverride" Target="../theme/themeOverride20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7.bin"/><Relationship Id="rId1" Type="http://schemas.openxmlformats.org/officeDocument/2006/relationships/themeOverride" Target="../theme/themeOverride21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oleObject" Target="&#1044;&#1080;&#1072;&#1075;&#1088;&#1072;&#1084;&#1084;&#1072;%20&#1074;%20Microsoft%20PowerPoint" TargetMode="External"/><Relationship Id="rId1" Type="http://schemas.openxmlformats.org/officeDocument/2006/relationships/themeOverride" Target="../theme/themeOverride2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Контингент!$AA$9</c:f>
              <c:strCache>
                <c:ptCount val="1"/>
                <c:pt idx="0">
                  <c:v>Баардыгы студ.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-1.2698412698412698E-2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759125985476624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5182519709532484E-2"/>
                  <c:y val="1.5677270426742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Контингент!$AB$8:$AF$8</c:f>
              <c:strCache>
                <c:ptCount val="5"/>
                <c:pt idx="0">
                  <c:v>2017-18</c:v>
                </c:pt>
                <c:pt idx="1">
                  <c:v>2018-19</c:v>
                </c:pt>
                <c:pt idx="2">
                  <c:v>2019-20</c:v>
                </c:pt>
                <c:pt idx="3">
                  <c:v>2020-21</c:v>
                </c:pt>
                <c:pt idx="4">
                  <c:v>2021-22</c:v>
                </c:pt>
              </c:strCache>
            </c:strRef>
          </c:cat>
          <c:val>
            <c:numRef>
              <c:f>Контингент!$AB$9:$AF$9</c:f>
              <c:numCache>
                <c:formatCode>General</c:formatCode>
                <c:ptCount val="5"/>
                <c:pt idx="0">
                  <c:v>6979</c:v>
                </c:pt>
                <c:pt idx="1">
                  <c:v>7883</c:v>
                </c:pt>
                <c:pt idx="2">
                  <c:v>8368</c:v>
                </c:pt>
                <c:pt idx="3">
                  <c:v>9854</c:v>
                </c:pt>
                <c:pt idx="4">
                  <c:v>8842</c:v>
                </c:pt>
              </c:numCache>
            </c:numRef>
          </c:val>
        </c:ser>
        <c:ser>
          <c:idx val="1"/>
          <c:order val="1"/>
          <c:tx>
            <c:strRef>
              <c:f>Контингент!$AA$10</c:f>
              <c:strCache>
                <c:ptCount val="1"/>
                <c:pt idx="0">
                  <c:v>Сессияга киргизилди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2698412698412698E-2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104296976875751E-2"/>
                  <c:y val="-7.83863521337135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59125985476624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015644546531355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764340834320409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Контингент!$AB$8:$AF$8</c:f>
              <c:strCache>
                <c:ptCount val="5"/>
                <c:pt idx="0">
                  <c:v>2017-18</c:v>
                </c:pt>
                <c:pt idx="1">
                  <c:v>2018-19</c:v>
                </c:pt>
                <c:pt idx="2">
                  <c:v>2019-20</c:v>
                </c:pt>
                <c:pt idx="3">
                  <c:v>2020-21</c:v>
                </c:pt>
                <c:pt idx="4">
                  <c:v>2021-22</c:v>
                </c:pt>
              </c:strCache>
            </c:strRef>
          </c:cat>
          <c:val>
            <c:numRef>
              <c:f>Контингент!$AB$10:$AF$10</c:f>
              <c:numCache>
                <c:formatCode>General</c:formatCode>
                <c:ptCount val="5"/>
                <c:pt idx="0">
                  <c:v>6512</c:v>
                </c:pt>
                <c:pt idx="1">
                  <c:v>7187</c:v>
                </c:pt>
                <c:pt idx="2">
                  <c:v>7596</c:v>
                </c:pt>
                <c:pt idx="3">
                  <c:v>8873</c:v>
                </c:pt>
                <c:pt idx="4">
                  <c:v>7946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731072"/>
        <c:axId val="5732608"/>
        <c:axId val="0"/>
      </c:bar3DChart>
      <c:catAx>
        <c:axId val="5731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732608"/>
        <c:crosses val="autoZero"/>
        <c:auto val="1"/>
        <c:lblAlgn val="ctr"/>
        <c:lblOffset val="100"/>
        <c:noMultiLvlLbl val="0"/>
      </c:catAx>
      <c:valAx>
        <c:axId val="5732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73107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FF0000"/>
                </a:solidFill>
              </a:rPr>
              <a:t>3-чү курс</a:t>
            </a:r>
          </a:p>
        </c:rich>
      </c:tx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'Успеваемость по курсам3'!$B$54</c:f>
              <c:strCache>
                <c:ptCount val="1"/>
                <c:pt idx="0">
                  <c:v>3-чү курс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'Успеваемость по курсам3'!$A$55:$A$63</c:f>
              <c:strCache>
                <c:ptCount val="9"/>
                <c:pt idx="0">
                  <c:v>МТИ</c:v>
                </c:pt>
                <c:pt idx="1">
                  <c:v>КГТИ</c:v>
                </c:pt>
                <c:pt idx="2">
                  <c:v>ЭИ</c:v>
                </c:pt>
                <c:pt idx="3">
                  <c:v>АДИ</c:v>
                </c:pt>
                <c:pt idx="4">
                  <c:v>ТИ</c:v>
                </c:pt>
                <c:pt idx="5">
                  <c:v>ТРТИ</c:v>
                </c:pt>
                <c:pt idx="6">
                  <c:v>ЭТИ</c:v>
                </c:pt>
                <c:pt idx="7">
                  <c:v>БББПИ</c:v>
                </c:pt>
                <c:pt idx="8">
                  <c:v>ЭБЖМ</c:v>
                </c:pt>
              </c:strCache>
            </c:strRef>
          </c:cat>
          <c:val>
            <c:numRef>
              <c:f>'Успеваемость по курсам3'!$B$55:$B$63</c:f>
              <c:numCache>
                <c:formatCode>0%</c:formatCode>
                <c:ptCount val="9"/>
                <c:pt idx="0">
                  <c:v>0.37</c:v>
                </c:pt>
                <c:pt idx="1">
                  <c:v>0.49</c:v>
                </c:pt>
                <c:pt idx="2">
                  <c:v>0.5</c:v>
                </c:pt>
                <c:pt idx="3">
                  <c:v>0.5</c:v>
                </c:pt>
                <c:pt idx="4">
                  <c:v>0.51</c:v>
                </c:pt>
                <c:pt idx="5">
                  <c:v>0.56000000000000005</c:v>
                </c:pt>
                <c:pt idx="6">
                  <c:v>0.59</c:v>
                </c:pt>
                <c:pt idx="7">
                  <c:v>0.64</c:v>
                </c:pt>
                <c:pt idx="8">
                  <c:v>0.74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4852608"/>
        <c:axId val="134854144"/>
        <c:axId val="0"/>
      </c:bar3DChart>
      <c:catAx>
        <c:axId val="1348526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34854144"/>
        <c:crosses val="autoZero"/>
        <c:auto val="1"/>
        <c:lblAlgn val="ctr"/>
        <c:lblOffset val="100"/>
        <c:noMultiLvlLbl val="0"/>
      </c:catAx>
      <c:valAx>
        <c:axId val="13485414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348526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'Успеваемость по факультетам1'!$P$20</c:f>
              <c:strCache>
                <c:ptCount val="1"/>
                <c:pt idx="0">
                  <c:v>2020-21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'Успеваемость по факультетам1'!$O$21:$O$28</c:f>
              <c:strCache>
                <c:ptCount val="8"/>
                <c:pt idx="0">
                  <c:v>ЭБЖМ</c:v>
                </c:pt>
                <c:pt idx="1">
                  <c:v>ТИ</c:v>
                </c:pt>
                <c:pt idx="2">
                  <c:v>КГТИ</c:v>
                </c:pt>
                <c:pt idx="3">
                  <c:v>БББПИ</c:v>
                </c:pt>
                <c:pt idx="4">
                  <c:v>ЭТИ</c:v>
                </c:pt>
                <c:pt idx="5">
                  <c:v>ТРТИ</c:v>
                </c:pt>
                <c:pt idx="6">
                  <c:v>ЭИ</c:v>
                </c:pt>
                <c:pt idx="7">
                  <c:v>АДИ</c:v>
                </c:pt>
              </c:strCache>
            </c:strRef>
          </c:cat>
          <c:val>
            <c:numRef>
              <c:f>'Успеваемость по факультетам1'!$P$21:$P$28</c:f>
              <c:numCache>
                <c:formatCode>0%</c:formatCode>
                <c:ptCount val="8"/>
                <c:pt idx="0">
                  <c:v>0.62</c:v>
                </c:pt>
                <c:pt idx="1">
                  <c:v>0.33</c:v>
                </c:pt>
                <c:pt idx="2">
                  <c:v>0.41</c:v>
                </c:pt>
                <c:pt idx="3">
                  <c:v>0.41</c:v>
                </c:pt>
                <c:pt idx="4">
                  <c:v>0.43</c:v>
                </c:pt>
                <c:pt idx="5">
                  <c:v>0.39</c:v>
                </c:pt>
                <c:pt idx="6">
                  <c:v>0.36</c:v>
                </c:pt>
                <c:pt idx="7">
                  <c:v>0.53</c:v>
                </c:pt>
              </c:numCache>
            </c:numRef>
          </c:val>
        </c:ser>
        <c:ser>
          <c:idx val="1"/>
          <c:order val="1"/>
          <c:tx>
            <c:strRef>
              <c:f>'Успеваемость по факультетам1'!$Q$20</c:f>
              <c:strCache>
                <c:ptCount val="1"/>
                <c:pt idx="0">
                  <c:v>2021-22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5645663026688791E-2"/>
                  <c:y val="-4.76673852431158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'Успеваемость по факультетам1'!$O$21:$O$28</c:f>
              <c:strCache>
                <c:ptCount val="8"/>
                <c:pt idx="0">
                  <c:v>ЭБЖМ</c:v>
                </c:pt>
                <c:pt idx="1">
                  <c:v>ТИ</c:v>
                </c:pt>
                <c:pt idx="2">
                  <c:v>КГТИ</c:v>
                </c:pt>
                <c:pt idx="3">
                  <c:v>БББПИ</c:v>
                </c:pt>
                <c:pt idx="4">
                  <c:v>ЭТИ</c:v>
                </c:pt>
                <c:pt idx="5">
                  <c:v>ТРТИ</c:v>
                </c:pt>
                <c:pt idx="6">
                  <c:v>ЭИ</c:v>
                </c:pt>
                <c:pt idx="7">
                  <c:v>АДИ</c:v>
                </c:pt>
              </c:strCache>
            </c:strRef>
          </c:cat>
          <c:val>
            <c:numRef>
              <c:f>'Успеваемость по факультетам1'!$Q$21:$Q$28</c:f>
              <c:numCache>
                <c:formatCode>0%</c:formatCode>
                <c:ptCount val="8"/>
                <c:pt idx="0">
                  <c:v>0.51</c:v>
                </c:pt>
                <c:pt idx="1">
                  <c:v>0.37</c:v>
                </c:pt>
                <c:pt idx="2">
                  <c:v>0.26</c:v>
                </c:pt>
                <c:pt idx="3">
                  <c:v>0.2</c:v>
                </c:pt>
                <c:pt idx="4">
                  <c:v>0.35</c:v>
                </c:pt>
                <c:pt idx="5">
                  <c:v>0.28000000000000003</c:v>
                </c:pt>
                <c:pt idx="6">
                  <c:v>0.2</c:v>
                </c:pt>
                <c:pt idx="7">
                  <c:v>0.35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2087296"/>
        <c:axId val="142088832"/>
        <c:axId val="0"/>
      </c:bar3DChart>
      <c:catAx>
        <c:axId val="14208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42088832"/>
        <c:crosses val="autoZero"/>
        <c:auto val="1"/>
        <c:lblAlgn val="ctr"/>
        <c:lblOffset val="100"/>
        <c:noMultiLvlLbl val="0"/>
      </c:catAx>
      <c:valAx>
        <c:axId val="14208883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4208729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'Успеваемость по факультетам1'!$U$20</c:f>
              <c:strCache>
                <c:ptCount val="1"/>
                <c:pt idx="0">
                  <c:v>2020-21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'Успеваемость по факультетам1'!$T$21:$T$26</c:f>
              <c:strCache>
                <c:ptCount val="6"/>
                <c:pt idx="0">
                  <c:v>ЭБЖМ сырт</c:v>
                </c:pt>
                <c:pt idx="1">
                  <c:v>ТИ сырт</c:v>
                </c:pt>
                <c:pt idx="2">
                  <c:v>ЭТИ сырт.</c:v>
                </c:pt>
                <c:pt idx="3">
                  <c:v>ТРТИ сырт.</c:v>
                </c:pt>
                <c:pt idx="4">
                  <c:v>ЭИ сырт.</c:v>
                </c:pt>
                <c:pt idx="5">
                  <c:v>МТИсырт.</c:v>
                </c:pt>
              </c:strCache>
            </c:strRef>
          </c:cat>
          <c:val>
            <c:numRef>
              <c:f>'Успеваемость по факультетам1'!$U$21:$U$26</c:f>
              <c:numCache>
                <c:formatCode>0.0%</c:formatCode>
                <c:ptCount val="6"/>
                <c:pt idx="0">
                  <c:v>0.71</c:v>
                </c:pt>
                <c:pt idx="1">
                  <c:v>0.41</c:v>
                </c:pt>
                <c:pt idx="2">
                  <c:v>0.35</c:v>
                </c:pt>
                <c:pt idx="3">
                  <c:v>0.46</c:v>
                </c:pt>
                <c:pt idx="4">
                  <c:v>0.04</c:v>
                </c:pt>
                <c:pt idx="5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'Успеваемость по факультетам1'!$V$20</c:f>
              <c:strCache>
                <c:ptCount val="1"/>
                <c:pt idx="0">
                  <c:v>2021-22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437624365133774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640656909846513E-2"/>
                  <c:y val="-2.38336881487651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640656909846513E-2"/>
                  <c:y val="-4.76673762975285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338966853728086E-2"/>
                  <c:y val="2.38336881487633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7206760224473705E-2"/>
                  <c:y val="-7.15010644462927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5772863539100894E-2"/>
                  <c:y val="-7.15010644462927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'Успеваемость по факультетам1'!$T$21:$T$26</c:f>
              <c:strCache>
                <c:ptCount val="6"/>
                <c:pt idx="0">
                  <c:v>ЭБЖМ сырт</c:v>
                </c:pt>
                <c:pt idx="1">
                  <c:v>ТИ сырт</c:v>
                </c:pt>
                <c:pt idx="2">
                  <c:v>ЭТИ сырт.</c:v>
                </c:pt>
                <c:pt idx="3">
                  <c:v>ТРТИ сырт.</c:v>
                </c:pt>
                <c:pt idx="4">
                  <c:v>ЭИ сырт.</c:v>
                </c:pt>
                <c:pt idx="5">
                  <c:v>МТИсырт.</c:v>
                </c:pt>
              </c:strCache>
            </c:strRef>
          </c:cat>
          <c:val>
            <c:numRef>
              <c:f>'Успеваемость по факультетам1'!$V$21:$V$26</c:f>
              <c:numCache>
                <c:formatCode>0.0%</c:formatCode>
                <c:ptCount val="6"/>
                <c:pt idx="0">
                  <c:v>0.31</c:v>
                </c:pt>
                <c:pt idx="1">
                  <c:v>0.08</c:v>
                </c:pt>
                <c:pt idx="2">
                  <c:v>0.09</c:v>
                </c:pt>
                <c:pt idx="3">
                  <c:v>0.15</c:v>
                </c:pt>
                <c:pt idx="4">
                  <c:v>0.05</c:v>
                </c:pt>
                <c:pt idx="5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2133504"/>
        <c:axId val="142221312"/>
        <c:axId val="0"/>
      </c:bar3DChart>
      <c:catAx>
        <c:axId val="1421335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42221312"/>
        <c:crosses val="autoZero"/>
        <c:auto val="1"/>
        <c:lblAlgn val="ctr"/>
        <c:lblOffset val="100"/>
        <c:noMultiLvlLbl val="0"/>
      </c:catAx>
      <c:valAx>
        <c:axId val="142221312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14213350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'Успеваемость по факультетам1'!$AC$64</c:f>
              <c:strCache>
                <c:ptCount val="1"/>
                <c:pt idx="0">
                  <c:v>2019-20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-7.3186563730629189E-3"/>
                  <c:y val="-4.32173294004429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1709850196900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'Успеваемость по факультетам1'!$AB$65:$AB$72</c:f>
              <c:strCache>
                <c:ptCount val="8"/>
                <c:pt idx="0">
                  <c:v>ЭБЖМ</c:v>
                </c:pt>
                <c:pt idx="1">
                  <c:v>ТИ</c:v>
                </c:pt>
                <c:pt idx="2">
                  <c:v>КГТИ</c:v>
                </c:pt>
                <c:pt idx="3">
                  <c:v>БББПИ</c:v>
                </c:pt>
                <c:pt idx="4">
                  <c:v>ЭТИ</c:v>
                </c:pt>
                <c:pt idx="5">
                  <c:v>ТРТИ</c:v>
                </c:pt>
                <c:pt idx="6">
                  <c:v>ЭИ</c:v>
                </c:pt>
                <c:pt idx="7">
                  <c:v>МТИ</c:v>
                </c:pt>
              </c:strCache>
            </c:strRef>
          </c:cat>
          <c:val>
            <c:numRef>
              <c:f>'Успеваемость по факультетам1'!$AC$65:$AC$72</c:f>
              <c:numCache>
                <c:formatCode>0.0%</c:formatCode>
                <c:ptCount val="8"/>
                <c:pt idx="0">
                  <c:v>0.67600000000000005</c:v>
                </c:pt>
                <c:pt idx="1">
                  <c:v>0.65300000000000002</c:v>
                </c:pt>
                <c:pt idx="2">
                  <c:v>0.58299999999999996</c:v>
                </c:pt>
                <c:pt idx="3">
                  <c:v>0.57399999999999995</c:v>
                </c:pt>
                <c:pt idx="4">
                  <c:v>0.61</c:v>
                </c:pt>
                <c:pt idx="5">
                  <c:v>0.60199999999999998</c:v>
                </c:pt>
                <c:pt idx="6">
                  <c:v>0.59899999999999998</c:v>
                </c:pt>
                <c:pt idx="7">
                  <c:v>0.42499999999999999</c:v>
                </c:pt>
              </c:numCache>
            </c:numRef>
          </c:val>
        </c:ser>
        <c:ser>
          <c:idx val="1"/>
          <c:order val="1"/>
          <c:tx>
            <c:strRef>
              <c:f>'Успеваемость по факультетам1'!$AD$64</c:f>
              <c:strCache>
                <c:ptCount val="1"/>
                <c:pt idx="0">
                  <c:v>2020-21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'Успеваемость по факультетам1'!$AB$65:$AB$72</c:f>
              <c:strCache>
                <c:ptCount val="8"/>
                <c:pt idx="0">
                  <c:v>ЭБЖМ</c:v>
                </c:pt>
                <c:pt idx="1">
                  <c:v>ТИ</c:v>
                </c:pt>
                <c:pt idx="2">
                  <c:v>КГТИ</c:v>
                </c:pt>
                <c:pt idx="3">
                  <c:v>БББПИ</c:v>
                </c:pt>
                <c:pt idx="4">
                  <c:v>ЭТИ</c:v>
                </c:pt>
                <c:pt idx="5">
                  <c:v>ТРТИ</c:v>
                </c:pt>
                <c:pt idx="6">
                  <c:v>ЭИ</c:v>
                </c:pt>
                <c:pt idx="7">
                  <c:v>МТИ</c:v>
                </c:pt>
              </c:strCache>
            </c:strRef>
          </c:cat>
          <c:val>
            <c:numRef>
              <c:f>'Успеваемость по факультетам1'!$AD$65:$AD$72</c:f>
              <c:numCache>
                <c:formatCode>0.0%</c:formatCode>
                <c:ptCount val="8"/>
                <c:pt idx="0">
                  <c:v>0.80800000000000005</c:v>
                </c:pt>
                <c:pt idx="1">
                  <c:v>0.63</c:v>
                </c:pt>
                <c:pt idx="2">
                  <c:v>0.51400000000000001</c:v>
                </c:pt>
                <c:pt idx="3">
                  <c:v>0.65600000000000003</c:v>
                </c:pt>
                <c:pt idx="4">
                  <c:v>0.68200000000000005</c:v>
                </c:pt>
                <c:pt idx="5">
                  <c:v>0.71799999999999997</c:v>
                </c:pt>
                <c:pt idx="6">
                  <c:v>0.68100000000000005</c:v>
                </c:pt>
                <c:pt idx="7">
                  <c:v>0.51100000000000001</c:v>
                </c:pt>
              </c:numCache>
            </c:numRef>
          </c:val>
        </c:ser>
        <c:ser>
          <c:idx val="2"/>
          <c:order val="2"/>
          <c:tx>
            <c:strRef>
              <c:f>'Успеваемость по факультетам1'!$AE$64</c:f>
              <c:strCache>
                <c:ptCount val="1"/>
                <c:pt idx="0">
                  <c:v>2021-22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756477529535100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10104402073842E-2"/>
                  <c:y val="-4.32173294004429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34197003938013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220208804147684E-2"/>
                  <c:y val="-2.1608664700221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34197003938012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'Успеваемость по факультетам1'!$AB$65:$AB$72</c:f>
              <c:strCache>
                <c:ptCount val="8"/>
                <c:pt idx="0">
                  <c:v>ЭБЖМ</c:v>
                </c:pt>
                <c:pt idx="1">
                  <c:v>ТИ</c:v>
                </c:pt>
                <c:pt idx="2">
                  <c:v>КГТИ</c:v>
                </c:pt>
                <c:pt idx="3">
                  <c:v>БББПИ</c:v>
                </c:pt>
                <c:pt idx="4">
                  <c:v>ЭТИ</c:v>
                </c:pt>
                <c:pt idx="5">
                  <c:v>ТРТИ</c:v>
                </c:pt>
                <c:pt idx="6">
                  <c:v>ЭИ</c:v>
                </c:pt>
                <c:pt idx="7">
                  <c:v>МТИ</c:v>
                </c:pt>
              </c:strCache>
            </c:strRef>
          </c:cat>
          <c:val>
            <c:numRef>
              <c:f>'Успеваемость по факультетам1'!$AE$65:$AE$72</c:f>
              <c:numCache>
                <c:formatCode>0.0%</c:formatCode>
                <c:ptCount val="8"/>
                <c:pt idx="0">
                  <c:v>0.751</c:v>
                </c:pt>
                <c:pt idx="1">
                  <c:v>0.68300000000000005</c:v>
                </c:pt>
                <c:pt idx="2">
                  <c:v>0.53500000000000003</c:v>
                </c:pt>
                <c:pt idx="3">
                  <c:v>0.60899999999999999</c:v>
                </c:pt>
                <c:pt idx="4">
                  <c:v>0.61099999999999999</c:v>
                </c:pt>
                <c:pt idx="5">
                  <c:v>0.54900000000000004</c:v>
                </c:pt>
                <c:pt idx="6">
                  <c:v>0.67300000000000004</c:v>
                </c:pt>
                <c:pt idx="7">
                  <c:v>0.437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7838080"/>
        <c:axId val="167839616"/>
        <c:axId val="0"/>
      </c:bar3DChart>
      <c:catAx>
        <c:axId val="1678380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67839616"/>
        <c:crosses val="autoZero"/>
        <c:auto val="1"/>
        <c:lblAlgn val="ctr"/>
        <c:lblOffset val="100"/>
        <c:noMultiLvlLbl val="0"/>
      </c:catAx>
      <c:valAx>
        <c:axId val="167839616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16783808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'[Диаграмма в Microsoft PowerPoint]Успеваемость по факультетам1'!$T$58</c:f>
              <c:strCache>
                <c:ptCount val="1"/>
                <c:pt idx="0">
                  <c:v>университеттин сырттан о/ф боюнча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PowerPoint]Успеваемость по факультетам1'!$U$57:$Z$57</c:f>
              <c:strCache>
                <c:ptCount val="6"/>
                <c:pt idx="0">
                  <c:v>2021-22</c:v>
                </c:pt>
                <c:pt idx="1">
                  <c:v>2020-21</c:v>
                </c:pt>
                <c:pt idx="2">
                  <c:v>2019-20</c:v>
                </c:pt>
                <c:pt idx="3">
                  <c:v>2018-19</c:v>
                </c:pt>
                <c:pt idx="4">
                  <c:v>2017-18</c:v>
                </c:pt>
                <c:pt idx="5">
                  <c:v>2016-17</c:v>
                </c:pt>
              </c:strCache>
            </c:strRef>
          </c:cat>
          <c:val>
            <c:numRef>
              <c:f>'[Диаграмма в Microsoft PowerPoint]Успеваемость по факультетам1'!$U$58:$Z$58</c:f>
              <c:numCache>
                <c:formatCode>0.0%</c:formatCode>
                <c:ptCount val="6"/>
                <c:pt idx="0">
                  <c:v>0.75600000000000001</c:v>
                </c:pt>
                <c:pt idx="1">
                  <c:v>0.86099999999999999</c:v>
                </c:pt>
                <c:pt idx="2">
                  <c:v>0.82299999999999995</c:v>
                </c:pt>
                <c:pt idx="3">
                  <c:v>0.71699999999999997</c:v>
                </c:pt>
                <c:pt idx="4">
                  <c:v>0.76</c:v>
                </c:pt>
                <c:pt idx="5">
                  <c:v>0.74399999999999999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PowerPoint]Успеваемость по факультетам1'!$T$59</c:f>
              <c:strCache>
                <c:ptCount val="1"/>
                <c:pt idx="0">
                  <c:v>университеттин күндүзгү о/ф боюнча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PowerPoint]Успеваемость по факультетам1'!$U$57:$Z$57</c:f>
              <c:strCache>
                <c:ptCount val="6"/>
                <c:pt idx="0">
                  <c:v>2021-22</c:v>
                </c:pt>
                <c:pt idx="1">
                  <c:v>2020-21</c:v>
                </c:pt>
                <c:pt idx="2">
                  <c:v>2019-20</c:v>
                </c:pt>
                <c:pt idx="3">
                  <c:v>2018-19</c:v>
                </c:pt>
                <c:pt idx="4">
                  <c:v>2017-18</c:v>
                </c:pt>
                <c:pt idx="5">
                  <c:v>2016-17</c:v>
                </c:pt>
              </c:strCache>
            </c:strRef>
          </c:cat>
          <c:val>
            <c:numRef>
              <c:f>'[Диаграмма в Microsoft PowerPoint]Успеваемость по факультетам1'!$U$59:$Z$59</c:f>
              <c:numCache>
                <c:formatCode>0.0%</c:formatCode>
                <c:ptCount val="6"/>
                <c:pt idx="0">
                  <c:v>0.67900000000000005</c:v>
                </c:pt>
                <c:pt idx="1">
                  <c:v>0.68500000000000005</c:v>
                </c:pt>
                <c:pt idx="2">
                  <c:v>0.6</c:v>
                </c:pt>
                <c:pt idx="3">
                  <c:v>0.63300000000000001</c:v>
                </c:pt>
                <c:pt idx="4">
                  <c:v>0.69399999999999995</c:v>
                </c:pt>
                <c:pt idx="5">
                  <c:v>0.63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8834560"/>
        <c:axId val="168836096"/>
        <c:axId val="0"/>
      </c:bar3DChart>
      <c:catAx>
        <c:axId val="1688345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68836096"/>
        <c:crosses val="autoZero"/>
        <c:auto val="1"/>
        <c:lblAlgn val="ctr"/>
        <c:lblOffset val="100"/>
        <c:noMultiLvlLbl val="0"/>
      </c:catAx>
      <c:valAx>
        <c:axId val="168836096"/>
        <c:scaling>
          <c:orientation val="minMax"/>
        </c:scaling>
        <c:delete val="0"/>
        <c:axPos val="b"/>
        <c:majorGridlines/>
        <c:numFmt formatCode="0.0%" sourceLinked="1"/>
        <c:majorTickMark val="out"/>
        <c:minorTickMark val="none"/>
        <c:tickLblPos val="nextTo"/>
        <c:crossAx val="1688345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24124884800078"/>
          <c:y val="5.3058636487643349E-2"/>
          <c:w val="0.85864239249354612"/>
          <c:h val="0.73116699122287132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PowerPoint]Успеваемость по факультетам1'!$P$2:$P$12</c:f>
              <c:strCache>
                <c:ptCount val="10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  <c:pt idx="8">
                  <c:v>2020-21</c:v>
                </c:pt>
                <c:pt idx="9">
                  <c:v>2021-22</c:v>
                </c:pt>
              </c:strCache>
            </c:strRef>
          </c:cat>
          <c:val>
            <c:numRef>
              <c:f>'[Диаграмма в Microsoft PowerPoint]Успеваемость по факультетам1'!$Q$2:$Q$11</c:f>
              <c:numCache>
                <c:formatCode>0.0%</c:formatCode>
                <c:ptCount val="10"/>
                <c:pt idx="0">
                  <c:v>0.55000000000000004</c:v>
                </c:pt>
                <c:pt idx="1">
                  <c:v>0.56599999999999995</c:v>
                </c:pt>
                <c:pt idx="2">
                  <c:v>0.57099999999999995</c:v>
                </c:pt>
                <c:pt idx="3">
                  <c:v>0.65200000000000002</c:v>
                </c:pt>
                <c:pt idx="4">
                  <c:v>0.65900000000000003</c:v>
                </c:pt>
                <c:pt idx="5">
                  <c:v>0.71</c:v>
                </c:pt>
                <c:pt idx="6">
                  <c:v>0.64800000000000002</c:v>
                </c:pt>
                <c:pt idx="7">
                  <c:v>0.65</c:v>
                </c:pt>
                <c:pt idx="8">
                  <c:v>0.72199999999999998</c:v>
                </c:pt>
                <c:pt idx="9">
                  <c:v>0.69699999999999995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6594944"/>
        <c:axId val="136596480"/>
        <c:axId val="0"/>
      </c:bar3DChart>
      <c:catAx>
        <c:axId val="136594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36596480"/>
        <c:crosses val="autoZero"/>
        <c:auto val="1"/>
        <c:lblAlgn val="ctr"/>
        <c:lblOffset val="100"/>
        <c:noMultiLvlLbl val="0"/>
      </c:catAx>
      <c:valAx>
        <c:axId val="136596480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1365949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800" b="1" i="0" u="none" strike="noStrike" baseline="0" dirty="0" err="1" smtClean="0">
                <a:solidFill>
                  <a:srgbClr val="FF0000"/>
                </a:solidFill>
                <a:effectLst/>
              </a:rPr>
              <a:t>Күндүзгү</a:t>
            </a:r>
            <a:r>
              <a:rPr lang="ru-RU" sz="1800" b="1" i="0" u="none" strike="noStrike" baseline="0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sz="1800" b="1" i="0" u="none" strike="noStrike" baseline="0" dirty="0" err="1" smtClean="0">
                <a:solidFill>
                  <a:srgbClr val="FF0000"/>
                </a:solidFill>
                <a:effectLst/>
              </a:rPr>
              <a:t>окуу</a:t>
            </a:r>
            <a:r>
              <a:rPr lang="ru-RU" sz="1800" b="1" i="0" u="none" strike="noStrike" baseline="0" dirty="0" smtClean="0">
                <a:solidFill>
                  <a:srgbClr val="FF0000"/>
                </a:solidFill>
                <a:effectLst/>
              </a:rPr>
              <a:t> форма </a:t>
            </a:r>
            <a:r>
              <a:rPr lang="ru-RU" sz="1800" b="1" i="0" u="none" strike="noStrike" baseline="0" dirty="0" err="1" smtClean="0">
                <a:solidFill>
                  <a:srgbClr val="FF0000"/>
                </a:solidFill>
                <a:effectLst/>
              </a:rPr>
              <a:t>боюнча</a:t>
            </a:r>
            <a:r>
              <a:rPr lang="ru-RU" sz="1800" b="1" i="0" u="none" strike="noStrike" baseline="0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sz="1800" b="1" i="0" u="none" strike="noStrike" baseline="0" dirty="0" err="1" smtClean="0">
                <a:solidFill>
                  <a:srgbClr val="FF0000"/>
                </a:solidFill>
                <a:effectLst/>
              </a:rPr>
              <a:t>жетишкендиктер</a:t>
            </a:r>
            <a:r>
              <a:rPr lang="ky-KG" sz="1800" b="1" i="0" u="none" strike="noStrike" baseline="0" dirty="0" smtClean="0">
                <a:solidFill>
                  <a:srgbClr val="FF0000"/>
                </a:solidFill>
                <a:effectLst/>
              </a:rPr>
              <a:t>и</a:t>
            </a:r>
            <a:endParaRPr lang="ru-RU" b="1" dirty="0">
              <a:solidFill>
                <a:srgbClr val="FF0000"/>
              </a:solidFill>
            </a:endParaRP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'Успеваемость по курсам3'!$B$84:$B$88</c:f>
              <c:strCache>
                <c:ptCount val="5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5 курс</c:v>
                </c:pt>
              </c:strCache>
            </c:strRef>
          </c:cat>
          <c:val>
            <c:numRef>
              <c:f>'Успеваемость по курсам3'!$C$84:$C$88</c:f>
              <c:numCache>
                <c:formatCode>0%</c:formatCode>
                <c:ptCount val="5"/>
                <c:pt idx="0">
                  <c:v>0.85</c:v>
                </c:pt>
                <c:pt idx="1">
                  <c:v>0.76</c:v>
                </c:pt>
                <c:pt idx="2">
                  <c:v>0.77</c:v>
                </c:pt>
                <c:pt idx="3">
                  <c:v>0.85</c:v>
                </c:pt>
                <c:pt idx="4">
                  <c:v>0.94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8773120"/>
        <c:axId val="168774656"/>
        <c:axId val="0"/>
      </c:bar3DChart>
      <c:catAx>
        <c:axId val="1687731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68774656"/>
        <c:crosses val="autoZero"/>
        <c:auto val="1"/>
        <c:lblAlgn val="ctr"/>
        <c:lblOffset val="100"/>
        <c:noMultiLvlLbl val="0"/>
      </c:catAx>
      <c:valAx>
        <c:axId val="1687746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6877312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800" b="1" i="0" u="none" strike="noStrike" baseline="0" dirty="0" err="1" smtClean="0">
                <a:solidFill>
                  <a:srgbClr val="FF0000"/>
                </a:solidFill>
                <a:effectLst/>
              </a:rPr>
              <a:t>Сырттан</a:t>
            </a:r>
            <a:r>
              <a:rPr lang="ru-RU" sz="1800" b="1" i="0" u="none" strike="noStrike" baseline="0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sz="1800" b="1" i="0" u="none" strike="noStrike" baseline="0" dirty="0" err="1" smtClean="0">
                <a:solidFill>
                  <a:srgbClr val="FF0000"/>
                </a:solidFill>
                <a:effectLst/>
              </a:rPr>
              <a:t>окуу</a:t>
            </a:r>
            <a:r>
              <a:rPr lang="ru-RU" sz="1800" b="1" i="0" u="none" strike="noStrike" baseline="0" dirty="0" smtClean="0">
                <a:solidFill>
                  <a:srgbClr val="FF0000"/>
                </a:solidFill>
                <a:effectLst/>
              </a:rPr>
              <a:t> форма </a:t>
            </a:r>
            <a:r>
              <a:rPr lang="ru-RU" sz="1800" b="1" i="0" u="none" strike="noStrike" baseline="0" dirty="0" err="1" smtClean="0">
                <a:solidFill>
                  <a:srgbClr val="FF0000"/>
                </a:solidFill>
                <a:effectLst/>
              </a:rPr>
              <a:t>боюнча</a:t>
            </a:r>
            <a:r>
              <a:rPr lang="ru-RU" sz="1800" b="1" i="0" u="none" strike="noStrike" baseline="0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sz="1800" b="1" i="0" u="none" strike="noStrike" baseline="0" dirty="0" err="1" smtClean="0">
                <a:solidFill>
                  <a:srgbClr val="FF0000"/>
                </a:solidFill>
                <a:effectLst/>
              </a:rPr>
              <a:t>жетишкендиктер</a:t>
            </a:r>
            <a:r>
              <a:rPr lang="ky-KG" sz="1800" b="1" i="0" u="none" strike="noStrike" baseline="0" dirty="0" smtClean="0">
                <a:solidFill>
                  <a:srgbClr val="FF0000"/>
                </a:solidFill>
                <a:effectLst/>
              </a:rPr>
              <a:t>и</a:t>
            </a:r>
            <a:endParaRPr lang="ru-RU" b="1" dirty="0">
              <a:solidFill>
                <a:srgbClr val="FF0000"/>
              </a:solidFill>
            </a:endParaRP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'Успеваемость по курсам3'!$B$92:$B$96</c:f>
              <c:strCache>
                <c:ptCount val="5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5 курс</c:v>
                </c:pt>
              </c:strCache>
            </c:strRef>
          </c:cat>
          <c:val>
            <c:numRef>
              <c:f>'Успеваемость по курсам3'!$C$92:$C$96</c:f>
              <c:numCache>
                <c:formatCode>0%</c:formatCode>
                <c:ptCount val="5"/>
                <c:pt idx="0">
                  <c:v>0.72</c:v>
                </c:pt>
                <c:pt idx="1">
                  <c:v>0.84</c:v>
                </c:pt>
                <c:pt idx="2">
                  <c:v>0.81</c:v>
                </c:pt>
                <c:pt idx="3">
                  <c:v>0.89</c:v>
                </c:pt>
                <c:pt idx="4">
                  <c:v>0.96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8914304"/>
        <c:axId val="168920192"/>
        <c:axId val="0"/>
      </c:bar3DChart>
      <c:catAx>
        <c:axId val="1689143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68920192"/>
        <c:crosses val="autoZero"/>
        <c:auto val="1"/>
        <c:lblAlgn val="ctr"/>
        <c:lblOffset val="100"/>
        <c:noMultiLvlLbl val="0"/>
      </c:catAx>
      <c:valAx>
        <c:axId val="1689201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6891430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'Успеваемость по курсам3'!$D$85:$D$89</c:f>
              <c:strCache>
                <c:ptCount val="5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5 курс</c:v>
                </c:pt>
              </c:strCache>
            </c:strRef>
          </c:cat>
          <c:val>
            <c:numRef>
              <c:f>'Успеваемость по курсам3'!$E$85:$E$89</c:f>
              <c:numCache>
                <c:formatCode>0%</c:formatCode>
                <c:ptCount val="5"/>
                <c:pt idx="0">
                  <c:v>0.56000000000000005</c:v>
                </c:pt>
                <c:pt idx="1">
                  <c:v>0.55000000000000004</c:v>
                </c:pt>
                <c:pt idx="2">
                  <c:v>0.51</c:v>
                </c:pt>
                <c:pt idx="3">
                  <c:v>0.52</c:v>
                </c:pt>
                <c:pt idx="4">
                  <c:v>0.53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8897536"/>
        <c:axId val="170939136"/>
        <c:axId val="0"/>
      </c:bar3DChart>
      <c:catAx>
        <c:axId val="1688975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70939136"/>
        <c:crosses val="autoZero"/>
        <c:auto val="1"/>
        <c:lblAlgn val="ctr"/>
        <c:lblOffset val="100"/>
        <c:noMultiLvlLbl val="0"/>
      </c:catAx>
      <c:valAx>
        <c:axId val="1709391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6889753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 err="1">
                <a:solidFill>
                  <a:srgbClr val="FF0000"/>
                </a:solidFill>
              </a:rPr>
              <a:t>Жактоонун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жыйынтыктары</a:t>
            </a:r>
            <a:endParaRPr lang="ru-RU" dirty="0">
              <a:solidFill>
                <a:srgbClr val="FF0000"/>
              </a:solidFill>
            </a:endParaRP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'[Диаграмма в Microsoft PowerPoint]Защита'!$B$93</c:f>
              <c:strCache>
                <c:ptCount val="1"/>
                <c:pt idx="0">
                  <c:v>Жактоого киргизилди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PowerPoint]Защита'!$C$92:$E$92</c:f>
              <c:strCache>
                <c:ptCount val="3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</c:strCache>
            </c:strRef>
          </c:cat>
          <c:val>
            <c:numRef>
              <c:f>'[Диаграмма в Microsoft PowerPoint]Защита'!$C$93:$E$93</c:f>
              <c:numCache>
                <c:formatCode>General</c:formatCode>
                <c:ptCount val="3"/>
                <c:pt idx="0">
                  <c:v>1339</c:v>
                </c:pt>
                <c:pt idx="1">
                  <c:v>1569</c:v>
                </c:pt>
                <c:pt idx="2">
                  <c:v>1386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PowerPoint]Защита'!$B$94</c:f>
              <c:strCache>
                <c:ptCount val="1"/>
                <c:pt idx="0">
                  <c:v>Жактады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3.898885966795438E-2"/>
                  <c:y val="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279348381688217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0128533858798487E-2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PowerPoint]Защита'!$C$92:$E$92</c:f>
              <c:strCache>
                <c:ptCount val="3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</c:strCache>
            </c:strRef>
          </c:cat>
          <c:val>
            <c:numRef>
              <c:f>'[Диаграмма в Microsoft PowerPoint]Защита'!$C$94:$E$94</c:f>
              <c:numCache>
                <c:formatCode>General</c:formatCode>
                <c:ptCount val="3"/>
                <c:pt idx="0">
                  <c:v>1326</c:v>
                </c:pt>
                <c:pt idx="1">
                  <c:v>1559</c:v>
                </c:pt>
                <c:pt idx="2">
                  <c:v>1378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7066624"/>
        <c:axId val="167105280"/>
        <c:axId val="0"/>
      </c:bar3DChart>
      <c:catAx>
        <c:axId val="167066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67105280"/>
        <c:crosses val="autoZero"/>
        <c:auto val="1"/>
        <c:lblAlgn val="ctr"/>
        <c:lblOffset val="100"/>
        <c:noMultiLvlLbl val="0"/>
      </c:catAx>
      <c:valAx>
        <c:axId val="167105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706662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2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/>
            </a:pPr>
            <a:endParaRPr lang="ru-RU"/>
          </a:p>
        </c:txPr>
      </c:legendEntry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800" b="1" i="0" baseline="0" dirty="0" smtClean="0">
                <a:effectLst/>
              </a:rPr>
              <a:t>Ар </a:t>
            </a:r>
            <a:r>
              <a:rPr lang="ru-RU" sz="1800" b="1" i="0" baseline="0" dirty="0" err="1" smtClean="0">
                <a:effectLst/>
              </a:rPr>
              <a:t>жылдар</a:t>
            </a:r>
            <a:r>
              <a:rPr lang="ru-RU" sz="1800" b="1" i="0" baseline="0" dirty="0" smtClean="0">
                <a:effectLst/>
              </a:rPr>
              <a:t> </a:t>
            </a:r>
            <a:r>
              <a:rPr lang="ru-RU" sz="1800" b="1" i="0" baseline="0" dirty="0" err="1" smtClean="0">
                <a:effectLst/>
              </a:rPr>
              <a:t>боюнча</a:t>
            </a:r>
            <a:r>
              <a:rPr lang="ru-RU" sz="1800" b="1" i="0" baseline="0" dirty="0" smtClean="0">
                <a:effectLst/>
              </a:rPr>
              <a:t> </a:t>
            </a:r>
            <a:r>
              <a:rPr lang="ky-KG" sz="1800" b="1" i="0" baseline="0" dirty="0" smtClean="0">
                <a:effectLst/>
              </a:rPr>
              <a:t>сессияга киргизилген студенттердин проценттик саны</a:t>
            </a:r>
            <a:endParaRPr lang="ru-RU" dirty="0">
              <a:effectLst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PowerPoint]Контингент'!$AB$32:$AF$32</c:f>
              <c:strCache>
                <c:ptCount val="5"/>
                <c:pt idx="0">
                  <c:v>2017-18</c:v>
                </c:pt>
                <c:pt idx="1">
                  <c:v>2018-19</c:v>
                </c:pt>
                <c:pt idx="2">
                  <c:v>2019-20</c:v>
                </c:pt>
                <c:pt idx="3">
                  <c:v>2020-21</c:v>
                </c:pt>
                <c:pt idx="4">
                  <c:v>2021-22</c:v>
                </c:pt>
              </c:strCache>
            </c:strRef>
          </c:cat>
          <c:val>
            <c:numRef>
              <c:f>'[Диаграмма в Microsoft PowerPoint]Контингент'!$AB$33:$AF$33</c:f>
              <c:numCache>
                <c:formatCode>0.0%</c:formatCode>
                <c:ptCount val="5"/>
                <c:pt idx="0">
                  <c:v>0.93300000000000005</c:v>
                </c:pt>
                <c:pt idx="1">
                  <c:v>0.91200000000000003</c:v>
                </c:pt>
                <c:pt idx="2">
                  <c:v>0.90800000000000003</c:v>
                </c:pt>
                <c:pt idx="3">
                  <c:v>0.9</c:v>
                </c:pt>
                <c:pt idx="4">
                  <c:v>0.89900000000000002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3766016"/>
        <c:axId val="33771904"/>
        <c:axId val="0"/>
      </c:bar3DChart>
      <c:catAx>
        <c:axId val="337660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33771904"/>
        <c:crosses val="autoZero"/>
        <c:auto val="1"/>
        <c:lblAlgn val="ctr"/>
        <c:lblOffset val="100"/>
        <c:noMultiLvlLbl val="0"/>
      </c:catAx>
      <c:valAx>
        <c:axId val="33771904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3376601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 err="1">
                <a:solidFill>
                  <a:srgbClr val="FF0000"/>
                </a:solidFill>
              </a:rPr>
              <a:t>Жылдар</a:t>
            </a:r>
            <a:r>
              <a:rPr lang="ru-RU" baseline="0" dirty="0">
                <a:solidFill>
                  <a:srgbClr val="FF0000"/>
                </a:solidFill>
              </a:rPr>
              <a:t> </a:t>
            </a:r>
            <a:r>
              <a:rPr lang="ru-RU" baseline="0" dirty="0" err="1">
                <a:solidFill>
                  <a:srgbClr val="FF0000"/>
                </a:solidFill>
              </a:rPr>
              <a:t>боюнча</a:t>
            </a:r>
            <a:r>
              <a:rPr lang="ru-RU" baseline="0" dirty="0">
                <a:solidFill>
                  <a:srgbClr val="FF0000"/>
                </a:solidFill>
              </a:rPr>
              <a:t> </a:t>
            </a:r>
            <a:r>
              <a:rPr lang="ru-RU" baseline="0" dirty="0" err="1">
                <a:solidFill>
                  <a:srgbClr val="FF0000"/>
                </a:solidFill>
              </a:rPr>
              <a:t>бүтүртүп</a:t>
            </a:r>
            <a:r>
              <a:rPr lang="ru-RU" baseline="0" dirty="0">
                <a:solidFill>
                  <a:srgbClr val="FF0000"/>
                </a:solidFill>
              </a:rPr>
              <a:t> </a:t>
            </a:r>
            <a:r>
              <a:rPr lang="ru-RU" baseline="0" dirty="0" err="1">
                <a:solidFill>
                  <a:srgbClr val="FF0000"/>
                </a:solidFill>
              </a:rPr>
              <a:t>чыгаруунын</a:t>
            </a:r>
            <a:r>
              <a:rPr lang="ru-RU" baseline="0" dirty="0">
                <a:solidFill>
                  <a:srgbClr val="FF0000"/>
                </a:solidFill>
              </a:rPr>
              <a:t> </a:t>
            </a:r>
            <a:r>
              <a:rPr lang="ru-RU" baseline="0" dirty="0" err="1">
                <a:solidFill>
                  <a:srgbClr val="FF0000"/>
                </a:solidFill>
              </a:rPr>
              <a:t>анализи</a:t>
            </a:r>
            <a:endParaRPr lang="ru-RU" dirty="0">
              <a:solidFill>
                <a:srgbClr val="FF0000"/>
              </a:solidFill>
            </a:endParaRP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'[Диаграмма в Microsoft PowerPoint]Защита'!$B$107</c:f>
              <c:strCache>
                <c:ptCount val="1"/>
                <c:pt idx="0">
                  <c:v>Бакалавр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PowerPoint]Защита'!$C$106:$E$106</c:f>
              <c:strCache>
                <c:ptCount val="3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</c:strCache>
            </c:strRef>
          </c:cat>
          <c:val>
            <c:numRef>
              <c:f>'[Диаграмма в Microsoft PowerPoint]Защита'!$C$107:$E$107</c:f>
              <c:numCache>
                <c:formatCode>General</c:formatCode>
                <c:ptCount val="3"/>
                <c:pt idx="0">
                  <c:v>1157</c:v>
                </c:pt>
                <c:pt idx="1">
                  <c:v>1403</c:v>
                </c:pt>
                <c:pt idx="2">
                  <c:v>1235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PowerPoint]Защита'!$B$108</c:f>
              <c:strCache>
                <c:ptCount val="1"/>
                <c:pt idx="0">
                  <c:v>Магистр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3.6203941120243353E-2"/>
                  <c:y val="4.62962962962971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064266929399243E-2"/>
                  <c:y val="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634104024821401E-2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PowerPoint]Защита'!$C$106:$E$106</c:f>
              <c:strCache>
                <c:ptCount val="3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</c:strCache>
            </c:strRef>
          </c:cat>
          <c:val>
            <c:numRef>
              <c:f>'[Диаграмма в Microsoft PowerPoint]Защита'!$C$108:$E$108</c:f>
              <c:numCache>
                <c:formatCode>General</c:formatCode>
                <c:ptCount val="3"/>
                <c:pt idx="0">
                  <c:v>169</c:v>
                </c:pt>
                <c:pt idx="1">
                  <c:v>156</c:v>
                </c:pt>
                <c:pt idx="2">
                  <c:v>143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3092224"/>
        <c:axId val="173106304"/>
        <c:axId val="0"/>
      </c:bar3DChart>
      <c:catAx>
        <c:axId val="173092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73106304"/>
        <c:crosses val="autoZero"/>
        <c:auto val="1"/>
        <c:lblAlgn val="ctr"/>
        <c:lblOffset val="100"/>
        <c:noMultiLvlLbl val="0"/>
      </c:catAx>
      <c:valAx>
        <c:axId val="173106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309222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 err="1">
                <a:solidFill>
                  <a:srgbClr val="FF0000"/>
                </a:solidFill>
              </a:rPr>
              <a:t>Окутуунун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формалары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боюнча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бүтүртүп</a:t>
            </a:r>
            <a:r>
              <a:rPr lang="ru-RU" baseline="0" dirty="0">
                <a:solidFill>
                  <a:srgbClr val="FF0000"/>
                </a:solidFill>
              </a:rPr>
              <a:t> </a:t>
            </a:r>
            <a:r>
              <a:rPr lang="ru-RU" baseline="0" dirty="0" err="1">
                <a:solidFill>
                  <a:srgbClr val="FF0000"/>
                </a:solidFill>
              </a:rPr>
              <a:t>чыгаруу</a:t>
            </a:r>
            <a:endParaRPr lang="ru-RU" dirty="0">
              <a:solidFill>
                <a:srgbClr val="FF0000"/>
              </a:solidFill>
            </a:endParaRP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'[Диаграмма в Microsoft PowerPoint]Защита'!$B$121</c:f>
              <c:strCache>
                <c:ptCount val="1"/>
                <c:pt idx="0">
                  <c:v>күндүзгү окуу формасы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PowerPoint]Защита'!$C$120:$E$120</c:f>
              <c:strCache>
                <c:ptCount val="3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</c:strCache>
            </c:strRef>
          </c:cat>
          <c:val>
            <c:numRef>
              <c:f>'[Диаграмма в Microsoft PowerPoint]Защита'!$C$121:$E$121</c:f>
              <c:numCache>
                <c:formatCode>General</c:formatCode>
                <c:ptCount val="3"/>
                <c:pt idx="0">
                  <c:v>982</c:v>
                </c:pt>
                <c:pt idx="1">
                  <c:v>956</c:v>
                </c:pt>
                <c:pt idx="2">
                  <c:v>1021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PowerPoint]Защита'!$B$122</c:f>
              <c:strCache>
                <c:ptCount val="1"/>
                <c:pt idx="0">
                  <c:v>сырттан окуу формасы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5064266929399243E-2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924592738555137E-2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6203941120243353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PowerPoint]Защита'!$C$120:$E$120</c:f>
              <c:strCache>
                <c:ptCount val="3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</c:strCache>
            </c:strRef>
          </c:cat>
          <c:val>
            <c:numRef>
              <c:f>'[Диаграмма в Microsoft PowerPoint]Защита'!$C$122:$E$122</c:f>
              <c:numCache>
                <c:formatCode>General</c:formatCode>
                <c:ptCount val="3"/>
                <c:pt idx="0">
                  <c:v>344</c:v>
                </c:pt>
                <c:pt idx="1">
                  <c:v>447</c:v>
                </c:pt>
                <c:pt idx="2">
                  <c:v>357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0751360"/>
        <c:axId val="180757248"/>
        <c:axId val="0"/>
      </c:bar3DChart>
      <c:catAx>
        <c:axId val="180751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80757248"/>
        <c:crosses val="autoZero"/>
        <c:auto val="1"/>
        <c:lblAlgn val="ctr"/>
        <c:lblOffset val="100"/>
        <c:noMultiLvlLbl val="0"/>
      </c:catAx>
      <c:valAx>
        <c:axId val="180757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075136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2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/>
            </a:pPr>
            <a:endParaRPr lang="ru-RU"/>
          </a:p>
        </c:txPr>
      </c:legendEntry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baseline="0"/>
              <a:t>Политехникалык колледжтин МАКтын жыйынтыгы </a:t>
            </a:r>
            <a:endParaRPr lang="ru-RU"/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'[Диаграмма в Microsoft PowerPoint]Защита'!$P$93</c:f>
              <c:strCache>
                <c:ptCount val="1"/>
                <c:pt idx="0">
                  <c:v>Жактоого киргизилди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PowerPoint]Защита'!$Q$92:$S$92</c:f>
              <c:strCache>
                <c:ptCount val="3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</c:strCache>
            </c:strRef>
          </c:cat>
          <c:val>
            <c:numRef>
              <c:f>'[Диаграмма в Microsoft PowerPoint]Защита'!$Q$93:$S$93</c:f>
              <c:numCache>
                <c:formatCode>General</c:formatCode>
                <c:ptCount val="3"/>
                <c:pt idx="0">
                  <c:v>465</c:v>
                </c:pt>
                <c:pt idx="1">
                  <c:v>405</c:v>
                </c:pt>
                <c:pt idx="2">
                  <c:v>413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PowerPoint]Защита'!$P$94</c:f>
              <c:strCache>
                <c:ptCount val="1"/>
                <c:pt idx="0">
                  <c:v>Жактады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2"/>
              <c:layout>
                <c:manualLayout>
                  <c:x val="2.1450319333887826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PowerPoint]Защита'!$Q$92:$S$92</c:f>
              <c:strCache>
                <c:ptCount val="3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</c:strCache>
            </c:strRef>
          </c:cat>
          <c:val>
            <c:numRef>
              <c:f>'[Диаграмма в Microsoft PowerPoint]Защита'!$Q$94:$S$94</c:f>
              <c:numCache>
                <c:formatCode>General</c:formatCode>
                <c:ptCount val="3"/>
                <c:pt idx="0">
                  <c:v>463</c:v>
                </c:pt>
                <c:pt idx="1">
                  <c:v>403</c:v>
                </c:pt>
                <c:pt idx="2">
                  <c:v>391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9246464"/>
        <c:axId val="99248000"/>
        <c:axId val="0"/>
      </c:bar3DChart>
      <c:catAx>
        <c:axId val="99246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99248000"/>
        <c:crosses val="autoZero"/>
        <c:auto val="1"/>
        <c:lblAlgn val="ctr"/>
        <c:lblOffset val="100"/>
        <c:noMultiLvlLbl val="0"/>
      </c:catAx>
      <c:valAx>
        <c:axId val="99248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924646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>
                <a:solidFill>
                  <a:srgbClr val="FF0000"/>
                </a:solidFill>
              </a:defRPr>
            </a:pPr>
            <a:r>
              <a:rPr lang="ru-RU" sz="1800" b="1" i="0" baseline="0">
                <a:solidFill>
                  <a:srgbClr val="FF0000"/>
                </a:solidFill>
                <a:effectLst/>
              </a:rPr>
              <a:t>Аймактык филиалдардын МАКтын жыйынтыгы </a:t>
            </a:r>
            <a:endParaRPr lang="ru-RU">
              <a:solidFill>
                <a:srgbClr val="FF0000"/>
              </a:solidFill>
              <a:effectLst/>
            </a:endParaRP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'[Диаграмма в Microsoft PowerPoint]Защита'!$P$111</c:f>
              <c:strCache>
                <c:ptCount val="1"/>
                <c:pt idx="0">
                  <c:v>Жактоого киргизилди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PowerPoint]Защита'!$Q$110:$S$110</c:f>
              <c:strCache>
                <c:ptCount val="3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</c:strCache>
            </c:strRef>
          </c:cat>
          <c:val>
            <c:numRef>
              <c:f>'[Диаграмма в Microsoft PowerPoint]Защита'!$Q$111:$S$111</c:f>
              <c:numCache>
                <c:formatCode>General</c:formatCode>
                <c:ptCount val="3"/>
                <c:pt idx="0">
                  <c:v>214</c:v>
                </c:pt>
                <c:pt idx="1">
                  <c:v>230</c:v>
                </c:pt>
                <c:pt idx="2">
                  <c:v>240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PowerPoint]Защита'!$P$112</c:f>
              <c:strCache>
                <c:ptCount val="1"/>
                <c:pt idx="0">
                  <c:v>Жактады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533646020007438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892536900086738E-2"/>
                  <c:y val="-1.256914680235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672920400148775E-2"/>
                  <c:y val="4.18971560078538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PowerPoint]Защита'!$Q$110:$S$110</c:f>
              <c:strCache>
                <c:ptCount val="3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</c:strCache>
            </c:strRef>
          </c:cat>
          <c:val>
            <c:numRef>
              <c:f>'[Диаграмма в Microsoft PowerPoint]Защита'!$Q$112:$S$112</c:f>
              <c:numCache>
                <c:formatCode>General</c:formatCode>
                <c:ptCount val="3"/>
                <c:pt idx="0">
                  <c:v>190</c:v>
                </c:pt>
                <c:pt idx="1">
                  <c:v>217</c:v>
                </c:pt>
                <c:pt idx="2">
                  <c:v>215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9279616"/>
        <c:axId val="99281152"/>
        <c:axId val="0"/>
      </c:bar3DChart>
      <c:catAx>
        <c:axId val="99279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99281152"/>
        <c:crosses val="autoZero"/>
        <c:auto val="1"/>
        <c:lblAlgn val="ctr"/>
        <c:lblOffset val="100"/>
        <c:noMultiLvlLbl val="0"/>
      </c:catAx>
      <c:valAx>
        <c:axId val="99281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927961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ky-KG" sz="1800" b="1" i="0" baseline="0" dirty="0">
                <a:effectLst/>
              </a:rPr>
              <a:t>Сессияга киргизилген студенттердин окуу формасы боюнча анализдөө </a:t>
            </a:r>
            <a:endParaRPr lang="ru-RU" dirty="0">
              <a:effectLst/>
            </a:endParaRPr>
          </a:p>
        </c:rich>
      </c:tx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Контингент!$AC$54</c:f>
              <c:strCache>
                <c:ptCount val="1"/>
                <c:pt idx="0">
                  <c:v>Күндузгү о/ф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Контингент!$AD$53:$AF$53</c:f>
              <c:strCache>
                <c:ptCount val="3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</c:strCache>
            </c:strRef>
          </c:cat>
          <c:val>
            <c:numRef>
              <c:f>Контингент!$AD$54:$AF$54</c:f>
              <c:numCache>
                <c:formatCode>0.0%</c:formatCode>
                <c:ptCount val="3"/>
                <c:pt idx="0">
                  <c:v>0.77400000000000002</c:v>
                </c:pt>
                <c:pt idx="1">
                  <c:v>0.78900000000000003</c:v>
                </c:pt>
                <c:pt idx="2">
                  <c:v>0.77200000000000002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84-44A5-A395-129C2F15442B}"/>
            </c:ext>
          </c:extLst>
        </c:ser>
        <c:ser>
          <c:idx val="1"/>
          <c:order val="1"/>
          <c:tx>
            <c:strRef>
              <c:f>Контингент!$AC$55</c:f>
              <c:strCache>
                <c:ptCount val="1"/>
                <c:pt idx="0">
                  <c:v>Сырттан о/ф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4.7222222222222221E-2"/>
                  <c:y val="-1.1739215635526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784-44A5-A395-129C2F15442B}"/>
                </c:ext>
              </c:extLst>
            </c:dLbl>
            <c:dLbl>
              <c:idx val="1"/>
              <c:layout>
                <c:manualLayout>
                  <c:x val="4.4444444444444446E-2"/>
                  <c:y val="-1.7608823453289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784-44A5-A395-129C2F15442B}"/>
                </c:ext>
              </c:extLst>
            </c:dLbl>
            <c:dLbl>
              <c:idx val="2"/>
              <c:layout>
                <c:manualLayout>
                  <c:x val="5.5555555555555657E-2"/>
                  <c:y val="-5.86960781776300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784-44A5-A395-129C2F1544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Контингент!$AD$53:$AF$53</c:f>
              <c:strCache>
                <c:ptCount val="3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</c:strCache>
            </c:strRef>
          </c:cat>
          <c:val>
            <c:numRef>
              <c:f>Контингент!$AD$55:$AF$55</c:f>
              <c:numCache>
                <c:formatCode>0.0%</c:formatCode>
                <c:ptCount val="3"/>
                <c:pt idx="0">
                  <c:v>0.22600000000000001</c:v>
                </c:pt>
                <c:pt idx="1">
                  <c:v>0.21099999999999999</c:v>
                </c:pt>
                <c:pt idx="2">
                  <c:v>0.22800000000000001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784-44A5-A395-129C2F1544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616640"/>
        <c:axId val="35618176"/>
        <c:axId val="0"/>
      </c:bar3DChart>
      <c:catAx>
        <c:axId val="35616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35618176"/>
        <c:crosses val="autoZero"/>
        <c:auto val="1"/>
        <c:lblAlgn val="ctr"/>
        <c:lblOffset val="100"/>
        <c:noMultiLvlLbl val="0"/>
      </c:catAx>
      <c:valAx>
        <c:axId val="35618176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3561664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'по факультетам'!$B$21:$B$31</c:f>
              <c:strCache>
                <c:ptCount val="11"/>
                <c:pt idx="0">
                  <c:v>ЭЛЖМ</c:v>
                </c:pt>
                <c:pt idx="1">
                  <c:v>КГТИ</c:v>
                </c:pt>
                <c:pt idx="2">
                  <c:v>ЭТИ</c:v>
                </c:pt>
                <c:pt idx="3">
                  <c:v>АДИ</c:v>
                </c:pt>
                <c:pt idx="4">
                  <c:v>МТИ</c:v>
                </c:pt>
                <c:pt idx="5">
                  <c:v>ТИ</c:v>
                </c:pt>
                <c:pt idx="6">
                  <c:v>ЭИ</c:v>
                </c:pt>
                <c:pt idx="7">
                  <c:v>Н.Исанов ат.КИКИ</c:v>
                </c:pt>
                <c:pt idx="8">
                  <c:v>ЭБЖМ</c:v>
                </c:pt>
                <c:pt idx="9">
                  <c:v>ТРТИ</c:v>
                </c:pt>
                <c:pt idx="10">
                  <c:v>У.Асаналиев ат.КТМИ</c:v>
                </c:pt>
              </c:strCache>
            </c:strRef>
          </c:cat>
          <c:val>
            <c:numRef>
              <c:f>'по факультетам'!$C$21:$C$31</c:f>
              <c:numCache>
                <c:formatCode>0.0%</c:formatCode>
                <c:ptCount val="11"/>
                <c:pt idx="0" formatCode="0%">
                  <c:v>0.74</c:v>
                </c:pt>
                <c:pt idx="1">
                  <c:v>0.87</c:v>
                </c:pt>
                <c:pt idx="2">
                  <c:v>0.88</c:v>
                </c:pt>
                <c:pt idx="3" formatCode="0%">
                  <c:v>0.88</c:v>
                </c:pt>
                <c:pt idx="4">
                  <c:v>0.9</c:v>
                </c:pt>
                <c:pt idx="5">
                  <c:v>0.9</c:v>
                </c:pt>
                <c:pt idx="6">
                  <c:v>0.94</c:v>
                </c:pt>
                <c:pt idx="7">
                  <c:v>0.94</c:v>
                </c:pt>
                <c:pt idx="8">
                  <c:v>0.95</c:v>
                </c:pt>
                <c:pt idx="9">
                  <c:v>0.95</c:v>
                </c:pt>
                <c:pt idx="10">
                  <c:v>0.98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4036864"/>
        <c:axId val="44038400"/>
        <c:axId val="0"/>
      </c:bar3DChart>
      <c:catAx>
        <c:axId val="440368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44038400"/>
        <c:crosses val="autoZero"/>
        <c:auto val="1"/>
        <c:lblAlgn val="ctr"/>
        <c:lblOffset val="100"/>
        <c:noMultiLvlLbl val="0"/>
      </c:catAx>
      <c:valAx>
        <c:axId val="4403840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440368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'Успеваемость по факультетам1'!$B$1</c:f>
              <c:strCache>
                <c:ptCount val="1"/>
                <c:pt idx="0">
                  <c:v>2020-21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'Успеваемость по факультетам1'!$A$2:$A$11</c:f>
              <c:strCache>
                <c:ptCount val="10"/>
                <c:pt idx="0">
                  <c:v>ЭБЖМ</c:v>
                </c:pt>
                <c:pt idx="1">
                  <c:v>ТИ</c:v>
                </c:pt>
                <c:pt idx="2">
                  <c:v>АДИ</c:v>
                </c:pt>
                <c:pt idx="3">
                  <c:v>КГТИ</c:v>
                </c:pt>
                <c:pt idx="4">
                  <c:v>БББПИ</c:v>
                </c:pt>
                <c:pt idx="5">
                  <c:v>ЭТИ</c:v>
                </c:pt>
                <c:pt idx="6">
                  <c:v>ТРТИ</c:v>
                </c:pt>
                <c:pt idx="7">
                  <c:v>ЭИ</c:v>
                </c:pt>
                <c:pt idx="8">
                  <c:v>МТИ</c:v>
                </c:pt>
                <c:pt idx="9">
                  <c:v>МЖМ</c:v>
                </c:pt>
              </c:strCache>
            </c:strRef>
          </c:cat>
          <c:val>
            <c:numRef>
              <c:f>'Успеваемость по факультетам1'!$B$2:$B$11</c:f>
              <c:numCache>
                <c:formatCode>0.0%</c:formatCode>
                <c:ptCount val="10"/>
                <c:pt idx="0">
                  <c:v>0.80800000000000005</c:v>
                </c:pt>
                <c:pt idx="1">
                  <c:v>0.63</c:v>
                </c:pt>
                <c:pt idx="2">
                  <c:v>0.92500000000000004</c:v>
                </c:pt>
                <c:pt idx="3">
                  <c:v>0.51400000000000001</c:v>
                </c:pt>
                <c:pt idx="4">
                  <c:v>0.65600000000000003</c:v>
                </c:pt>
                <c:pt idx="5">
                  <c:v>0.68200000000000005</c:v>
                </c:pt>
                <c:pt idx="6">
                  <c:v>0.71799999999999997</c:v>
                </c:pt>
                <c:pt idx="7">
                  <c:v>0.68100000000000005</c:v>
                </c:pt>
                <c:pt idx="8">
                  <c:v>0.51100000000000001</c:v>
                </c:pt>
                <c:pt idx="9">
                  <c:v>0.85</c:v>
                </c:pt>
              </c:numCache>
            </c:numRef>
          </c:val>
        </c:ser>
        <c:ser>
          <c:idx val="1"/>
          <c:order val="1"/>
          <c:tx>
            <c:strRef>
              <c:f>'Успеваемость по факультетам1'!$C$1</c:f>
              <c:strCache>
                <c:ptCount val="1"/>
                <c:pt idx="0">
                  <c:v>2021-22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0"/>
          <c:dLbls>
            <c:dLbl>
              <c:idx val="2"/>
              <c:layout>
                <c:manualLayout>
                  <c:x val="2.833402197649213E-3"/>
                  <c:y val="-4.4092330729282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7.0835054941230328E-3"/>
                  <c:y val="-6.61384960939229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'Успеваемость по факультетам1'!$A$2:$A$11</c:f>
              <c:strCache>
                <c:ptCount val="10"/>
                <c:pt idx="0">
                  <c:v>ЭБЖМ</c:v>
                </c:pt>
                <c:pt idx="1">
                  <c:v>ТИ</c:v>
                </c:pt>
                <c:pt idx="2">
                  <c:v>АДИ</c:v>
                </c:pt>
                <c:pt idx="3">
                  <c:v>КГТИ</c:v>
                </c:pt>
                <c:pt idx="4">
                  <c:v>БББПИ</c:v>
                </c:pt>
                <c:pt idx="5">
                  <c:v>ЭТИ</c:v>
                </c:pt>
                <c:pt idx="6">
                  <c:v>ТРТИ</c:v>
                </c:pt>
                <c:pt idx="7">
                  <c:v>ЭИ</c:v>
                </c:pt>
                <c:pt idx="8">
                  <c:v>МТИ</c:v>
                </c:pt>
                <c:pt idx="9">
                  <c:v>МЖМ</c:v>
                </c:pt>
              </c:strCache>
            </c:strRef>
          </c:cat>
          <c:val>
            <c:numRef>
              <c:f>'Успеваемость по факультетам1'!$C$2:$C$11</c:f>
              <c:numCache>
                <c:formatCode>0.0%</c:formatCode>
                <c:ptCount val="10"/>
                <c:pt idx="0">
                  <c:v>0.751</c:v>
                </c:pt>
                <c:pt idx="1">
                  <c:v>0.68300000000000005</c:v>
                </c:pt>
                <c:pt idx="2">
                  <c:v>0.63900000000000001</c:v>
                </c:pt>
                <c:pt idx="3">
                  <c:v>0.53500000000000003</c:v>
                </c:pt>
                <c:pt idx="4">
                  <c:v>0.60899999999999999</c:v>
                </c:pt>
                <c:pt idx="5">
                  <c:v>0.61099999999999999</c:v>
                </c:pt>
                <c:pt idx="6">
                  <c:v>0.54900000000000004</c:v>
                </c:pt>
                <c:pt idx="7">
                  <c:v>0.67300000000000004</c:v>
                </c:pt>
                <c:pt idx="8">
                  <c:v>0.437</c:v>
                </c:pt>
                <c:pt idx="9">
                  <c:v>0.86499999999999999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9135744"/>
        <c:axId val="129137280"/>
        <c:axId val="0"/>
      </c:bar3DChart>
      <c:catAx>
        <c:axId val="1291357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29137280"/>
        <c:crosses val="autoZero"/>
        <c:auto val="1"/>
        <c:lblAlgn val="ctr"/>
        <c:lblOffset val="100"/>
        <c:noMultiLvlLbl val="0"/>
      </c:catAx>
      <c:valAx>
        <c:axId val="129137280"/>
        <c:scaling>
          <c:orientation val="minMax"/>
        </c:scaling>
        <c:delete val="0"/>
        <c:axPos val="b"/>
        <c:majorGridlines/>
        <c:numFmt formatCode="0.0%" sourceLinked="1"/>
        <c:majorTickMark val="out"/>
        <c:minorTickMark val="none"/>
        <c:tickLblPos val="nextTo"/>
        <c:crossAx val="1291357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'Успеваемость по факультетам1'!$B$21</c:f>
              <c:strCache>
                <c:ptCount val="1"/>
                <c:pt idx="0">
                  <c:v>2020-21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6"/>
              <c:layout>
                <c:manualLayout>
                  <c:x val="7.111665012131268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'Успеваемость по факультетам1'!$A$22:$A$28</c:f>
              <c:strCache>
                <c:ptCount val="7"/>
                <c:pt idx="0">
                  <c:v>ЭБЖМ сырт</c:v>
                </c:pt>
                <c:pt idx="1">
                  <c:v>ТИ сырт</c:v>
                </c:pt>
                <c:pt idx="2">
                  <c:v>ЭТИ сырт.</c:v>
                </c:pt>
                <c:pt idx="3">
                  <c:v>ТРТИ сырт.</c:v>
                </c:pt>
                <c:pt idx="4">
                  <c:v>ЭИ сырт.</c:v>
                </c:pt>
                <c:pt idx="5">
                  <c:v>МТИ сырт.</c:v>
                </c:pt>
                <c:pt idx="6">
                  <c:v>МЖМ сырт.</c:v>
                </c:pt>
              </c:strCache>
            </c:strRef>
          </c:cat>
          <c:val>
            <c:numRef>
              <c:f>'Успеваемость по факультетам1'!$B$22:$B$28</c:f>
              <c:numCache>
                <c:formatCode>0.0%</c:formatCode>
                <c:ptCount val="7"/>
                <c:pt idx="0">
                  <c:v>0.83499999999999996</c:v>
                </c:pt>
                <c:pt idx="1">
                  <c:v>0.79200000000000004</c:v>
                </c:pt>
                <c:pt idx="2">
                  <c:v>0.75</c:v>
                </c:pt>
                <c:pt idx="3">
                  <c:v>0.95199999999999996</c:v>
                </c:pt>
                <c:pt idx="4">
                  <c:v>0.85799999999999998</c:v>
                </c:pt>
                <c:pt idx="5">
                  <c:v>0.91500000000000004</c:v>
                </c:pt>
                <c:pt idx="6" formatCode="0%">
                  <c:v>0.81</c:v>
                </c:pt>
              </c:numCache>
            </c:numRef>
          </c:val>
        </c:ser>
        <c:ser>
          <c:idx val="1"/>
          <c:order val="1"/>
          <c:tx>
            <c:strRef>
              <c:f>'Успеваемость по факультетам1'!$C$21</c:f>
              <c:strCache>
                <c:ptCount val="1"/>
                <c:pt idx="0">
                  <c:v>2021-22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5"/>
              <c:layout>
                <c:manualLayout>
                  <c:x val="2.8446660048525073E-3"/>
                  <c:y val="-1.3064392022285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9.9563310169837761E-3"/>
                  <c:y val="-1.0886993351904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'Успеваемость по факультетам1'!$A$22:$A$28</c:f>
              <c:strCache>
                <c:ptCount val="7"/>
                <c:pt idx="0">
                  <c:v>ЭБЖМ сырт</c:v>
                </c:pt>
                <c:pt idx="1">
                  <c:v>ТИ сырт</c:v>
                </c:pt>
                <c:pt idx="2">
                  <c:v>ЭТИ сырт.</c:v>
                </c:pt>
                <c:pt idx="3">
                  <c:v>ТРТИ сырт.</c:v>
                </c:pt>
                <c:pt idx="4">
                  <c:v>ЭИ сырт.</c:v>
                </c:pt>
                <c:pt idx="5">
                  <c:v>МТИ сырт.</c:v>
                </c:pt>
                <c:pt idx="6">
                  <c:v>МЖМ сырт.</c:v>
                </c:pt>
              </c:strCache>
            </c:strRef>
          </c:cat>
          <c:val>
            <c:numRef>
              <c:f>'Успеваемость по факультетам1'!$C$22:$C$28</c:f>
              <c:numCache>
                <c:formatCode>0.0%</c:formatCode>
                <c:ptCount val="7"/>
                <c:pt idx="0">
                  <c:v>0.74099999999999999</c:v>
                </c:pt>
                <c:pt idx="1">
                  <c:v>0.55800000000000005</c:v>
                </c:pt>
                <c:pt idx="2">
                  <c:v>0.58899999999999997</c:v>
                </c:pt>
                <c:pt idx="3">
                  <c:v>0.84899999999999998</c:v>
                </c:pt>
                <c:pt idx="4">
                  <c:v>0.72399999999999998</c:v>
                </c:pt>
                <c:pt idx="5">
                  <c:v>0.79300000000000004</c:v>
                </c:pt>
                <c:pt idx="6">
                  <c:v>0.77200000000000002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5289472"/>
        <c:axId val="135291264"/>
        <c:axId val="0"/>
      </c:bar3DChart>
      <c:catAx>
        <c:axId val="1352894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35291264"/>
        <c:crosses val="autoZero"/>
        <c:auto val="1"/>
        <c:lblAlgn val="ctr"/>
        <c:lblOffset val="100"/>
        <c:noMultiLvlLbl val="0"/>
      </c:catAx>
      <c:valAx>
        <c:axId val="135291264"/>
        <c:scaling>
          <c:orientation val="minMax"/>
        </c:scaling>
        <c:delete val="0"/>
        <c:axPos val="b"/>
        <c:majorGridlines/>
        <c:numFmt formatCode="0.0%" sourceLinked="1"/>
        <c:majorTickMark val="out"/>
        <c:minorTickMark val="none"/>
        <c:tickLblPos val="nextTo"/>
        <c:crossAx val="1352894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795047794672152"/>
          <c:y val="2.4872592503966794E-2"/>
          <c:w val="0.67005791137709558"/>
          <c:h val="0.9184819920293756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'Успеваемость по факультетам1'!$B$35</c:f>
              <c:strCache>
                <c:ptCount val="1"/>
                <c:pt idx="0">
                  <c:v>2020-21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1.0119550710161384E-2"/>
                  <c:y val="-2.26114477308789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826004058065044E-3"/>
                  <c:y val="4.52228954617578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673900608709758E-3"/>
                  <c:y val="2.26114477308789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11955071016138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'Успеваемость по факультетам1'!$A$36:$A$39</c:f>
              <c:strCache>
                <c:ptCount val="4"/>
                <c:pt idx="0">
                  <c:v>Токмок ш. филиал</c:v>
                </c:pt>
                <c:pt idx="1">
                  <c:v>Кара-Көл ш. филиал</c:v>
                </c:pt>
                <c:pt idx="2">
                  <c:v>Кара-Балта  ш. Филиал</c:v>
                </c:pt>
                <c:pt idx="3">
                  <c:v>Кызыл-Кыя ш. филиал</c:v>
                </c:pt>
              </c:strCache>
            </c:strRef>
          </c:cat>
          <c:val>
            <c:numRef>
              <c:f>'Успеваемость по факультетам1'!$B$36:$B$39</c:f>
              <c:numCache>
                <c:formatCode>0.0%</c:formatCode>
                <c:ptCount val="4"/>
                <c:pt idx="0">
                  <c:v>0.72299999999999998</c:v>
                </c:pt>
                <c:pt idx="1">
                  <c:v>0.84599999999999997</c:v>
                </c:pt>
                <c:pt idx="2">
                  <c:v>0.65900000000000003</c:v>
                </c:pt>
                <c:pt idx="3">
                  <c:v>0.77400000000000002</c:v>
                </c:pt>
              </c:numCache>
            </c:numRef>
          </c:val>
        </c:ser>
        <c:ser>
          <c:idx val="1"/>
          <c:order val="1"/>
          <c:tx>
            <c:strRef>
              <c:f>'Успеваемость по факультетам1'!$C$35</c:f>
              <c:strCache>
                <c:ptCount val="1"/>
                <c:pt idx="0">
                  <c:v>2021-22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0119550710161384E-2"/>
                  <c:y val="4.52228954617578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119550710161384E-2"/>
                  <c:y val="2.26114477308789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010850913064635E-2"/>
                  <c:y val="-4.145384196162492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45650101451626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'Успеваемость по факультетам1'!$A$36:$A$39</c:f>
              <c:strCache>
                <c:ptCount val="4"/>
                <c:pt idx="0">
                  <c:v>Токмок ш. филиал</c:v>
                </c:pt>
                <c:pt idx="1">
                  <c:v>Кара-Көл ш. филиал</c:v>
                </c:pt>
                <c:pt idx="2">
                  <c:v>Кара-Балта  ш. Филиал</c:v>
                </c:pt>
                <c:pt idx="3">
                  <c:v>Кызыл-Кыя ш. филиал</c:v>
                </c:pt>
              </c:strCache>
            </c:strRef>
          </c:cat>
          <c:val>
            <c:numRef>
              <c:f>'Успеваемость по факультетам1'!$C$36:$C$39</c:f>
              <c:numCache>
                <c:formatCode>0.0%</c:formatCode>
                <c:ptCount val="4"/>
                <c:pt idx="0">
                  <c:v>0.72199999999999998</c:v>
                </c:pt>
                <c:pt idx="1">
                  <c:v>0.69599999999999995</c:v>
                </c:pt>
                <c:pt idx="2">
                  <c:v>0.96699999999999997</c:v>
                </c:pt>
                <c:pt idx="3">
                  <c:v>0.84699999999999998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6503296"/>
        <c:axId val="136504832"/>
        <c:axId val="0"/>
      </c:bar3DChart>
      <c:catAx>
        <c:axId val="1365032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36504832"/>
        <c:crosses val="autoZero"/>
        <c:auto val="1"/>
        <c:lblAlgn val="ctr"/>
        <c:lblOffset val="100"/>
        <c:noMultiLvlLbl val="0"/>
      </c:catAx>
      <c:valAx>
        <c:axId val="136504832"/>
        <c:scaling>
          <c:orientation val="minMax"/>
        </c:scaling>
        <c:delete val="0"/>
        <c:axPos val="b"/>
        <c:majorGridlines/>
        <c:numFmt formatCode="0.0%" sourceLinked="1"/>
        <c:majorTickMark val="out"/>
        <c:minorTickMark val="none"/>
        <c:tickLblPos val="nextTo"/>
        <c:crossAx val="13650329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baseline="0" dirty="0">
                <a:solidFill>
                  <a:srgbClr val="FF0000"/>
                </a:solidFill>
              </a:rPr>
              <a:t>1-чи курс</a:t>
            </a:r>
            <a:endParaRPr lang="ru-RU" dirty="0">
              <a:solidFill>
                <a:srgbClr val="FF0000"/>
              </a:solidFill>
            </a:endParaRPr>
          </a:p>
        </c:rich>
      </c:tx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'Успеваемость по курсам3'!$M$8:$M$16</c:f>
              <c:strCache>
                <c:ptCount val="9"/>
                <c:pt idx="0">
                  <c:v>ТРТИ</c:v>
                </c:pt>
                <c:pt idx="1">
                  <c:v>МТИ</c:v>
                </c:pt>
                <c:pt idx="2">
                  <c:v>БББПИ</c:v>
                </c:pt>
                <c:pt idx="3">
                  <c:v>КГТИ</c:v>
                </c:pt>
                <c:pt idx="4">
                  <c:v>ЭТИ</c:v>
                </c:pt>
                <c:pt idx="5">
                  <c:v>АДИ</c:v>
                </c:pt>
                <c:pt idx="6">
                  <c:v>ЭБЖМ</c:v>
                </c:pt>
                <c:pt idx="7">
                  <c:v>ЭИ</c:v>
                </c:pt>
                <c:pt idx="8">
                  <c:v>ТИ</c:v>
                </c:pt>
              </c:strCache>
            </c:strRef>
          </c:cat>
          <c:val>
            <c:numRef>
              <c:f>'Успеваемость по курсам3'!$N$8:$N$16</c:f>
              <c:numCache>
                <c:formatCode>0%</c:formatCode>
                <c:ptCount val="9"/>
                <c:pt idx="0">
                  <c:v>0.49</c:v>
                </c:pt>
                <c:pt idx="1">
                  <c:v>0.5</c:v>
                </c:pt>
                <c:pt idx="2">
                  <c:v>0.54</c:v>
                </c:pt>
                <c:pt idx="3">
                  <c:v>0.57999999999999996</c:v>
                </c:pt>
                <c:pt idx="4">
                  <c:v>0.63</c:v>
                </c:pt>
                <c:pt idx="5">
                  <c:v>0.69</c:v>
                </c:pt>
                <c:pt idx="6">
                  <c:v>0.72</c:v>
                </c:pt>
                <c:pt idx="7">
                  <c:v>0.78</c:v>
                </c:pt>
                <c:pt idx="8">
                  <c:v>0.81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6687616"/>
        <c:axId val="136689152"/>
        <c:axId val="0"/>
      </c:bar3DChart>
      <c:catAx>
        <c:axId val="1366876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36689152"/>
        <c:crosses val="autoZero"/>
        <c:auto val="1"/>
        <c:lblAlgn val="ctr"/>
        <c:lblOffset val="100"/>
        <c:noMultiLvlLbl val="0"/>
      </c:catAx>
      <c:valAx>
        <c:axId val="13668915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366876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FF0000"/>
                </a:solidFill>
              </a:rPr>
              <a:t>2-чи курс</a:t>
            </a:r>
          </a:p>
        </c:rich>
      </c:tx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'Успеваемость по курсам3'!$B$38</c:f>
              <c:strCache>
                <c:ptCount val="1"/>
                <c:pt idx="0">
                  <c:v>2-чи курс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'Успеваемость по курсам3'!$A$39:$A$47</c:f>
              <c:strCache>
                <c:ptCount val="9"/>
                <c:pt idx="0">
                  <c:v>МТИ</c:v>
                </c:pt>
                <c:pt idx="1">
                  <c:v>КГТИ</c:v>
                </c:pt>
                <c:pt idx="2">
                  <c:v>ТРТИ</c:v>
                </c:pt>
                <c:pt idx="3">
                  <c:v>ЭТИ</c:v>
                </c:pt>
                <c:pt idx="4">
                  <c:v>БББПИ</c:v>
                </c:pt>
                <c:pt idx="5">
                  <c:v>АДИ</c:v>
                </c:pt>
                <c:pt idx="6">
                  <c:v>ТИ</c:v>
                </c:pt>
                <c:pt idx="7">
                  <c:v>ЭИ</c:v>
                </c:pt>
                <c:pt idx="8">
                  <c:v>ЭБЖМ</c:v>
                </c:pt>
              </c:strCache>
            </c:strRef>
          </c:cat>
          <c:val>
            <c:numRef>
              <c:f>'Успеваемость по курсам3'!$B$39:$B$47</c:f>
              <c:numCache>
                <c:formatCode>0%</c:formatCode>
                <c:ptCount val="9"/>
                <c:pt idx="0">
                  <c:v>0.39</c:v>
                </c:pt>
                <c:pt idx="1">
                  <c:v>0.45</c:v>
                </c:pt>
                <c:pt idx="2">
                  <c:v>0.55000000000000004</c:v>
                </c:pt>
                <c:pt idx="3">
                  <c:v>0.61</c:v>
                </c:pt>
                <c:pt idx="4">
                  <c:v>0.64</c:v>
                </c:pt>
                <c:pt idx="5">
                  <c:v>0.64</c:v>
                </c:pt>
                <c:pt idx="6">
                  <c:v>0.67</c:v>
                </c:pt>
                <c:pt idx="7">
                  <c:v>0.72</c:v>
                </c:pt>
                <c:pt idx="8">
                  <c:v>0.77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4879104"/>
        <c:axId val="134880640"/>
        <c:axId val="0"/>
      </c:bar3DChart>
      <c:catAx>
        <c:axId val="1348791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34880640"/>
        <c:crosses val="autoZero"/>
        <c:auto val="1"/>
        <c:lblAlgn val="ctr"/>
        <c:lblOffset val="100"/>
        <c:noMultiLvlLbl val="0"/>
      </c:catAx>
      <c:valAx>
        <c:axId val="13488064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348791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70257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767adbcc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767adbcc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1767adbcc6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2" name="Google Shape;35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767adbcc6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767adbcc65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1767adbcc65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767adbcc6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767adbcc6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1767adbcc65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767adbcc65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767adbcc65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1767adbcc65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767adbcc65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767adbcc65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g1767adbcc65_0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bg>
      <p:bgPr>
        <a:blipFill rotWithShape="1">
          <a:blip r:embed="rId2">
            <a:alphaModFix/>
          </a:blip>
          <a:tile tx="0" ty="0" sx="55000" sy="55000" flip="none" algn="tl"/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9" name="Google Shape;19;p30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blipFill rotWithShape="1">
            <a:blip r:embed="rId2">
              <a:alphaModFix/>
            </a:blip>
            <a:tile tx="0" ty="0" sx="55000" sy="55000" flip="none" algn="tl"/>
          </a:blipFill>
          <a:ln w="9525" cap="sq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0" name="Google Shape;20;p30"/>
          <p:cNvSpPr txBox="1"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580"/>
              </a:spcBef>
              <a:spcAft>
                <a:spcPts val="0"/>
              </a:spcAft>
              <a:buSzPts val="2210"/>
              <a:buNone/>
              <a:defRPr sz="2600">
                <a:solidFill>
                  <a:schemeClr val="dk2"/>
                </a:solidFill>
              </a:defRPr>
            </a:lvl1pPr>
            <a:lvl2pPr lvl="1" algn="ctr">
              <a:spcBef>
                <a:spcPts val="37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70"/>
              </a:spcBef>
              <a:spcAft>
                <a:spcPts val="0"/>
              </a:spcAft>
              <a:buSzPts val="1530"/>
              <a:buNone/>
              <a:defRPr/>
            </a:lvl3pPr>
            <a:lvl4pPr lvl="3" algn="ctr">
              <a:spcBef>
                <a:spcPts val="370"/>
              </a:spcBef>
              <a:spcAft>
                <a:spcPts val="0"/>
              </a:spcAft>
              <a:buSzPts val="1440"/>
              <a:buNone/>
              <a:defRPr/>
            </a:lvl4pPr>
            <a:lvl5pPr lvl="4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0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0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0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ct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ct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ct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ct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ct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ct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ct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ct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4" name="Google Shape;24;p30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5" name="Google Shape;25;p30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rgbClr val="E6AF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6" name="Google Shape;26;p3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7" name="Google Shape;27;p30"/>
          <p:cNvSpPr txBox="1"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Libre Franklin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1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1"/>
          <p:cNvSpPr txBox="1">
            <a:spLocks noGrp="1"/>
          </p:cNvSpPr>
          <p:nvPr>
            <p:ph type="body" idx="1"/>
          </p:nvPr>
        </p:nvSpPr>
        <p:spPr>
          <a:xfrm rot="5400000">
            <a:off x="2514600" y="-152400"/>
            <a:ext cx="45720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0039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429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41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1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1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2"/>
          <p:cNvSpPr txBox="1">
            <a:spLocks noGrp="1"/>
          </p:cNvSpPr>
          <p:nvPr>
            <p:ph type="title"/>
          </p:nvPr>
        </p:nvSpPr>
        <p:spPr>
          <a:xfrm rot="5400000">
            <a:off x="4709478" y="2194564"/>
            <a:ext cx="5851525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2"/>
          <p:cNvSpPr txBox="1">
            <a:spLocks noGrp="1"/>
          </p:cNvSpPr>
          <p:nvPr>
            <p:ph type="body" idx="1"/>
          </p:nvPr>
        </p:nvSpPr>
        <p:spPr>
          <a:xfrm rot="5400000">
            <a:off x="769938" y="419103"/>
            <a:ext cx="5851525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0039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429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42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2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2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4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4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8" name="Google Shape;128;p4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9" name="Google Shape;129;p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4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5" name="Google Shape;135;p4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36" name="Google Shape;136;p4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7" name="Google Shape;137;p4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38" name="Google Shape;138;p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4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3" name="Google Shape;153;p4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54" name="Google Shape;154;p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1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1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1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3" name="Google Shape;33;p31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0039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429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60" name="Google Shape;160;p5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61" name="Google Shape;161;p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5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4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4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4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4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SECTION_HEADER">
    <p:bg>
      <p:bgPr>
        <a:blipFill rotWithShape="1">
          <a:blip r:embed="rId2">
            <a:alphaModFix/>
          </a:blip>
          <a:tile tx="0" ty="0" sx="55000" sy="55000" flip="none" algn="tl"/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1" name="Google Shape;41;p35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blipFill rotWithShape="1">
            <a:blip r:embed="rId2">
              <a:alphaModFix/>
            </a:blip>
            <a:tile tx="0" ty="0" sx="55000" sy="55000" flip="none" algn="tl"/>
          </a:blipFill>
          <a:ln w="9525" cap="sq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2" name="Google Shape;42;p35"/>
          <p:cNvSpPr txBox="1"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  <a:defRPr sz="40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5"/>
          <p:cNvSpPr txBox="1"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580"/>
              </a:spcBef>
              <a:spcAft>
                <a:spcPts val="0"/>
              </a:spcAft>
              <a:buSzPts val="204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7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7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0"/>
              </a:spcBef>
              <a:spcAft>
                <a:spcPts val="0"/>
              </a:spcAft>
              <a:buSzPts val="1400"/>
              <a:buFont typeface="Libre Baskerville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5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5"/>
          <p:cNvSpPr txBox="1">
            <a:spLocks noGrp="1"/>
          </p:cNvSpPr>
          <p:nvPr>
            <p:ph type="ftr" idx="11"/>
          </p:nvPr>
        </p:nvSpPr>
        <p:spPr>
          <a:xfrm>
            <a:off x="800100" y="6172200"/>
            <a:ext cx="4000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5"/>
          <p:cNvSpPr/>
          <p:nvPr/>
        </p:nvSpPr>
        <p:spPr>
          <a:xfrm rot="10800000" flipH="1">
            <a:off x="69412" y="2376830"/>
            <a:ext cx="9013515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7" name="Google Shape;47;p35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rgbClr val="E6AF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8" name="Google Shape;48;p35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9" name="Google Shape;49;p35"/>
          <p:cNvSpPr>
            <a:spLocks noGrp="1"/>
          </p:cNvSpPr>
          <p:nvPr>
            <p:ph type="sldNum" idx="12"/>
          </p:nvPr>
        </p:nvSpPr>
        <p:spPr>
          <a:xfrm>
            <a:off x="146304" y="6208776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6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6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6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6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5" name="Google Shape;55;p36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0039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429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body" idx="2"/>
          </p:nvPr>
        </p:nvSpPr>
        <p:spPr>
          <a:xfrm>
            <a:off x="493395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0039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429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7"/>
          <p:cNvSpPr txBox="1"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7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80"/>
              </a:spcBef>
              <a:spcAft>
                <a:spcPts val="0"/>
              </a:spcAft>
              <a:buSzPts val="2040"/>
              <a:buNone/>
              <a:defRPr sz="2400" b="1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spcBef>
                <a:spcPts val="37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7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spcBef>
                <a:spcPts val="37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370"/>
              </a:spcBef>
              <a:spcAft>
                <a:spcPts val="0"/>
              </a:spcAft>
              <a:buSzPts val="1600"/>
              <a:buFont typeface="Libre Baskerville"/>
              <a:buNone/>
              <a:defRPr sz="1600" b="1"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37"/>
          <p:cNvSpPr txBox="1">
            <a:spLocks noGrp="1"/>
          </p:cNvSpPr>
          <p:nvPr>
            <p:ph type="body" idx="2"/>
          </p:nvPr>
        </p:nvSpPr>
        <p:spPr>
          <a:xfrm>
            <a:off x="4953000" y="1447800"/>
            <a:ext cx="3733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80"/>
              </a:spcBef>
              <a:spcAft>
                <a:spcPts val="0"/>
              </a:spcAft>
              <a:buSzPts val="2040"/>
              <a:buNone/>
              <a:defRPr sz="2400" b="1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spcBef>
                <a:spcPts val="37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7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spcBef>
                <a:spcPts val="37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370"/>
              </a:spcBef>
              <a:spcAft>
                <a:spcPts val="0"/>
              </a:spcAft>
              <a:buSzPts val="1600"/>
              <a:buFont typeface="Libre Baskerville"/>
              <a:buNone/>
              <a:defRPr sz="1600" b="1"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37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7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7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64" name="Google Shape;64;p37"/>
          <p:cNvSpPr txBox="1">
            <a:spLocks noGrp="1"/>
          </p:cNvSpPr>
          <p:nvPr>
            <p:ph type="body" idx="3"/>
          </p:nvPr>
        </p:nvSpPr>
        <p:spPr>
          <a:xfrm>
            <a:off x="914400" y="2247900"/>
            <a:ext cx="373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0039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429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37"/>
          <p:cNvSpPr txBox="1">
            <a:spLocks noGrp="1"/>
          </p:cNvSpPr>
          <p:nvPr>
            <p:ph type="body" idx="4"/>
          </p:nvPr>
        </p:nvSpPr>
        <p:spPr>
          <a:xfrm>
            <a:off x="4953000" y="2247900"/>
            <a:ext cx="373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0039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429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8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8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72" name="Google Shape;72;p39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solidFill>
            <a:schemeClr val="lt1"/>
          </a:solidFill>
          <a:ln w="9525" cap="sq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73" name="Google Shape;73;p39"/>
          <p:cNvSpPr txBox="1"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  <a:defRPr sz="4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9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19050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580"/>
              </a:spcBef>
              <a:spcAft>
                <a:spcPts val="0"/>
              </a:spcAft>
              <a:buSzPts val="1530"/>
              <a:buNone/>
              <a:defRPr sz="1800"/>
            </a:lvl1pPr>
            <a:lvl2pPr marL="914400" lvl="1" indent="-228600" algn="l">
              <a:spcBef>
                <a:spcPts val="37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spcBef>
                <a:spcPts val="370"/>
              </a:spcBef>
              <a:spcAft>
                <a:spcPts val="0"/>
              </a:spcAft>
              <a:buSzPts val="850"/>
              <a:buNone/>
              <a:defRPr sz="1000"/>
            </a:lvl3pPr>
            <a:lvl4pPr marL="1828800" lvl="3" indent="-228600" algn="l">
              <a:spcBef>
                <a:spcPts val="37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370"/>
              </a:spcBef>
              <a:spcAft>
                <a:spcPts val="0"/>
              </a:spcAft>
              <a:buSzPts val="900"/>
              <a:buFont typeface="Libre Baskerville"/>
              <a:buNone/>
              <a:defRPr sz="900"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9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9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78" name="Google Shape;78;p39"/>
          <p:cNvSpPr txBox="1">
            <a:spLocks noGrp="1"/>
          </p:cNvSpPr>
          <p:nvPr>
            <p:ph type="body" idx="2"/>
          </p:nvPr>
        </p:nvSpPr>
        <p:spPr>
          <a:xfrm>
            <a:off x="2971800" y="1600200"/>
            <a:ext cx="57150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0039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429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0"/>
          <p:cNvSpPr txBox="1"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Franklin"/>
              <a:buNone/>
              <a:defRPr sz="2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0"/>
          <p:cNvSpPr txBox="1">
            <a:spLocks noGrp="1"/>
          </p:cNvSpPr>
          <p:nvPr>
            <p:ph type="body" idx="1"/>
          </p:nvPr>
        </p:nvSpPr>
        <p:spPr>
          <a:xfrm>
            <a:off x="914400" y="5445825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580"/>
              </a:spcBef>
              <a:spcAft>
                <a:spcPts val="0"/>
              </a:spcAft>
              <a:buSzPts val="1360"/>
              <a:buFont typeface="Libre Baskerville"/>
              <a:buNone/>
              <a:defRPr sz="1600"/>
            </a:lvl1pPr>
            <a:lvl2pPr marL="914400" lvl="1" indent="-293369" algn="l">
              <a:spcBef>
                <a:spcPts val="370"/>
              </a:spcBef>
              <a:spcAft>
                <a:spcPts val="0"/>
              </a:spcAft>
              <a:buSzPts val="1020"/>
              <a:buChar char="⚫"/>
              <a:defRPr sz="1200"/>
            </a:lvl2pPr>
            <a:lvl3pPr marL="1371600" lvl="2" indent="-282575" algn="l">
              <a:spcBef>
                <a:spcPts val="370"/>
              </a:spcBef>
              <a:spcAft>
                <a:spcPts val="0"/>
              </a:spcAft>
              <a:buSzPts val="850"/>
              <a:buChar char="⚫"/>
              <a:defRPr sz="1000"/>
            </a:lvl3pPr>
            <a:lvl4pPr marL="1828800" lvl="3" indent="-274319" algn="l">
              <a:spcBef>
                <a:spcPts val="370"/>
              </a:spcBef>
              <a:spcAft>
                <a:spcPts val="0"/>
              </a:spcAft>
              <a:buSzPts val="720"/>
              <a:buChar char="⚫"/>
              <a:defRPr sz="900"/>
            </a:lvl4pPr>
            <a:lvl5pPr marL="2286000" lvl="4" indent="-285750" algn="l">
              <a:spcBef>
                <a:spcPts val="370"/>
              </a:spcBef>
              <a:spcAft>
                <a:spcPts val="0"/>
              </a:spcAft>
              <a:buSzPts val="900"/>
              <a:buFont typeface="Libre Baskerville"/>
              <a:buChar char="o"/>
              <a:defRPr sz="900"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40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0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886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0"/>
          <p:cNvSpPr>
            <a:spLocks noGrp="1"/>
          </p:cNvSpPr>
          <p:nvPr>
            <p:ph type="sldNum" idx="12"/>
          </p:nvPr>
        </p:nvSpPr>
        <p:spPr>
          <a:xfrm>
            <a:off x="146304" y="6208776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5" name="Google Shape;85;p40"/>
          <p:cNvSpPr/>
          <p:nvPr/>
        </p:nvSpPr>
        <p:spPr>
          <a:xfrm rot="10800000" flipH="1">
            <a:off x="68307" y="4683555"/>
            <a:ext cx="900684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6" name="Google Shape;86;p40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rgbClr val="E6AF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7" name="Google Shape;87;p40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8" name="Google Shape;88;p40"/>
          <p:cNvSpPr>
            <a:spLocks noGrp="1"/>
          </p:cNvSpPr>
          <p:nvPr>
            <p:ph type="pic" idx="2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1" name="Google Shape;11;p29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solidFill>
            <a:schemeClr val="lt1"/>
          </a:solidFill>
          <a:ln w="9525" cap="sq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2" name="Google Shape;12;p29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  <a:defRPr sz="4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935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⚫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35814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33655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7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3302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3556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429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429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4290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42900" algn="l" rtl="0">
              <a:spcBef>
                <a:spcPts val="370"/>
              </a:spcBef>
              <a:spcAft>
                <a:spcPts val="0"/>
              </a:spcAft>
              <a:buClr>
                <a:srgbClr val="CAAB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5" name="Google Shape;15;p29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6" name="Google Shape;16;p29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3" name="Google Shape;103;p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"/>
          <p:cNvSpPr txBox="1"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ibre Franklin"/>
              <a:buNone/>
            </a:pPr>
            <a:r>
              <a:rPr lang="ru-RU" b="1"/>
              <a:t>2021-22-окуу жылынын жайкы сынактык сессиясынын жыйынтыктары маселеси боюнча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"/>
          <p:cNvSpPr txBox="1"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ibre Franklin"/>
              <a:buNone/>
            </a:pPr>
            <a:r>
              <a:rPr lang="ru-RU" b="1">
                <a:solidFill>
                  <a:schemeClr val="dk1"/>
                </a:solidFill>
              </a:rPr>
              <a:t>Практикаларды уюштуруу </a:t>
            </a:r>
            <a:endParaRPr/>
          </a:p>
        </p:txBody>
      </p:sp>
      <p:sp>
        <p:nvSpPr>
          <p:cNvPr id="250" name="Google Shape;250;p5"/>
          <p:cNvSpPr txBox="1">
            <a:spLocks noGrp="1"/>
          </p:cNvSpPr>
          <p:nvPr>
            <p:ph type="body" idx="1"/>
          </p:nvPr>
        </p:nvSpPr>
        <p:spPr>
          <a:xfrm>
            <a:off x="323528" y="908721"/>
            <a:ext cx="8712968" cy="648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530"/>
              <a:buChar char="⚫"/>
            </a:pPr>
            <a:r>
              <a:rPr lang="ru-RU" sz="1800"/>
              <a:t>Практикалардын бардык түрүн уюштуруу жана аларды көзөмөлдөө</a:t>
            </a:r>
            <a:r>
              <a:rPr lang="ru-RU" sz="1800" b="1"/>
              <a:t> </a:t>
            </a:r>
            <a:r>
              <a:rPr lang="ru-RU" sz="1800"/>
              <a:t>өз учурунда жүргүзүлдү.</a:t>
            </a:r>
            <a:r>
              <a:rPr lang="ru-RU" sz="1800" b="1"/>
              <a:t> </a:t>
            </a:r>
            <a:endParaRPr sz="1800"/>
          </a:p>
        </p:txBody>
      </p:sp>
      <p:sp>
        <p:nvSpPr>
          <p:cNvPr id="251" name="Google Shape;251;p5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  <p:graphicFrame>
        <p:nvGraphicFramePr>
          <p:cNvPr id="252" name="Google Shape;252;p5"/>
          <p:cNvGraphicFramePr/>
          <p:nvPr>
            <p:extLst>
              <p:ext uri="{D42A27DB-BD31-4B8C-83A1-F6EECF244321}">
                <p14:modId xmlns:p14="http://schemas.microsoft.com/office/powerpoint/2010/main" val="1682834395"/>
              </p:ext>
            </p:extLst>
          </p:nvPr>
        </p:nvGraphicFramePr>
        <p:xfrm>
          <a:off x="225907" y="1556799"/>
          <a:ext cx="8712900" cy="489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6"/>
          <p:cNvSpPr txBox="1">
            <a:spLocks noGrp="1"/>
          </p:cNvSpPr>
          <p:nvPr>
            <p:ph type="body" idx="1"/>
          </p:nvPr>
        </p:nvSpPr>
        <p:spPr>
          <a:xfrm>
            <a:off x="179512" y="260648"/>
            <a:ext cx="8856984" cy="648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133985" algn="l" rtl="0">
              <a:spcBef>
                <a:spcPts val="0"/>
              </a:spcBef>
              <a:spcAft>
                <a:spcPts val="0"/>
              </a:spcAft>
              <a:buSzPts val="2210"/>
              <a:buNone/>
            </a:pPr>
            <a:endParaRPr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ts val="2210"/>
              <a:buChar char="⚫"/>
            </a:pPr>
            <a:r>
              <a:rPr lang="ru-RU"/>
              <a:t>2021-22-о.ж. жазгы семестринде, мурдагы жылдардай эле, “Бүтүрүүчүлөрдүн дасыктык иштеринин жүрүшүн көзөмөлдөө жөнүндө” буйрукка ылайык, окуу бөлүмү окуу-усулдук комиссиясы (ОУК) менен биргеликте иштелип чыккан графиктин негизинде студенттердин бүтүрүүчү квалификациялык иштердин аткаруусун текшерди.  </a:t>
            </a:r>
            <a:endParaRPr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ts val="2210"/>
              <a:buChar char="⚫"/>
            </a:pPr>
            <a:r>
              <a:rPr lang="ru-RU"/>
              <a:t>Апрель, май, июнь айларында үч көзөмөлдүк чекиттер коюлду. Текшерүүнүн жыйынтыгы боюнча бүтүрүүчүлөрдүн квалификациялык иштерин сапаттуу аткарууну жогоруулатуу боюнча сунуштар даярдалды. ОУК магистрлик жана бакалаврдык программаларын усулдук камсыздоосу боюнча өз ишин улантып жатат.  </a:t>
            </a:r>
            <a:endParaRPr/>
          </a:p>
          <a:p>
            <a:pPr marL="274320" lvl="0" indent="-133985" algn="l" rtl="0">
              <a:spcBef>
                <a:spcPts val="580"/>
              </a:spcBef>
              <a:spcAft>
                <a:spcPts val="0"/>
              </a:spcAft>
              <a:buSzPts val="2210"/>
              <a:buNone/>
            </a:pPr>
            <a:endParaRPr/>
          </a:p>
        </p:txBody>
      </p:sp>
      <p:sp>
        <p:nvSpPr>
          <p:cNvPr id="258" name="Google Shape;258;p6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  <p:sp>
        <p:nvSpPr>
          <p:cNvPr id="259" name="Google Shape;259;p6"/>
          <p:cNvSpPr txBox="1"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ibre Franklin"/>
              <a:buNone/>
            </a:pPr>
            <a:r>
              <a:rPr lang="ru-RU" b="1">
                <a:solidFill>
                  <a:schemeClr val="dk1"/>
                </a:solidFill>
              </a:rPr>
              <a:t>БКИ көзөмөлдөө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7"/>
          <p:cNvSpPr txBox="1">
            <a:spLocks noGrp="1"/>
          </p:cNvSpPr>
          <p:nvPr>
            <p:ph type="title"/>
          </p:nvPr>
        </p:nvSpPr>
        <p:spPr>
          <a:xfrm>
            <a:off x="-108520" y="274638"/>
            <a:ext cx="93965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Libre Franklin"/>
              <a:buNone/>
            </a:pPr>
            <a:r>
              <a:rPr lang="ru-RU" sz="2300" b="1">
                <a:solidFill>
                  <a:schemeClr val="dk1"/>
                </a:solidFill>
              </a:rPr>
              <a:t>2021-2022-окуу жылындагы жазгы семестрдин сынактык сессиясындагы студенттердин жетишкендиктери  боюнча (FX, I кайрадан тапшыргандан кийин) 2022-ж. 22- июлуна карата маалымат</a:t>
            </a:r>
            <a:endParaRPr sz="2300" b="1">
              <a:solidFill>
                <a:schemeClr val="dk1"/>
              </a:solidFill>
            </a:endParaRPr>
          </a:p>
        </p:txBody>
      </p:sp>
      <p:sp>
        <p:nvSpPr>
          <p:cNvPr id="265" name="Google Shape;265;p7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12</a:t>
            </a:fld>
            <a:endParaRPr/>
          </a:p>
        </p:txBody>
      </p:sp>
      <p:graphicFrame>
        <p:nvGraphicFramePr>
          <p:cNvPr id="266" name="Google Shape;266;p7"/>
          <p:cNvGraphicFramePr/>
          <p:nvPr>
            <p:extLst>
              <p:ext uri="{D42A27DB-BD31-4B8C-83A1-F6EECF244321}">
                <p14:modId xmlns:p14="http://schemas.microsoft.com/office/powerpoint/2010/main" val="577731218"/>
              </p:ext>
            </p:extLst>
          </p:nvPr>
        </p:nvGraphicFramePr>
        <p:xfrm>
          <a:off x="179516" y="1572260"/>
          <a:ext cx="8928975" cy="5540410"/>
        </p:xfrm>
        <a:graphic>
          <a:graphicData uri="http://schemas.openxmlformats.org/drawingml/2006/table">
            <a:tbl>
              <a:tblPr>
                <a:noFill/>
                <a:tableStyleId>{0B7F1ED2-D430-446C-AC7C-CA1D8276A5DE}</a:tableStyleId>
              </a:tblPr>
              <a:tblGrid>
                <a:gridCol w="481375"/>
                <a:gridCol w="1265925"/>
                <a:gridCol w="825925"/>
                <a:gridCol w="718675"/>
                <a:gridCol w="717825"/>
                <a:gridCol w="481375"/>
                <a:gridCol w="481375"/>
                <a:gridCol w="481375"/>
                <a:gridCol w="481375"/>
                <a:gridCol w="598750"/>
                <a:gridCol w="598750"/>
                <a:gridCol w="598750"/>
                <a:gridCol w="598750"/>
                <a:gridCol w="598750"/>
              </a:tblGrid>
              <a:tr h="6111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№ п/п</a:t>
                      </a:r>
                      <a:endParaRPr sz="12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Факультет, институт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Студ. саны, бардыгы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Сессияга уруксат берилген студ. саны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Бардык сабак- тарды тапшыр- гандар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Курстар боюнча жетишкендик 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(абсолюттук %)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Жетишкен-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дик, %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Карызы барлар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15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Абсолют-тук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Сапат-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71755" marR="71755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тык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саны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%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248750">
                <a:tc gridSpan="1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Окутуунун күндүзгү формасы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8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МТИ</a:t>
                      </a:r>
                      <a:endParaRPr sz="14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986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910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398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39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37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43,7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19,0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588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59,6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248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ТРТИ</a:t>
                      </a:r>
                      <a:endParaRPr sz="14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339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295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162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49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55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56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95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54,9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28,0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177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52,2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248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ТИ</a:t>
                      </a:r>
                      <a:endParaRPr sz="14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611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578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395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81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67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51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68,3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37,0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216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35,4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248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АДИ</a:t>
                      </a:r>
                      <a:endParaRPr sz="14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125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122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78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69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64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63,9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35,0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47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37,6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248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ЭИ</a:t>
                      </a:r>
                      <a:endParaRPr sz="14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383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352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237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78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72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67,3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20,0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146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38,1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248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БББПИ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184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112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54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64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64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60,9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20,0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78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41,1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248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КГТИ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594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540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289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58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45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49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99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53,5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26,0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305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51,3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248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ЭТИ</a:t>
                      </a:r>
                      <a:endParaRPr sz="14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237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226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138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63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61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59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61,1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35,0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99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41,8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248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ЭБЖМ</a:t>
                      </a:r>
                      <a:endParaRPr sz="14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310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281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211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72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77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74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75,1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51,0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99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31,9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248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МЖМ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354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288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249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71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99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86,5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78,0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105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29,7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407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Политех.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коллеж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1193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1183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1015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88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74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99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85,8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27,0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178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14,9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40745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ru-RU" sz="1200" b="1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Күндүзгү формасы башкы ЖОЖ боюнча бардыгы</a:t>
                      </a:r>
                      <a:endParaRPr sz="1200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5322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4959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3284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66,6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65,2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58,9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98,2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66,2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34,2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2038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38,3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8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  <p:graphicFrame>
        <p:nvGraphicFramePr>
          <p:cNvPr id="272" name="Google Shape;272;p8"/>
          <p:cNvGraphicFramePr/>
          <p:nvPr/>
        </p:nvGraphicFramePr>
        <p:xfrm>
          <a:off x="107500" y="404665"/>
          <a:ext cx="8856975" cy="5976600"/>
        </p:xfrm>
        <a:graphic>
          <a:graphicData uri="http://schemas.openxmlformats.org/drawingml/2006/table">
            <a:tbl>
              <a:tblPr>
                <a:noFill/>
                <a:tableStyleId>{0B7F1ED2-D430-446C-AC7C-CA1D8276A5DE}</a:tableStyleId>
              </a:tblPr>
              <a:tblGrid>
                <a:gridCol w="423275"/>
                <a:gridCol w="1281775"/>
                <a:gridCol w="836275"/>
                <a:gridCol w="727675"/>
                <a:gridCol w="726825"/>
                <a:gridCol w="487400"/>
                <a:gridCol w="487400"/>
                <a:gridCol w="487400"/>
                <a:gridCol w="487400"/>
                <a:gridCol w="487400"/>
                <a:gridCol w="606250"/>
                <a:gridCol w="606250"/>
                <a:gridCol w="605400"/>
                <a:gridCol w="606250"/>
              </a:tblGrid>
              <a:tr h="627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Токмок ш. филиалы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232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230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166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75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81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62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98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72,2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62,0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66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28,4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941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Токмок ш. филиалы ОКББ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295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282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181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42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72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64,2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72,0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114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38,6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627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Кара-Балта ш. филиалы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140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120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116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94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96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96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96,7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57,0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17,1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941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Кара-Балта ш. филиалы ОКББ 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159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159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132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82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55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85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83,0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27,0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27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17,0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627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Кара-Куль ш. филиалы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141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138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96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43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42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58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97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69,6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68,0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45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31,9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941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Кара-Куль ш. филиалы ОКББ 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94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91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53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63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90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65,9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45,0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34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36,2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627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Кызыл-Кия ш. филиалы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211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157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133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79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57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70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66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84,7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23,0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78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37,0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64132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Күндүзгү формасы боюнча бардыгы</a:t>
                      </a:r>
                      <a:endParaRPr sz="1400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6594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6136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4168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66,8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66,4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77,5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91,8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67,9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48,5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2426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36,8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9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14</a:t>
            </a:fld>
            <a:endParaRPr/>
          </a:p>
        </p:txBody>
      </p:sp>
      <p:graphicFrame>
        <p:nvGraphicFramePr>
          <p:cNvPr id="278" name="Google Shape;278;p9"/>
          <p:cNvGraphicFramePr/>
          <p:nvPr>
            <p:extLst>
              <p:ext uri="{D42A27DB-BD31-4B8C-83A1-F6EECF244321}">
                <p14:modId xmlns:p14="http://schemas.microsoft.com/office/powerpoint/2010/main" val="830364539"/>
              </p:ext>
            </p:extLst>
          </p:nvPr>
        </p:nvGraphicFramePr>
        <p:xfrm>
          <a:off x="179510" y="188637"/>
          <a:ext cx="8856975" cy="6468724"/>
        </p:xfrm>
        <a:graphic>
          <a:graphicData uri="http://schemas.openxmlformats.org/drawingml/2006/table">
            <a:tbl>
              <a:tblPr>
                <a:noFill/>
                <a:tableStyleId>{0B7F1ED2-D430-446C-AC7C-CA1D8276A5DE}</a:tableStyleId>
              </a:tblPr>
              <a:tblGrid>
                <a:gridCol w="423275"/>
                <a:gridCol w="1281775"/>
                <a:gridCol w="836275"/>
                <a:gridCol w="727675"/>
                <a:gridCol w="726825"/>
                <a:gridCol w="487400"/>
                <a:gridCol w="487400"/>
                <a:gridCol w="487400"/>
                <a:gridCol w="487400"/>
                <a:gridCol w="487400"/>
                <a:gridCol w="606250"/>
                <a:gridCol w="606250"/>
                <a:gridCol w="605400"/>
                <a:gridCol w="606250"/>
              </a:tblGrid>
              <a:tr h="287750">
                <a:tc gridSpan="1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Сырттан</a:t>
                      </a:r>
                      <a:r>
                        <a:rPr lang="ru-RU" sz="14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400" b="1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окутуу</a:t>
                      </a:r>
                      <a:r>
                        <a:rPr lang="ru-RU" sz="14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</a:t>
                      </a:r>
                      <a:r>
                        <a:rPr lang="ru-RU" sz="1400" b="1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формасы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1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МТИ </a:t>
                      </a:r>
                      <a:r>
                        <a:rPr lang="ru-RU" sz="1400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сырттан</a:t>
                      </a:r>
                      <a:endParaRPr sz="14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176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145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115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82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75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76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79,3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5,0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61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34,7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575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ТРТИ </a:t>
                      </a:r>
                      <a:r>
                        <a:rPr lang="ru-RU" sz="1400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сырттан</a:t>
                      </a:r>
                      <a:endParaRPr sz="14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211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179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152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71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85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92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79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84,9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15,0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59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28,0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431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ТИ </a:t>
                      </a:r>
                      <a:r>
                        <a:rPr lang="ru-RU" sz="1400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сырттан</a:t>
                      </a:r>
                      <a:endParaRPr sz="14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223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163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91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53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45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58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55,8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8,0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132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59,2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431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ЭИ </a:t>
                      </a:r>
                      <a:r>
                        <a:rPr lang="ru-RU" sz="1400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сырттан</a:t>
                      </a:r>
                      <a:endParaRPr sz="14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538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420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304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39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64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81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73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72,4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5,0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234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43,5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431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ЭТИ сырттан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225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185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109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71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64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47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58,9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9,0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116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51,6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431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ЭБЖМ </a:t>
                      </a:r>
                      <a:r>
                        <a:rPr lang="ru-RU" sz="1400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сырттан</a:t>
                      </a:r>
                      <a:endParaRPr sz="14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204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158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117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71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76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84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77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74,1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31,0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87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42,6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575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КГТИ сырттан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45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71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67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63,3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20,0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26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57,8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291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26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МЖМ </a:t>
                      </a:r>
                      <a:r>
                        <a:rPr lang="ru-RU" sz="1400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сырттан</a:t>
                      </a:r>
                      <a:endParaRPr sz="14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99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79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61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69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88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77,2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69,0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38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38,4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508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27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Токмок ш. филиалы сырттан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224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217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181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83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74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75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85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94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83,4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74,0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43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19,2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863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28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Кызыл-Кия ш. филиалы сырттан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303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234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219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67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88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76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82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55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93,6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42,0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84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27,7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57550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Сырттан о.ф. боюнча бардыгы</a:t>
                      </a:r>
                      <a:endParaRPr sz="14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2248</a:t>
                      </a:r>
                      <a:endParaRPr sz="14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1810</a:t>
                      </a:r>
                      <a:endParaRPr sz="14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1368</a:t>
                      </a:r>
                      <a:endParaRPr sz="14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65,6</a:t>
                      </a:r>
                      <a:endParaRPr sz="14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73,2</a:t>
                      </a:r>
                      <a:endParaRPr sz="14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73,3</a:t>
                      </a:r>
                      <a:endParaRPr sz="14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74,8</a:t>
                      </a:r>
                      <a:endParaRPr sz="14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92,4</a:t>
                      </a:r>
                      <a:endParaRPr sz="14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75,6</a:t>
                      </a:r>
                      <a:endParaRPr sz="14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27,8</a:t>
                      </a:r>
                      <a:endParaRPr sz="14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880</a:t>
                      </a:r>
                      <a:endParaRPr sz="14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39,1</a:t>
                      </a:r>
                      <a:endParaRPr sz="14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6592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Университет б-ча</a:t>
                      </a:r>
                      <a:endParaRPr sz="14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8842</a:t>
                      </a:r>
                      <a:endParaRPr sz="14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7946</a:t>
                      </a:r>
                      <a:endParaRPr sz="14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5536</a:t>
                      </a:r>
                      <a:endParaRPr sz="14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66,2</a:t>
                      </a:r>
                      <a:endParaRPr sz="14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69,8</a:t>
                      </a:r>
                      <a:endParaRPr sz="14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75,4</a:t>
                      </a:r>
                      <a:endParaRPr sz="14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83,3</a:t>
                      </a:r>
                      <a:endParaRPr sz="14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92,4</a:t>
                      </a:r>
                      <a:endParaRPr sz="14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69,7</a:t>
                      </a:r>
                      <a:endParaRPr sz="18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38,2</a:t>
                      </a:r>
                      <a:endParaRPr sz="14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3306</a:t>
                      </a:r>
                      <a:endParaRPr sz="14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37,4</a:t>
                      </a:r>
                      <a:endParaRPr sz="14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0"/>
          <p:cNvSpPr txBox="1">
            <a:spLocks noGrp="1"/>
          </p:cNvSpPr>
          <p:nvPr>
            <p:ph type="title"/>
          </p:nvPr>
        </p:nvSpPr>
        <p:spPr>
          <a:xfrm>
            <a:off x="35496" y="0"/>
            <a:ext cx="9001000" cy="9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ru-RU" sz="2000" b="1">
                <a:latin typeface="Times New Roman"/>
                <a:ea typeface="Times New Roman"/>
                <a:cs typeface="Times New Roman"/>
                <a:sym typeface="Times New Roman"/>
              </a:rPr>
              <a:t>КМТУнун студенттеринин күндүзгү окууту формасынын </a:t>
            </a:r>
            <a:br>
              <a:rPr lang="ru-RU" sz="2000" b="1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000" b="1">
                <a:latin typeface="Times New Roman"/>
                <a:ea typeface="Times New Roman"/>
                <a:cs typeface="Times New Roman"/>
                <a:sym typeface="Times New Roman"/>
              </a:rPr>
              <a:t>жетишкендиктери боюнча анализ (башкы ЖОЖ)  </a:t>
            </a:r>
            <a:br>
              <a:rPr lang="ru-RU" sz="2000" b="1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000" b="1">
                <a:latin typeface="Times New Roman"/>
                <a:ea typeface="Times New Roman"/>
                <a:cs typeface="Times New Roman"/>
                <a:sym typeface="Times New Roman"/>
              </a:rPr>
              <a:t>(негизги сессиядан кийин жана FX, I кайра тапшыруудан кийин )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4" name="Google Shape;284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888888"/>
                </a:solidFill>
              </a:rPr>
              <a:t>15</a:t>
            </a:fld>
            <a:endParaRPr>
              <a:solidFill>
                <a:srgbClr val="888888"/>
              </a:solidFill>
            </a:endParaRPr>
          </a:p>
        </p:txBody>
      </p:sp>
      <p:graphicFrame>
        <p:nvGraphicFramePr>
          <p:cNvPr id="285" name="Google Shape;285;p10"/>
          <p:cNvGraphicFramePr/>
          <p:nvPr>
            <p:extLst>
              <p:ext uri="{D42A27DB-BD31-4B8C-83A1-F6EECF244321}">
                <p14:modId xmlns:p14="http://schemas.microsoft.com/office/powerpoint/2010/main" val="3185329627"/>
              </p:ext>
            </p:extLst>
          </p:nvPr>
        </p:nvGraphicFramePr>
        <p:xfrm>
          <a:off x="107505" y="1201163"/>
          <a:ext cx="8784975" cy="5181600"/>
        </p:xfrm>
        <a:graphic>
          <a:graphicData uri="http://schemas.openxmlformats.org/drawingml/2006/table">
            <a:tbl>
              <a:tblPr>
                <a:noFill/>
                <a:tableStyleId>{0B7F1ED2-D430-446C-AC7C-CA1D8276A5DE}</a:tableStyleId>
              </a:tblPr>
              <a:tblGrid>
                <a:gridCol w="1999275"/>
                <a:gridCol w="2015225"/>
                <a:gridCol w="1377625"/>
                <a:gridCol w="2015225"/>
                <a:gridCol w="1377625"/>
              </a:tblGrid>
              <a:tr h="8544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ru-RU" sz="20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Факультет</a:t>
                      </a:r>
                      <a:endParaRPr sz="20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Жалпы жетишкендик %-те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2020-2021 окуу жылы боюнча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Жалпы жетишкендик %-те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2021-2022 окуу жылы боюнча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39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ru-RU" sz="20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Негизги жайкы сессиядан кийин 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FX, I кайра тапшыруудан кийин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ru-RU" sz="20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Негизги жайкы сессиядан кийин 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FX, I кайра тапшыруудан кийин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8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ЭТИ</a:t>
                      </a:r>
                      <a:endParaRPr dirty="0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46,1%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68,2%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54,6%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61,1%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4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ТРТИ</a:t>
                      </a:r>
                      <a:endParaRPr dirty="0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41,8%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71,8%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49,2%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54,9%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4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ТИ</a:t>
                      </a:r>
                      <a:endParaRPr dirty="0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52,5%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63,0%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60,6%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68,3%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4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ЭБЖМ</a:t>
                      </a:r>
                      <a:endParaRPr dirty="0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67,0%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80,8%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63,0%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75,1%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4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ЭИ</a:t>
                      </a:r>
                      <a:endParaRPr dirty="0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40,8%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68,1%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56,0%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67,3%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4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БББПИ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47,1%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65,6%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34,8%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60,9%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4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КГТИ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43,1%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51,4%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48,2%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53,5%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4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МТИ</a:t>
                      </a:r>
                      <a:endParaRPr dirty="0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38,3%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51,1%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35,8%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43,7%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4825"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Жалпы жетишкендик: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47,1%</a:t>
                      </a:r>
                      <a:endParaRPr sz="20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65%</a:t>
                      </a:r>
                      <a:endParaRPr sz="20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50,3%</a:t>
                      </a:r>
                      <a:endParaRPr sz="20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60,6%</a:t>
                      </a:r>
                      <a:endParaRPr sz="20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48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ru-RU" sz="2000" b="1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17,9%-га көтөрүлдү</a:t>
                      </a:r>
                      <a:endParaRPr sz="2000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ru-RU" sz="2000" b="1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10,3%-га көтөрүлдү</a:t>
                      </a:r>
                      <a:endParaRPr sz="2000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1"/>
          <p:cNvSpPr txBox="1">
            <a:spLocks noGrp="1"/>
          </p:cNvSpPr>
          <p:nvPr>
            <p:ph type="body" idx="1"/>
          </p:nvPr>
        </p:nvSpPr>
        <p:spPr>
          <a:xfrm>
            <a:off x="179512" y="116632"/>
            <a:ext cx="8856984" cy="6624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b="1" dirty="0"/>
              <a:t>8842 </a:t>
            </a:r>
            <a:r>
              <a:rPr lang="ru-RU" dirty="0" err="1"/>
              <a:t>студенттин</a:t>
            </a:r>
            <a:r>
              <a:rPr lang="ru-RU" dirty="0"/>
              <a:t> </a:t>
            </a:r>
            <a:r>
              <a:rPr lang="ru-RU" dirty="0" err="1"/>
              <a:t>ичинен</a:t>
            </a:r>
            <a:r>
              <a:rPr lang="ru-RU" dirty="0"/>
              <a:t> </a:t>
            </a:r>
            <a:r>
              <a:rPr lang="ru-RU" dirty="0" err="1"/>
              <a:t>сессияга</a:t>
            </a:r>
            <a:r>
              <a:rPr lang="ru-RU" dirty="0"/>
              <a:t> (FX </a:t>
            </a:r>
            <a:r>
              <a:rPr lang="ru-RU" dirty="0" err="1"/>
              <a:t>жана</a:t>
            </a:r>
            <a:r>
              <a:rPr lang="ru-RU" dirty="0"/>
              <a:t> I </a:t>
            </a:r>
            <a:r>
              <a:rPr lang="ru-RU" dirty="0" err="1"/>
              <a:t>эсепке</a:t>
            </a:r>
            <a:r>
              <a:rPr lang="ru-RU" dirty="0"/>
              <a:t> </a:t>
            </a:r>
            <a:r>
              <a:rPr lang="ru-RU" dirty="0" err="1"/>
              <a:t>алганда</a:t>
            </a:r>
            <a:r>
              <a:rPr lang="ru-RU" dirty="0"/>
              <a:t>) </a:t>
            </a:r>
            <a:r>
              <a:rPr lang="ru-RU" b="1" dirty="0"/>
              <a:t>7946</a:t>
            </a:r>
            <a:r>
              <a:rPr lang="ru-RU" dirty="0"/>
              <a:t> студент </a:t>
            </a:r>
            <a:r>
              <a:rPr lang="ru-RU" dirty="0" err="1"/>
              <a:t>катышты</a:t>
            </a:r>
            <a:r>
              <a:rPr lang="ru-RU" dirty="0"/>
              <a:t>, </a:t>
            </a:r>
            <a:r>
              <a:rPr lang="ru-RU" dirty="0" err="1"/>
              <a:t>алардын</a:t>
            </a:r>
            <a:r>
              <a:rPr lang="ru-RU" dirty="0"/>
              <a:t> </a:t>
            </a:r>
            <a:r>
              <a:rPr lang="ru-RU" dirty="0" err="1"/>
              <a:t>ичинен</a:t>
            </a:r>
            <a:r>
              <a:rPr lang="ru-RU" dirty="0"/>
              <a:t> – </a:t>
            </a:r>
            <a:r>
              <a:rPr lang="ru-RU" b="1" dirty="0"/>
              <a:t>62,6%</a:t>
            </a:r>
            <a:r>
              <a:rPr lang="ru-RU" dirty="0"/>
              <a:t> (</a:t>
            </a:r>
            <a:r>
              <a:rPr lang="ru-RU" b="1" dirty="0"/>
              <a:t>5536</a:t>
            </a:r>
            <a:r>
              <a:rPr lang="ru-RU" dirty="0"/>
              <a:t> студент) </a:t>
            </a:r>
            <a:r>
              <a:rPr lang="ru-RU" dirty="0" err="1"/>
              <a:t>тапшырды</a:t>
            </a:r>
            <a:r>
              <a:rPr lang="ru-RU" dirty="0"/>
              <a:t>, </a:t>
            </a:r>
            <a:r>
              <a:rPr lang="ru-RU" dirty="0" err="1"/>
              <a:t>карыздары</a:t>
            </a:r>
            <a:r>
              <a:rPr lang="ru-RU" dirty="0"/>
              <a:t> </a:t>
            </a:r>
            <a:r>
              <a:rPr lang="ru-RU" dirty="0" err="1"/>
              <a:t>барлар</a:t>
            </a:r>
            <a:r>
              <a:rPr lang="ru-RU" dirty="0"/>
              <a:t>  – </a:t>
            </a:r>
            <a:r>
              <a:rPr lang="ru-RU" b="1" dirty="0"/>
              <a:t>37,4%</a:t>
            </a:r>
            <a:r>
              <a:rPr lang="ru-RU" dirty="0"/>
              <a:t> (</a:t>
            </a:r>
            <a:r>
              <a:rPr lang="ru-RU" b="1" dirty="0"/>
              <a:t>3306</a:t>
            </a:r>
            <a:r>
              <a:rPr lang="ru-RU" dirty="0"/>
              <a:t> студент), </a:t>
            </a:r>
            <a:r>
              <a:rPr lang="ru-RU" dirty="0" err="1"/>
              <a:t>алардын</a:t>
            </a:r>
            <a:r>
              <a:rPr lang="ru-RU" dirty="0"/>
              <a:t> </a:t>
            </a:r>
            <a:r>
              <a:rPr lang="ru-RU" dirty="0" err="1"/>
              <a:t>ичинен</a:t>
            </a:r>
            <a:r>
              <a:rPr lang="ru-RU" dirty="0"/>
              <a:t> </a:t>
            </a:r>
            <a:r>
              <a:rPr lang="ru-RU" dirty="0" err="1"/>
              <a:t>башкы</a:t>
            </a:r>
            <a:r>
              <a:rPr lang="ru-RU" dirty="0"/>
              <a:t> ЖОЖ </a:t>
            </a:r>
            <a:r>
              <a:rPr lang="ru-RU" dirty="0" err="1"/>
              <a:t>боюнча</a:t>
            </a:r>
            <a:r>
              <a:rPr lang="ru-RU" dirty="0"/>
              <a:t> </a:t>
            </a:r>
            <a:r>
              <a:rPr lang="ru-RU" dirty="0" err="1"/>
              <a:t>күндүзгү</a:t>
            </a:r>
            <a:r>
              <a:rPr lang="ru-RU" dirty="0"/>
              <a:t> </a:t>
            </a:r>
            <a:r>
              <a:rPr lang="ru-RU" dirty="0" err="1"/>
              <a:t>окуу</a:t>
            </a:r>
            <a:r>
              <a:rPr lang="ru-RU" dirty="0"/>
              <a:t> </a:t>
            </a:r>
            <a:r>
              <a:rPr lang="ru-RU" dirty="0" err="1"/>
              <a:t>формасы</a:t>
            </a:r>
            <a:r>
              <a:rPr lang="ru-RU" dirty="0"/>
              <a:t> </a:t>
            </a:r>
            <a:r>
              <a:rPr lang="ru-RU" b="1" dirty="0"/>
              <a:t>2038 </a:t>
            </a:r>
            <a:r>
              <a:rPr lang="ru-RU" dirty="0"/>
              <a:t>студент,</a:t>
            </a:r>
            <a:r>
              <a:rPr lang="ru-RU" b="1" dirty="0"/>
              <a:t> </a:t>
            </a:r>
            <a:r>
              <a:rPr lang="ru-RU" dirty="0" err="1"/>
              <a:t>тактап</a:t>
            </a:r>
            <a:r>
              <a:rPr lang="ru-RU" dirty="0"/>
              <a:t> </a:t>
            </a:r>
            <a:r>
              <a:rPr lang="ru-RU" dirty="0" err="1"/>
              <a:t>айтканда</a:t>
            </a:r>
            <a:r>
              <a:rPr lang="ru-RU" dirty="0"/>
              <a:t>: </a:t>
            </a:r>
            <a:endParaRPr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dirty="0" err="1"/>
              <a:t>бир</a:t>
            </a:r>
            <a:r>
              <a:rPr lang="ru-RU" dirty="0"/>
              <a:t> </a:t>
            </a:r>
            <a:r>
              <a:rPr lang="ru-RU" dirty="0" err="1"/>
              <a:t>карызы</a:t>
            </a:r>
            <a:r>
              <a:rPr lang="ru-RU" dirty="0"/>
              <a:t> </a:t>
            </a:r>
            <a:r>
              <a:rPr lang="ru-RU" dirty="0" err="1"/>
              <a:t>менен</a:t>
            </a:r>
            <a:r>
              <a:rPr lang="ru-RU" dirty="0"/>
              <a:t> - </a:t>
            </a:r>
            <a:r>
              <a:rPr lang="ru-RU" b="1" dirty="0"/>
              <a:t>715</a:t>
            </a:r>
            <a:r>
              <a:rPr lang="ru-RU" dirty="0"/>
              <a:t>, </a:t>
            </a:r>
            <a:endParaRPr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dirty="0" err="1"/>
              <a:t>эки</a:t>
            </a:r>
            <a:r>
              <a:rPr lang="ru-RU" dirty="0"/>
              <a:t> </a:t>
            </a:r>
            <a:r>
              <a:rPr lang="ru-RU" dirty="0" err="1"/>
              <a:t>карызы</a:t>
            </a:r>
            <a:r>
              <a:rPr lang="ru-RU" dirty="0"/>
              <a:t> </a:t>
            </a:r>
            <a:r>
              <a:rPr lang="ru-RU" dirty="0" err="1"/>
              <a:t>менен</a:t>
            </a:r>
            <a:r>
              <a:rPr lang="ru-RU" dirty="0"/>
              <a:t> – </a:t>
            </a:r>
            <a:r>
              <a:rPr lang="ru-RU" b="1" dirty="0"/>
              <a:t>1006</a:t>
            </a:r>
            <a:r>
              <a:rPr lang="ru-RU" dirty="0"/>
              <a:t>, </a:t>
            </a:r>
            <a:endParaRPr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dirty="0" err="1"/>
              <a:t>үч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андан</a:t>
            </a:r>
            <a:r>
              <a:rPr lang="ru-RU" dirty="0"/>
              <a:t> </a:t>
            </a:r>
            <a:r>
              <a:rPr lang="ru-RU" dirty="0" err="1"/>
              <a:t>көп</a:t>
            </a:r>
            <a:r>
              <a:rPr lang="ru-RU" dirty="0"/>
              <a:t> - </a:t>
            </a:r>
            <a:r>
              <a:rPr lang="ru-RU" b="1" dirty="0"/>
              <a:t>317</a:t>
            </a:r>
            <a:r>
              <a:rPr lang="ru-RU" dirty="0"/>
              <a:t> студент.</a:t>
            </a:r>
            <a:endParaRPr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dirty="0"/>
              <a:t>  Университет </a:t>
            </a:r>
            <a:r>
              <a:rPr lang="ru-RU" dirty="0" err="1"/>
              <a:t>боюнча</a:t>
            </a:r>
            <a:r>
              <a:rPr lang="ru-RU" dirty="0"/>
              <a:t> </a:t>
            </a:r>
            <a:r>
              <a:rPr lang="ru-RU" dirty="0" err="1"/>
              <a:t>абсолюттук</a:t>
            </a:r>
            <a:r>
              <a:rPr lang="ru-RU" dirty="0"/>
              <a:t> </a:t>
            </a:r>
            <a:r>
              <a:rPr lang="ru-RU" dirty="0" err="1"/>
              <a:t>жетишкендик</a:t>
            </a:r>
            <a:r>
              <a:rPr lang="ru-RU" dirty="0"/>
              <a:t> </a:t>
            </a:r>
            <a:r>
              <a:rPr lang="ru-RU" b="1" dirty="0"/>
              <a:t>69,7</a:t>
            </a:r>
            <a:r>
              <a:rPr lang="ru-RU" b="1" i="1" dirty="0"/>
              <a:t>% </a:t>
            </a:r>
            <a:r>
              <a:rPr lang="ru-RU" dirty="0" err="1"/>
              <a:t>түздү</a:t>
            </a:r>
            <a:r>
              <a:rPr lang="ru-RU" b="1" i="1" dirty="0"/>
              <a:t> </a:t>
            </a:r>
            <a:r>
              <a:rPr lang="ru-RU" i="1" dirty="0"/>
              <a:t>(</a:t>
            </a:r>
            <a:r>
              <a:rPr lang="ru-RU" i="1" dirty="0" err="1"/>
              <a:t>былтыр</a:t>
            </a:r>
            <a:r>
              <a:rPr lang="ru-RU" i="1" dirty="0"/>
              <a:t> – 72,2%)</a:t>
            </a:r>
            <a:r>
              <a:rPr lang="ru-RU" dirty="0"/>
              <a:t>, </a:t>
            </a:r>
            <a:r>
              <a:rPr lang="ru-RU" dirty="0" err="1"/>
              <a:t>б.а</a:t>
            </a:r>
            <a:r>
              <a:rPr lang="ru-RU" dirty="0"/>
              <a:t>.  2,5% </a:t>
            </a:r>
            <a:r>
              <a:rPr lang="ru-RU" dirty="0" err="1"/>
              <a:t>төмөндөдү</a:t>
            </a:r>
            <a:r>
              <a:rPr lang="ru-RU" dirty="0"/>
              <a:t>. </a:t>
            </a:r>
            <a:r>
              <a:rPr lang="ru-RU" dirty="0" err="1"/>
              <a:t>Былтыркы</a:t>
            </a:r>
            <a:r>
              <a:rPr lang="ru-RU" dirty="0"/>
              <a:t> </a:t>
            </a:r>
            <a:r>
              <a:rPr lang="ru-RU" dirty="0" err="1"/>
              <a:t>жылга</a:t>
            </a:r>
            <a:r>
              <a:rPr lang="ru-RU" dirty="0"/>
              <a:t> </a:t>
            </a:r>
            <a:r>
              <a:rPr lang="ru-RU" dirty="0" err="1"/>
              <a:t>салыштырмалуу</a:t>
            </a:r>
            <a:r>
              <a:rPr lang="ru-RU" dirty="0"/>
              <a:t> </a:t>
            </a:r>
            <a:r>
              <a:rPr lang="ru-RU" dirty="0" err="1"/>
              <a:t>сессиянын</a:t>
            </a:r>
            <a:r>
              <a:rPr lang="ru-RU" dirty="0"/>
              <a:t> </a:t>
            </a:r>
            <a:r>
              <a:rPr lang="ru-RU" dirty="0" err="1"/>
              <a:t>жыйынтыгынын</a:t>
            </a:r>
            <a:r>
              <a:rPr lang="ru-RU" dirty="0"/>
              <a:t> </a:t>
            </a:r>
            <a:r>
              <a:rPr lang="ru-RU" dirty="0" err="1"/>
              <a:t>анализи</a:t>
            </a:r>
            <a:r>
              <a:rPr lang="ru-RU" dirty="0"/>
              <a:t> </a:t>
            </a:r>
            <a:r>
              <a:rPr lang="ru-RU" dirty="0" err="1"/>
              <a:t>төмөндөгүдөй</a:t>
            </a:r>
            <a:r>
              <a:rPr lang="ru-RU" dirty="0"/>
              <a:t> </a:t>
            </a:r>
            <a:r>
              <a:rPr lang="ru-RU" dirty="0" err="1"/>
              <a:t>болду</a:t>
            </a:r>
            <a:r>
              <a:rPr lang="ru-RU" dirty="0"/>
              <a:t>:  </a:t>
            </a:r>
            <a:endParaRPr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dirty="0"/>
              <a:t>1 курс – </a:t>
            </a:r>
            <a:r>
              <a:rPr lang="ru-RU" b="1" dirty="0"/>
              <a:t>66,2%</a:t>
            </a:r>
            <a:r>
              <a:rPr lang="ru-RU" dirty="0"/>
              <a:t> (</a:t>
            </a:r>
            <a:r>
              <a:rPr lang="ru-RU" dirty="0" err="1"/>
              <a:t>былтыр</a:t>
            </a:r>
            <a:r>
              <a:rPr lang="ru-RU" dirty="0"/>
              <a:t> – </a:t>
            </a:r>
            <a:r>
              <a:rPr lang="ru-RU" i="1" dirty="0"/>
              <a:t>69,7%</a:t>
            </a:r>
            <a:r>
              <a:rPr lang="ru-RU" dirty="0"/>
              <a:t>) – 3,5% </a:t>
            </a:r>
            <a:r>
              <a:rPr lang="ru-RU" dirty="0" err="1"/>
              <a:t>төмөндөдү</a:t>
            </a:r>
            <a:r>
              <a:rPr lang="ru-RU" dirty="0"/>
              <a:t>; </a:t>
            </a:r>
            <a:endParaRPr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dirty="0"/>
              <a:t>2 курс – </a:t>
            </a:r>
            <a:r>
              <a:rPr lang="ru-RU" b="1" dirty="0"/>
              <a:t>69,8%</a:t>
            </a:r>
            <a:r>
              <a:rPr lang="ru-RU" dirty="0"/>
              <a:t> (</a:t>
            </a:r>
            <a:r>
              <a:rPr lang="ru-RU" i="1" dirty="0"/>
              <a:t>73,5%</a:t>
            </a:r>
            <a:r>
              <a:rPr lang="ru-RU" dirty="0"/>
              <a:t>) – 3,7% </a:t>
            </a:r>
            <a:r>
              <a:rPr lang="ru-RU" dirty="0" err="1"/>
              <a:t>төмөндөдү</a:t>
            </a:r>
            <a:r>
              <a:rPr lang="ru-RU" dirty="0"/>
              <a:t>;  </a:t>
            </a:r>
            <a:endParaRPr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dirty="0"/>
              <a:t>3 курс – </a:t>
            </a:r>
            <a:r>
              <a:rPr lang="ru-RU" b="1" dirty="0"/>
              <a:t>75,4%</a:t>
            </a:r>
            <a:r>
              <a:rPr lang="ru-RU" dirty="0"/>
              <a:t> (</a:t>
            </a:r>
            <a:r>
              <a:rPr lang="ru-RU" i="1" dirty="0"/>
              <a:t>80,9%</a:t>
            </a:r>
            <a:r>
              <a:rPr lang="ru-RU" dirty="0"/>
              <a:t>) – 5,5% </a:t>
            </a:r>
            <a:r>
              <a:rPr lang="ru-RU" dirty="0" err="1"/>
              <a:t>төмөндөдү</a:t>
            </a:r>
            <a:r>
              <a:rPr lang="ru-RU" dirty="0"/>
              <a:t>; </a:t>
            </a:r>
            <a:endParaRPr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dirty="0"/>
              <a:t>4 курс – </a:t>
            </a:r>
            <a:r>
              <a:rPr lang="ru-RU" b="1" dirty="0"/>
              <a:t>83,3 %</a:t>
            </a:r>
            <a:r>
              <a:rPr lang="ru-RU" dirty="0"/>
              <a:t> (</a:t>
            </a:r>
            <a:r>
              <a:rPr lang="ru-RU" i="1" dirty="0"/>
              <a:t>86,4%</a:t>
            </a:r>
            <a:r>
              <a:rPr lang="ru-RU" dirty="0"/>
              <a:t>) – 3,1% </a:t>
            </a:r>
            <a:r>
              <a:rPr lang="ru-RU" dirty="0" err="1"/>
              <a:t>төмөндөдү</a:t>
            </a:r>
            <a:r>
              <a:rPr lang="ru-RU" dirty="0"/>
              <a:t>; </a:t>
            </a:r>
            <a:endParaRPr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dirty="0"/>
              <a:t>5 курс – </a:t>
            </a:r>
            <a:r>
              <a:rPr lang="ru-RU" b="1" dirty="0"/>
              <a:t>92,4%</a:t>
            </a:r>
            <a:r>
              <a:rPr lang="ru-RU" dirty="0"/>
              <a:t> (</a:t>
            </a:r>
            <a:r>
              <a:rPr lang="ru-RU" i="1" dirty="0"/>
              <a:t>92,9%</a:t>
            </a:r>
            <a:r>
              <a:rPr lang="ru-RU" dirty="0"/>
              <a:t>) – 0,5% </a:t>
            </a:r>
            <a:r>
              <a:rPr lang="ru-RU" dirty="0" err="1"/>
              <a:t>төмөндөдү</a:t>
            </a:r>
            <a:r>
              <a:rPr lang="ru-RU" dirty="0"/>
              <a:t>.</a:t>
            </a:r>
            <a:endParaRPr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dirty="0" err="1"/>
              <a:t>Окутуунун</a:t>
            </a:r>
            <a:r>
              <a:rPr lang="ru-RU" dirty="0"/>
              <a:t> </a:t>
            </a:r>
            <a:r>
              <a:rPr lang="ru-RU" dirty="0" err="1"/>
              <a:t>күндүзгү</a:t>
            </a:r>
            <a:r>
              <a:rPr lang="ru-RU" dirty="0"/>
              <a:t> </a:t>
            </a:r>
            <a:r>
              <a:rPr lang="ru-RU" dirty="0" err="1"/>
              <a:t>формасындагы</a:t>
            </a:r>
            <a:r>
              <a:rPr lang="ru-RU" dirty="0"/>
              <a:t> </a:t>
            </a:r>
            <a:r>
              <a:rPr lang="ru-RU" dirty="0" err="1"/>
              <a:t>студенттердин</a:t>
            </a:r>
            <a:r>
              <a:rPr lang="ru-RU" dirty="0"/>
              <a:t> </a:t>
            </a:r>
            <a:r>
              <a:rPr lang="ru-RU" dirty="0" err="1"/>
              <a:t>жыйынтыктарынын</a:t>
            </a:r>
            <a:r>
              <a:rPr lang="ru-RU" dirty="0"/>
              <a:t> </a:t>
            </a:r>
            <a:r>
              <a:rPr lang="ru-RU" dirty="0" err="1"/>
              <a:t>анализи</a:t>
            </a:r>
            <a:r>
              <a:rPr lang="ru-RU" dirty="0"/>
              <a:t> институт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факультеттер</a:t>
            </a:r>
            <a:r>
              <a:rPr lang="ru-RU" dirty="0"/>
              <a:t> </a:t>
            </a:r>
            <a:r>
              <a:rPr lang="ru-RU" dirty="0" err="1"/>
              <a:t>боюнча</a:t>
            </a:r>
            <a:r>
              <a:rPr lang="ru-RU" dirty="0"/>
              <a:t> </a:t>
            </a:r>
            <a:r>
              <a:rPr lang="ru-RU" dirty="0" err="1"/>
              <a:t>төмөндөгүдөй</a:t>
            </a:r>
            <a:r>
              <a:rPr lang="ru-RU" dirty="0"/>
              <a:t>: </a:t>
            </a:r>
            <a:r>
              <a:rPr lang="ru-RU" dirty="0" err="1"/>
              <a:t>башкы</a:t>
            </a:r>
            <a:r>
              <a:rPr lang="ru-RU" dirty="0"/>
              <a:t> </a:t>
            </a:r>
            <a:r>
              <a:rPr lang="ru-RU" dirty="0" err="1"/>
              <a:t>ЖОЖдо</a:t>
            </a:r>
            <a:r>
              <a:rPr lang="ru-RU" dirty="0"/>
              <a:t> </a:t>
            </a:r>
            <a:r>
              <a:rPr lang="ru-RU" dirty="0" err="1"/>
              <a:t>жайгашкан</a:t>
            </a:r>
            <a:r>
              <a:rPr lang="ru-RU" dirty="0"/>
              <a:t> </a:t>
            </a:r>
            <a:r>
              <a:rPr lang="ru-RU" dirty="0" err="1"/>
              <a:t>түзүмдүк</a:t>
            </a:r>
            <a:r>
              <a:rPr lang="ru-RU" dirty="0"/>
              <a:t> </a:t>
            </a:r>
            <a:r>
              <a:rPr lang="ru-RU" dirty="0" err="1"/>
              <a:t>бөлүмдөр</a:t>
            </a:r>
            <a:r>
              <a:rPr lang="ru-RU" dirty="0"/>
              <a:t> </a:t>
            </a:r>
            <a:r>
              <a:rPr lang="ru-RU" dirty="0" err="1"/>
              <a:t>боюнча</a:t>
            </a:r>
            <a:r>
              <a:rPr lang="ru-RU" dirty="0"/>
              <a:t> </a:t>
            </a:r>
            <a:r>
              <a:rPr lang="ru-RU" dirty="0" err="1"/>
              <a:t>жетишкендиктин</a:t>
            </a:r>
            <a:r>
              <a:rPr lang="ru-RU" dirty="0"/>
              <a:t> </a:t>
            </a:r>
            <a:r>
              <a:rPr lang="ru-RU" dirty="0" err="1"/>
              <a:t>төмөн</a:t>
            </a:r>
            <a:r>
              <a:rPr lang="ru-RU" dirty="0"/>
              <a:t> </a:t>
            </a:r>
            <a:r>
              <a:rPr lang="ru-RU" dirty="0" err="1"/>
              <a:t>пайызы</a:t>
            </a:r>
            <a:r>
              <a:rPr lang="ru-RU" dirty="0"/>
              <a:t> </a:t>
            </a:r>
            <a:r>
              <a:rPr lang="ru-RU" dirty="0" err="1" smtClean="0"/>
              <a:t>МТИда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b="1" dirty="0"/>
              <a:t>43,7%</a:t>
            </a:r>
            <a:r>
              <a:rPr lang="ru-RU" dirty="0"/>
              <a:t> </a:t>
            </a:r>
            <a:r>
              <a:rPr lang="ru-RU" i="1" dirty="0"/>
              <a:t>(</a:t>
            </a:r>
            <a:r>
              <a:rPr lang="ru-RU" i="1" dirty="0" err="1"/>
              <a:t>былтыр</a:t>
            </a:r>
            <a:r>
              <a:rPr lang="ru-RU" i="1" dirty="0"/>
              <a:t> – 51,1%)</a:t>
            </a:r>
            <a:r>
              <a:rPr lang="ru-RU" dirty="0"/>
              <a:t>, КГТИ – </a:t>
            </a:r>
            <a:r>
              <a:rPr lang="ru-RU" b="1" dirty="0"/>
              <a:t>53,5% </a:t>
            </a:r>
            <a:r>
              <a:rPr lang="ru-RU" i="1" dirty="0"/>
              <a:t>(</a:t>
            </a:r>
            <a:r>
              <a:rPr lang="ru-RU" i="1" dirty="0" err="1"/>
              <a:t>былтыр</a:t>
            </a:r>
            <a:r>
              <a:rPr lang="ru-RU" i="1" dirty="0"/>
              <a:t> – 51,4%</a:t>
            </a:r>
            <a:r>
              <a:rPr lang="ru-RU" dirty="0"/>
              <a:t>),  </a:t>
            </a:r>
            <a:r>
              <a:rPr lang="ru-RU" dirty="0" err="1"/>
              <a:t>ошону</a:t>
            </a:r>
            <a:r>
              <a:rPr lang="ru-RU" dirty="0"/>
              <a:t> </a:t>
            </a:r>
            <a:r>
              <a:rPr lang="ru-RU" dirty="0" err="1"/>
              <a:t>менен</a:t>
            </a:r>
            <a:r>
              <a:rPr lang="ru-RU" dirty="0"/>
              <a:t> </a:t>
            </a:r>
            <a:r>
              <a:rPr lang="ru-RU" dirty="0" err="1"/>
              <a:t>бирге</a:t>
            </a:r>
            <a:r>
              <a:rPr lang="ru-RU" dirty="0"/>
              <a:t> </a:t>
            </a:r>
            <a:r>
              <a:rPr lang="ru-RU" dirty="0" err="1"/>
              <a:t>эң</a:t>
            </a:r>
            <a:r>
              <a:rPr lang="ru-RU" dirty="0"/>
              <a:t> </a:t>
            </a:r>
            <a:r>
              <a:rPr lang="ru-RU" dirty="0" err="1"/>
              <a:t>төмөн</a:t>
            </a:r>
            <a:r>
              <a:rPr lang="ru-RU" dirty="0"/>
              <a:t> </a:t>
            </a:r>
            <a:r>
              <a:rPr lang="ru-RU" dirty="0" err="1"/>
              <a:t>пайыз</a:t>
            </a:r>
            <a:r>
              <a:rPr lang="ru-RU" dirty="0"/>
              <a:t> </a:t>
            </a:r>
            <a:r>
              <a:rPr lang="ru-RU" dirty="0" err="1" smtClean="0"/>
              <a:t>МТИнын</a:t>
            </a:r>
            <a:r>
              <a:rPr lang="ru-RU" dirty="0" smtClean="0"/>
              <a:t> </a:t>
            </a:r>
            <a:r>
              <a:rPr lang="ru-RU" dirty="0"/>
              <a:t>3-курсунда – </a:t>
            </a:r>
            <a:r>
              <a:rPr lang="ru-RU" b="1" dirty="0"/>
              <a:t>37% </a:t>
            </a:r>
            <a:r>
              <a:rPr lang="ru-RU" i="1" dirty="0"/>
              <a:t>(</a:t>
            </a:r>
            <a:r>
              <a:rPr lang="ru-RU" i="1" dirty="0" err="1"/>
              <a:t>былтыр</a:t>
            </a:r>
            <a:r>
              <a:rPr lang="ru-RU" i="1" dirty="0"/>
              <a:t> - 40%)</a:t>
            </a:r>
            <a:r>
              <a:rPr lang="ru-RU" dirty="0"/>
              <a:t>; </a:t>
            </a:r>
            <a:r>
              <a:rPr lang="ru-RU" dirty="0" err="1"/>
              <a:t>КГТИнин</a:t>
            </a:r>
            <a:r>
              <a:rPr lang="ru-RU" dirty="0"/>
              <a:t> 2-курсунда – </a:t>
            </a:r>
            <a:r>
              <a:rPr lang="ru-RU" b="1" dirty="0"/>
              <a:t>45% </a:t>
            </a:r>
            <a:r>
              <a:rPr lang="ru-RU" i="1" dirty="0"/>
              <a:t>(</a:t>
            </a:r>
            <a:r>
              <a:rPr lang="ru-RU" i="1" dirty="0" err="1"/>
              <a:t>былтыр</a:t>
            </a:r>
            <a:r>
              <a:rPr lang="ru-RU" i="1" dirty="0"/>
              <a:t> - 40%)</a:t>
            </a:r>
            <a:r>
              <a:rPr lang="ru-RU" dirty="0"/>
              <a:t>.</a:t>
            </a:r>
            <a:endParaRPr dirty="0"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sp>
        <p:nvSpPr>
          <p:cNvPr id="291" name="Google Shape;291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888888"/>
                </a:solidFill>
              </a:rPr>
              <a:t>16</a:t>
            </a:fld>
            <a:endParaRPr>
              <a:solidFill>
                <a:srgbClr val="888888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2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17</a:t>
            </a:fld>
            <a:endParaRPr/>
          </a:p>
        </p:txBody>
      </p:sp>
      <p:sp>
        <p:nvSpPr>
          <p:cNvPr id="297" name="Google Shape;297;p12"/>
          <p:cNvSpPr txBox="1"/>
          <p:nvPr/>
        </p:nvSpPr>
        <p:spPr>
          <a:xfrm>
            <a:off x="395536" y="188640"/>
            <a:ext cx="856895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Окутуунун күндүзгү формасы боюнча жазгы сынактык сессиянын жетишкендиктеринин анализи</a:t>
            </a:r>
            <a:endParaRPr sz="2000" b="1" i="0" u="none" strike="noStrike" cap="none">
              <a:solidFill>
                <a:srgbClr val="00B0F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graphicFrame>
        <p:nvGraphicFramePr>
          <p:cNvPr id="298" name="Google Shape;298;p12"/>
          <p:cNvGraphicFramePr/>
          <p:nvPr>
            <p:extLst>
              <p:ext uri="{D42A27DB-BD31-4B8C-83A1-F6EECF244321}">
                <p14:modId xmlns:p14="http://schemas.microsoft.com/office/powerpoint/2010/main" val="484569526"/>
              </p:ext>
            </p:extLst>
          </p:nvPr>
        </p:nvGraphicFramePr>
        <p:xfrm>
          <a:off x="179512" y="1052736"/>
          <a:ext cx="8964488" cy="5760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3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18</a:t>
            </a:fld>
            <a:endParaRPr/>
          </a:p>
        </p:txBody>
      </p:sp>
      <p:sp>
        <p:nvSpPr>
          <p:cNvPr id="304" name="Google Shape;304;p13"/>
          <p:cNvSpPr txBox="1"/>
          <p:nvPr/>
        </p:nvSpPr>
        <p:spPr>
          <a:xfrm>
            <a:off x="395536" y="188640"/>
            <a:ext cx="856895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Сырттан окуу формасы боюнча жазгы сынактык сессиянын жетишкендиктеринин анализи </a:t>
            </a:r>
            <a:endParaRPr sz="2000" b="1" i="0" u="none" strike="noStrike" cap="none">
              <a:solidFill>
                <a:srgbClr val="00B0F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graphicFrame>
        <p:nvGraphicFramePr>
          <p:cNvPr id="305" name="Google Shape;305;p13"/>
          <p:cNvGraphicFramePr/>
          <p:nvPr>
            <p:extLst>
              <p:ext uri="{D42A27DB-BD31-4B8C-83A1-F6EECF244321}">
                <p14:modId xmlns:p14="http://schemas.microsoft.com/office/powerpoint/2010/main" val="90861489"/>
              </p:ext>
            </p:extLst>
          </p:nvPr>
        </p:nvGraphicFramePr>
        <p:xfrm>
          <a:off x="179512" y="980728"/>
          <a:ext cx="8928992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4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19</a:t>
            </a:fld>
            <a:endParaRPr/>
          </a:p>
        </p:txBody>
      </p:sp>
      <p:sp>
        <p:nvSpPr>
          <p:cNvPr id="311" name="Google Shape;311;p14"/>
          <p:cNvSpPr txBox="1"/>
          <p:nvPr/>
        </p:nvSpPr>
        <p:spPr>
          <a:xfrm>
            <a:off x="395536" y="188640"/>
            <a:ext cx="856895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Окутуунун күндүзгү формасы аймактык филиалдар боюнча жазгы сынактык сессиянын жетишкендиктеринин анализи </a:t>
            </a:r>
            <a:endParaRPr sz="2000" b="1" i="0" u="none" strike="noStrike" cap="none">
              <a:solidFill>
                <a:srgbClr val="00B0F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graphicFrame>
        <p:nvGraphicFramePr>
          <p:cNvPr id="312" name="Google Shape;312;p14"/>
          <p:cNvGraphicFramePr/>
          <p:nvPr/>
        </p:nvGraphicFramePr>
        <p:xfrm>
          <a:off x="251520" y="1124744"/>
          <a:ext cx="8784975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767adbcc65_0_0"/>
          <p:cNvSpPr txBox="1">
            <a:spLocks noGrp="1"/>
          </p:cNvSpPr>
          <p:nvPr>
            <p:ph type="body" idx="1"/>
          </p:nvPr>
        </p:nvSpPr>
        <p:spPr>
          <a:xfrm>
            <a:off x="525975" y="1051700"/>
            <a:ext cx="8160900" cy="536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46004" algn="l" rtl="0">
              <a:spcBef>
                <a:spcPts val="580"/>
              </a:spcBef>
              <a:spcAft>
                <a:spcPts val="0"/>
              </a:spcAft>
              <a:buSzPct val="83660"/>
              <a:buAutoNum type="arabicPeriod"/>
            </a:pPr>
            <a:r>
              <a:rPr lang="ru-RU" b="1"/>
              <a:t>КТМИ</a:t>
            </a:r>
            <a:r>
              <a:rPr lang="ru-RU"/>
              <a:t> - акад. У.Асаналиев ат. Кыргыз тоо-кен металлургиялык институту;</a:t>
            </a:r>
            <a:endParaRPr/>
          </a:p>
          <a:p>
            <a:pPr marL="457200" lvl="0" indent="-346004" algn="l" rtl="0">
              <a:spcBef>
                <a:spcPts val="0"/>
              </a:spcBef>
              <a:spcAft>
                <a:spcPts val="0"/>
              </a:spcAft>
              <a:buSzPct val="83660"/>
              <a:buAutoNum type="arabicPeriod"/>
            </a:pPr>
            <a:r>
              <a:rPr lang="ru-RU" b="1"/>
              <a:t>ТРТИ</a:t>
            </a:r>
            <a:r>
              <a:rPr lang="ru-RU"/>
              <a:t> - Транспорт жана робототехника институту;</a:t>
            </a:r>
            <a:endParaRPr/>
          </a:p>
          <a:p>
            <a:pPr marL="457200" lvl="0" indent="-346004" algn="l" rtl="0">
              <a:spcBef>
                <a:spcPts val="0"/>
              </a:spcBef>
              <a:spcAft>
                <a:spcPts val="0"/>
              </a:spcAft>
              <a:buSzPct val="83660"/>
              <a:buAutoNum type="arabicPeriod"/>
            </a:pPr>
            <a:r>
              <a:rPr lang="ru-RU" b="1"/>
              <a:t>МТИ </a:t>
            </a:r>
            <a:r>
              <a:rPr lang="ru-RU"/>
              <a:t>- Маалыматтык технологиялар институту;</a:t>
            </a:r>
            <a:endParaRPr/>
          </a:p>
          <a:p>
            <a:pPr marL="457200" lvl="0" indent="-346004" algn="l" rtl="0">
              <a:spcBef>
                <a:spcPts val="0"/>
              </a:spcBef>
              <a:spcAft>
                <a:spcPts val="0"/>
              </a:spcAft>
              <a:buSzPct val="83660"/>
              <a:buAutoNum type="arabicPeriod"/>
            </a:pPr>
            <a:r>
              <a:rPr lang="ru-RU" b="1"/>
              <a:t>ТИ</a:t>
            </a:r>
            <a:r>
              <a:rPr lang="ru-RU"/>
              <a:t> - Технологиялык институт;</a:t>
            </a:r>
            <a:endParaRPr/>
          </a:p>
          <a:p>
            <a:pPr marL="457200" lvl="0" indent="-346004" algn="l" rtl="0">
              <a:spcBef>
                <a:spcPts val="0"/>
              </a:spcBef>
              <a:spcAft>
                <a:spcPts val="0"/>
              </a:spcAft>
              <a:buSzPct val="83660"/>
              <a:buAutoNum type="arabicPeriod"/>
            </a:pPr>
            <a:r>
              <a:rPr lang="ru-RU" b="1"/>
              <a:t>ЭИ</a:t>
            </a:r>
            <a:r>
              <a:rPr lang="ru-RU"/>
              <a:t> - Энергетикалык институт;</a:t>
            </a:r>
            <a:endParaRPr/>
          </a:p>
          <a:p>
            <a:pPr marL="457200" lvl="0" indent="-346004" algn="l" rtl="0">
              <a:spcBef>
                <a:spcPts val="0"/>
              </a:spcBef>
              <a:spcAft>
                <a:spcPts val="0"/>
              </a:spcAft>
              <a:buSzPct val="83660"/>
              <a:buAutoNum type="arabicPeriod"/>
            </a:pPr>
            <a:r>
              <a:rPr lang="ru-RU" b="1"/>
              <a:t>КИКИ </a:t>
            </a:r>
            <a:r>
              <a:rPr lang="ru-RU"/>
              <a:t>- Н.Исанов ат. Кыргыз инженердик-курулуш институту;</a:t>
            </a:r>
            <a:endParaRPr/>
          </a:p>
          <a:p>
            <a:pPr marL="457200" lvl="0" indent="-346004" algn="l" rtl="0">
              <a:spcBef>
                <a:spcPts val="0"/>
              </a:spcBef>
              <a:spcAft>
                <a:spcPts val="0"/>
              </a:spcAft>
              <a:buSzPct val="83660"/>
              <a:buAutoNum type="arabicPeriod"/>
            </a:pPr>
            <a:r>
              <a:rPr lang="ru-RU" b="1"/>
              <a:t>АДИ</a:t>
            </a:r>
            <a:r>
              <a:rPr lang="ru-RU"/>
              <a:t> - Архитектура жана дизайн институту;</a:t>
            </a:r>
            <a:endParaRPr/>
          </a:p>
          <a:p>
            <a:pPr marL="457200" lvl="0" indent="-346004" algn="l" rtl="0">
              <a:spcBef>
                <a:spcPts val="0"/>
              </a:spcBef>
              <a:spcAft>
                <a:spcPts val="0"/>
              </a:spcAft>
              <a:buSzPct val="83660"/>
              <a:buAutoNum type="arabicPeriod"/>
            </a:pPr>
            <a:r>
              <a:rPr lang="ru-RU" b="1"/>
              <a:t>ЭТИ</a:t>
            </a:r>
            <a:r>
              <a:rPr lang="ru-RU"/>
              <a:t> - Электроника жана телекоммуникациялар институту;</a:t>
            </a:r>
            <a:endParaRPr/>
          </a:p>
          <a:p>
            <a:pPr marL="457200" lvl="0" indent="-346004" algn="l" rtl="0">
              <a:spcBef>
                <a:spcPts val="0"/>
              </a:spcBef>
              <a:spcAft>
                <a:spcPts val="0"/>
              </a:spcAft>
              <a:buSzPct val="83660"/>
              <a:buAutoNum type="arabicPeriod"/>
            </a:pPr>
            <a:r>
              <a:rPr lang="ru-RU" b="1"/>
              <a:t>КГТИ</a:t>
            </a:r>
            <a:r>
              <a:rPr lang="ru-RU"/>
              <a:t> - Кыргыз-герман техникалык институту;</a:t>
            </a:r>
            <a:endParaRPr/>
          </a:p>
          <a:p>
            <a:pPr marL="457200" lvl="0" indent="-346004" algn="l" rtl="0">
              <a:spcBef>
                <a:spcPts val="0"/>
              </a:spcBef>
              <a:spcAft>
                <a:spcPts val="0"/>
              </a:spcAft>
              <a:buSzPct val="83660"/>
              <a:buAutoNum type="arabicPeriod"/>
            </a:pPr>
            <a:r>
              <a:rPr lang="ru-RU" b="1"/>
              <a:t>БББПИ</a:t>
            </a:r>
            <a:r>
              <a:rPr lang="ru-RU"/>
              <a:t> - Биргелешкен билим берүү программаларынын институту;</a:t>
            </a:r>
            <a:endParaRPr/>
          </a:p>
          <a:p>
            <a:pPr marL="457200" lvl="0" indent="-346004" algn="l" rtl="0">
              <a:spcBef>
                <a:spcPts val="0"/>
              </a:spcBef>
              <a:spcAft>
                <a:spcPts val="0"/>
              </a:spcAft>
              <a:buSzPct val="83660"/>
              <a:buAutoNum type="arabicPeriod"/>
            </a:pPr>
            <a:r>
              <a:rPr lang="ru-RU" b="1"/>
              <a:t>ЭБЖМ</a:t>
            </a:r>
            <a:r>
              <a:rPr lang="ru-RU"/>
              <a:t> - Экономика жана бизнес жогорку мектеби;</a:t>
            </a:r>
            <a:endParaRPr/>
          </a:p>
          <a:p>
            <a:pPr marL="457200" lvl="0" indent="-346004" algn="l" rtl="0">
              <a:spcBef>
                <a:spcPts val="0"/>
              </a:spcBef>
              <a:spcAft>
                <a:spcPts val="0"/>
              </a:spcAft>
              <a:buSzPct val="83660"/>
              <a:buAutoNum type="arabicPeriod"/>
            </a:pPr>
            <a:r>
              <a:rPr lang="ru-RU" b="1"/>
              <a:t>ЭЛЖМ</a:t>
            </a:r>
            <a:r>
              <a:rPr lang="ru-RU"/>
              <a:t> - Эл аралык логистика жогорку мектеби;</a:t>
            </a:r>
            <a:endParaRPr/>
          </a:p>
          <a:p>
            <a:pPr marL="457200" lvl="0" indent="-346004" algn="l" rtl="0">
              <a:spcBef>
                <a:spcPts val="0"/>
              </a:spcBef>
              <a:spcAft>
                <a:spcPts val="0"/>
              </a:spcAft>
              <a:buSzPct val="83660"/>
              <a:buAutoNum type="arabicPeriod"/>
            </a:pPr>
            <a:r>
              <a:rPr lang="ru-RU" b="1"/>
              <a:t>МЖМ</a:t>
            </a:r>
            <a:r>
              <a:rPr lang="ru-RU"/>
              <a:t> - Магистратура жогорку мектеби.</a:t>
            </a:r>
            <a:endParaRPr/>
          </a:p>
          <a:p>
            <a:pPr marL="0" lvl="0" indent="0" algn="l" rtl="0">
              <a:spcBef>
                <a:spcPts val="5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1767adbcc65_0_0"/>
          <p:cNvSpPr txBox="1">
            <a:spLocks noGrp="1"/>
          </p:cNvSpPr>
          <p:nvPr>
            <p:ph type="title"/>
          </p:nvPr>
        </p:nvSpPr>
        <p:spPr>
          <a:xfrm>
            <a:off x="914400" y="333800"/>
            <a:ext cx="7772400" cy="717900"/>
          </a:xfrm>
          <a:prstGeom prst="rect">
            <a:avLst/>
          </a:prstGeom>
        </p:spPr>
        <p:txBody>
          <a:bodyPr spcFirstLastPara="1" wrap="square" lIns="91425" tIns="45700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err="1">
                <a:solidFill>
                  <a:schemeClr val="tx1"/>
                </a:solidFill>
              </a:rPr>
              <a:t>Кыскартуулар</a:t>
            </a:r>
            <a:r>
              <a:rPr lang="ru-RU" dirty="0"/>
              <a:t> </a:t>
            </a:r>
            <a:endParaRPr dirty="0"/>
          </a:p>
        </p:txBody>
      </p:sp>
      <p:sp>
        <p:nvSpPr>
          <p:cNvPr id="189" name="Google Shape;189;g1767adbcc65_0_0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5"/>
          <p:cNvSpPr txBox="1">
            <a:spLocks noGrp="1"/>
          </p:cNvSpPr>
          <p:nvPr>
            <p:ph type="title"/>
          </p:nvPr>
        </p:nvSpPr>
        <p:spPr>
          <a:xfrm>
            <a:off x="107504" y="188640"/>
            <a:ext cx="9289032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"/>
              <a:buNone/>
            </a:pPr>
            <a:r>
              <a:rPr lang="ru-RU" sz="2400" b="1">
                <a:solidFill>
                  <a:schemeClr val="dk1"/>
                </a:solidFill>
              </a:rPr>
              <a:t>Күндүзгү окуу формасынын курстар боюнча башкы ЖОЖдун структуралык бөлүмдөрүнүн жетишкендиктери</a:t>
            </a:r>
            <a:endParaRPr sz="2400" b="1">
              <a:solidFill>
                <a:schemeClr val="dk1"/>
              </a:solidFill>
            </a:endParaRPr>
          </a:p>
        </p:txBody>
      </p:sp>
      <p:sp>
        <p:nvSpPr>
          <p:cNvPr id="318" name="Google Shape;318;p15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20</a:t>
            </a:fld>
            <a:endParaRPr/>
          </a:p>
        </p:txBody>
      </p:sp>
      <p:graphicFrame>
        <p:nvGraphicFramePr>
          <p:cNvPr id="319" name="Google Shape;319;p15"/>
          <p:cNvGraphicFramePr/>
          <p:nvPr>
            <p:extLst>
              <p:ext uri="{D42A27DB-BD31-4B8C-83A1-F6EECF244321}">
                <p14:modId xmlns:p14="http://schemas.microsoft.com/office/powerpoint/2010/main" val="2016175566"/>
              </p:ext>
            </p:extLst>
          </p:nvPr>
        </p:nvGraphicFramePr>
        <p:xfrm>
          <a:off x="107504" y="1052736"/>
          <a:ext cx="4896544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20" name="Google Shape;320;p15"/>
          <p:cNvGraphicFramePr/>
          <p:nvPr>
            <p:extLst>
              <p:ext uri="{D42A27DB-BD31-4B8C-83A1-F6EECF244321}">
                <p14:modId xmlns:p14="http://schemas.microsoft.com/office/powerpoint/2010/main" val="3845234486"/>
              </p:ext>
            </p:extLst>
          </p:nvPr>
        </p:nvGraphicFramePr>
        <p:xfrm>
          <a:off x="4572000" y="105273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21" name="Google Shape;321;p15"/>
          <p:cNvGraphicFramePr/>
          <p:nvPr>
            <p:extLst>
              <p:ext uri="{D42A27DB-BD31-4B8C-83A1-F6EECF244321}">
                <p14:modId xmlns:p14="http://schemas.microsoft.com/office/powerpoint/2010/main" val="1112748778"/>
              </p:ext>
            </p:extLst>
          </p:nvPr>
        </p:nvGraphicFramePr>
        <p:xfrm>
          <a:off x="2123728" y="3717032"/>
          <a:ext cx="4896544" cy="3031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6"/>
          <p:cNvSpPr txBox="1">
            <a:spLocks noGrp="1"/>
          </p:cNvSpPr>
          <p:nvPr>
            <p:ph type="title"/>
          </p:nvPr>
        </p:nvSpPr>
        <p:spPr>
          <a:xfrm>
            <a:off x="395536" y="274638"/>
            <a:ext cx="8291264" cy="106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"/>
              <a:buNone/>
            </a:pPr>
            <a:r>
              <a:rPr lang="ru-RU" sz="2400" b="1">
                <a:solidFill>
                  <a:schemeClr val="dk1"/>
                </a:solidFill>
              </a:rPr>
              <a:t>Башкы ЖОЖдун факультеттеринин сапаттуу жетишкендиктери (күндузгү о/ф)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327" name="Google Shape;327;p16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21</a:t>
            </a:fld>
            <a:endParaRPr/>
          </a:p>
        </p:txBody>
      </p:sp>
      <p:graphicFrame>
        <p:nvGraphicFramePr>
          <p:cNvPr id="328" name="Google Shape;328;p16"/>
          <p:cNvGraphicFramePr/>
          <p:nvPr>
            <p:extLst>
              <p:ext uri="{D42A27DB-BD31-4B8C-83A1-F6EECF244321}">
                <p14:modId xmlns:p14="http://schemas.microsoft.com/office/powerpoint/2010/main" val="1851946071"/>
              </p:ext>
            </p:extLst>
          </p:nvPr>
        </p:nvGraphicFramePr>
        <p:xfrm>
          <a:off x="107504" y="1340768"/>
          <a:ext cx="8928992" cy="5328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7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</a:pPr>
            <a:r>
              <a:rPr lang="ru-RU" sz="2800" b="1" dirty="0" err="1">
                <a:solidFill>
                  <a:schemeClr val="dk1"/>
                </a:solidFill>
              </a:rPr>
              <a:t>Башкы</a:t>
            </a:r>
            <a:r>
              <a:rPr lang="ru-RU" sz="2800" b="1" dirty="0">
                <a:solidFill>
                  <a:schemeClr val="dk1"/>
                </a:solidFill>
              </a:rPr>
              <a:t> </a:t>
            </a:r>
            <a:r>
              <a:rPr lang="ru-RU" sz="2800" b="1" dirty="0" err="1">
                <a:solidFill>
                  <a:schemeClr val="dk1"/>
                </a:solidFill>
              </a:rPr>
              <a:t>ЖОЖдун</a:t>
            </a:r>
            <a:r>
              <a:rPr lang="ru-RU" sz="2800" b="1" dirty="0">
                <a:solidFill>
                  <a:schemeClr val="dk1"/>
                </a:solidFill>
              </a:rPr>
              <a:t> </a:t>
            </a:r>
            <a:r>
              <a:rPr lang="ru-RU" sz="2800" b="1" dirty="0" err="1">
                <a:solidFill>
                  <a:schemeClr val="dk1"/>
                </a:solidFill>
              </a:rPr>
              <a:t>факультеттеринин</a:t>
            </a:r>
            <a:r>
              <a:rPr lang="ru-RU" sz="2800" b="1" dirty="0">
                <a:solidFill>
                  <a:schemeClr val="dk1"/>
                </a:solidFill>
              </a:rPr>
              <a:t> </a:t>
            </a:r>
            <a:r>
              <a:rPr lang="ru-RU" sz="2800" b="1" dirty="0" err="1">
                <a:solidFill>
                  <a:schemeClr val="dk1"/>
                </a:solidFill>
              </a:rPr>
              <a:t>сапаттуу</a:t>
            </a:r>
            <a:r>
              <a:rPr lang="ru-RU" sz="2800" b="1" dirty="0">
                <a:solidFill>
                  <a:schemeClr val="dk1"/>
                </a:solidFill>
              </a:rPr>
              <a:t> </a:t>
            </a:r>
            <a:r>
              <a:rPr lang="ru-RU" sz="2800" b="1" dirty="0" err="1">
                <a:solidFill>
                  <a:schemeClr val="dk1"/>
                </a:solidFill>
              </a:rPr>
              <a:t>жетишкендиктери</a:t>
            </a:r>
            <a:r>
              <a:rPr lang="ru-RU" sz="2800" b="1" dirty="0">
                <a:solidFill>
                  <a:schemeClr val="dk1"/>
                </a:solidFill>
              </a:rPr>
              <a:t> (</a:t>
            </a:r>
            <a:r>
              <a:rPr lang="ru-RU" sz="2800" b="1" dirty="0" err="1">
                <a:solidFill>
                  <a:schemeClr val="dk1"/>
                </a:solidFill>
              </a:rPr>
              <a:t>сырттан</a:t>
            </a:r>
            <a:r>
              <a:rPr lang="ru-RU" sz="2800" b="1" dirty="0">
                <a:solidFill>
                  <a:schemeClr val="dk1"/>
                </a:solidFill>
              </a:rPr>
              <a:t> о/ф)</a:t>
            </a:r>
            <a:endParaRPr sz="2800" dirty="0">
              <a:solidFill>
                <a:schemeClr val="dk1"/>
              </a:solidFill>
            </a:endParaRPr>
          </a:p>
        </p:txBody>
      </p:sp>
      <p:sp>
        <p:nvSpPr>
          <p:cNvPr id="334" name="Google Shape;334;p17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22</a:t>
            </a:fld>
            <a:endParaRPr/>
          </a:p>
        </p:txBody>
      </p:sp>
      <p:graphicFrame>
        <p:nvGraphicFramePr>
          <p:cNvPr id="335" name="Google Shape;335;p17"/>
          <p:cNvGraphicFramePr/>
          <p:nvPr>
            <p:extLst>
              <p:ext uri="{D42A27DB-BD31-4B8C-83A1-F6EECF244321}">
                <p14:modId xmlns:p14="http://schemas.microsoft.com/office/powerpoint/2010/main" val="1293016833"/>
              </p:ext>
            </p:extLst>
          </p:nvPr>
        </p:nvGraphicFramePr>
        <p:xfrm>
          <a:off x="179512" y="1412776"/>
          <a:ext cx="885698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8"/>
          <p:cNvSpPr txBox="1">
            <a:spLocks noGrp="1"/>
          </p:cNvSpPr>
          <p:nvPr>
            <p:ph type="title"/>
          </p:nvPr>
        </p:nvSpPr>
        <p:spPr>
          <a:xfrm>
            <a:off x="-108520" y="260648"/>
            <a:ext cx="9252520" cy="83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ibre Franklin"/>
              <a:buNone/>
            </a:pPr>
            <a:r>
              <a:rPr lang="ru-RU" sz="2000" b="1">
                <a:solidFill>
                  <a:srgbClr val="000000"/>
                </a:solidFill>
              </a:rPr>
              <a:t>Күндузгү окуу формасынын башкы ЖОЖдогу факультеттердин жетишкендиктеринин салыштырмалуу анализи</a:t>
            </a:r>
            <a:endParaRPr sz="2000"/>
          </a:p>
        </p:txBody>
      </p:sp>
      <p:sp>
        <p:nvSpPr>
          <p:cNvPr id="341" name="Google Shape;341;p18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23</a:t>
            </a:fld>
            <a:endParaRPr/>
          </a:p>
        </p:txBody>
      </p:sp>
      <p:graphicFrame>
        <p:nvGraphicFramePr>
          <p:cNvPr id="342" name="Google Shape;342;p18"/>
          <p:cNvGraphicFramePr/>
          <p:nvPr>
            <p:extLst>
              <p:ext uri="{D42A27DB-BD31-4B8C-83A1-F6EECF244321}">
                <p14:modId xmlns:p14="http://schemas.microsoft.com/office/powerpoint/2010/main" val="1035103610"/>
              </p:ext>
            </p:extLst>
          </p:nvPr>
        </p:nvGraphicFramePr>
        <p:xfrm>
          <a:off x="467544" y="980729"/>
          <a:ext cx="8676456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9"/>
          <p:cNvSpPr txBox="1">
            <a:spLocks noGrp="1"/>
          </p:cNvSpPr>
          <p:nvPr>
            <p:ph type="title"/>
          </p:nvPr>
        </p:nvSpPr>
        <p:spPr>
          <a:xfrm>
            <a:off x="899592" y="620688"/>
            <a:ext cx="7772400" cy="490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</a:pPr>
            <a:r>
              <a:rPr lang="ru-RU" sz="2800" b="1">
                <a:solidFill>
                  <a:schemeClr val="dk1"/>
                </a:solidFill>
              </a:rPr>
              <a:t>Окуу формалары боюнча жетишкендиктер</a:t>
            </a:r>
            <a:endParaRPr sz="2800" b="1">
              <a:solidFill>
                <a:schemeClr val="dk1"/>
              </a:solidFill>
            </a:endParaRPr>
          </a:p>
        </p:txBody>
      </p:sp>
      <p:sp>
        <p:nvSpPr>
          <p:cNvPr id="348" name="Google Shape;348;p19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24</a:t>
            </a:fld>
            <a:endParaRPr/>
          </a:p>
        </p:txBody>
      </p:sp>
      <p:graphicFrame>
        <p:nvGraphicFramePr>
          <p:cNvPr id="349" name="Google Shape;349;p19"/>
          <p:cNvGraphicFramePr/>
          <p:nvPr/>
        </p:nvGraphicFramePr>
        <p:xfrm>
          <a:off x="323528" y="1124744"/>
          <a:ext cx="8820472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0"/>
          <p:cNvSpPr txBox="1">
            <a:spLocks noGrp="1"/>
          </p:cNvSpPr>
          <p:nvPr>
            <p:ph type="title"/>
          </p:nvPr>
        </p:nvSpPr>
        <p:spPr>
          <a:xfrm>
            <a:off x="0" y="620688"/>
            <a:ext cx="8892480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</a:pPr>
            <a:r>
              <a:rPr lang="ru-RU" sz="2800" b="1">
                <a:solidFill>
                  <a:schemeClr val="dk1"/>
                </a:solidFill>
              </a:rPr>
              <a:t>Жалпы университет боюнча жазгы сынактык сессиянын жетишкендиктеринин салыштырмалуу анализи </a:t>
            </a:r>
            <a:endParaRPr sz="2800" b="1">
              <a:solidFill>
                <a:schemeClr val="dk1"/>
              </a:solidFill>
            </a:endParaRPr>
          </a:p>
        </p:txBody>
      </p:sp>
      <p:sp>
        <p:nvSpPr>
          <p:cNvPr id="356" name="Google Shape;356;p20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25</a:t>
            </a:fld>
            <a:endParaRPr/>
          </a:p>
        </p:txBody>
      </p:sp>
      <p:graphicFrame>
        <p:nvGraphicFramePr>
          <p:cNvPr id="357" name="Google Shape;357;p20"/>
          <p:cNvGraphicFramePr/>
          <p:nvPr/>
        </p:nvGraphicFramePr>
        <p:xfrm>
          <a:off x="179512" y="1340768"/>
          <a:ext cx="8964488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04" y="274638"/>
            <a:ext cx="9046896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 smtClean="0">
                <a:solidFill>
                  <a:schemeClr val="dk1"/>
                </a:solidFill>
              </a:rPr>
              <a:t>Н.Исанов</a:t>
            </a:r>
            <a:r>
              <a:rPr lang="ru-RU" sz="2800" b="1" dirty="0" smtClean="0">
                <a:solidFill>
                  <a:schemeClr val="dk1"/>
                </a:solidFill>
              </a:rPr>
              <a:t> </a:t>
            </a:r>
            <a:r>
              <a:rPr lang="ru-RU" sz="2800" b="1" dirty="0" err="1">
                <a:solidFill>
                  <a:schemeClr val="dk1"/>
                </a:solidFill>
              </a:rPr>
              <a:t>атындагы</a:t>
            </a:r>
            <a:r>
              <a:rPr lang="ru-RU" sz="2800" b="1" dirty="0">
                <a:solidFill>
                  <a:schemeClr val="dk1"/>
                </a:solidFill>
              </a:rPr>
              <a:t> </a:t>
            </a:r>
            <a:r>
              <a:rPr lang="ru-RU" sz="2800" b="1" dirty="0" err="1">
                <a:solidFill>
                  <a:schemeClr val="dk1"/>
                </a:solidFill>
              </a:rPr>
              <a:t>Кыргыз</a:t>
            </a:r>
            <a:r>
              <a:rPr lang="ru-RU" sz="2800" b="1" dirty="0">
                <a:solidFill>
                  <a:schemeClr val="dk1"/>
                </a:solidFill>
              </a:rPr>
              <a:t> </a:t>
            </a:r>
            <a:r>
              <a:rPr lang="ru-RU" sz="2800" b="1" dirty="0" err="1" smtClean="0">
                <a:solidFill>
                  <a:schemeClr val="dk1"/>
                </a:solidFill>
              </a:rPr>
              <a:t>инженердик</a:t>
            </a:r>
            <a:r>
              <a:rPr lang="ru-RU" sz="2800" b="1" dirty="0" smtClean="0">
                <a:solidFill>
                  <a:schemeClr val="dk1"/>
                </a:solidFill>
              </a:rPr>
              <a:t> </a:t>
            </a:r>
            <a:r>
              <a:rPr lang="ru-RU" sz="2800" b="1" dirty="0" err="1" smtClean="0">
                <a:solidFill>
                  <a:schemeClr val="dk1"/>
                </a:solidFill>
              </a:rPr>
              <a:t>институтунун</a:t>
            </a:r>
            <a:r>
              <a:rPr lang="ru-RU" sz="2800" b="1" dirty="0" smtClean="0">
                <a:solidFill>
                  <a:schemeClr val="dk1"/>
                </a:solidFill>
              </a:rPr>
              <a:t> </a:t>
            </a:r>
            <a:r>
              <a:rPr lang="ru-RU" sz="2800" b="1" dirty="0" err="1">
                <a:solidFill>
                  <a:schemeClr val="dk1"/>
                </a:solidFill>
              </a:rPr>
              <a:t>жетишкендиктери</a:t>
            </a:r>
            <a:r>
              <a:rPr lang="ru-RU" sz="2800" b="1" dirty="0">
                <a:solidFill>
                  <a:schemeClr val="dk1"/>
                </a:solidFill>
              </a:rPr>
              <a:t> </a:t>
            </a:r>
            <a:r>
              <a:rPr lang="ru-RU" sz="2800" b="1" dirty="0" err="1">
                <a:solidFill>
                  <a:schemeClr val="dk1"/>
                </a:solidFill>
              </a:rPr>
              <a:t>жөнүндө</a:t>
            </a:r>
            <a:r>
              <a:rPr lang="ru-RU" sz="2800" b="1" dirty="0">
                <a:solidFill>
                  <a:schemeClr val="dk1"/>
                </a:solidFill>
              </a:rPr>
              <a:t> </a:t>
            </a:r>
            <a:r>
              <a:rPr lang="ru-RU" sz="2800" b="1" dirty="0" err="1">
                <a:solidFill>
                  <a:schemeClr val="dk1"/>
                </a:solidFill>
              </a:rPr>
              <a:t>маалымат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26</a:t>
            </a:fld>
            <a:endParaRPr lang="ru-RU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7185946"/>
              </p:ext>
            </p:extLst>
          </p:nvPr>
        </p:nvGraphicFramePr>
        <p:xfrm>
          <a:off x="133519" y="161233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6605529"/>
              </p:ext>
            </p:extLst>
          </p:nvPr>
        </p:nvGraphicFramePr>
        <p:xfrm>
          <a:off x="4462758" y="160424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32923" y="4621430"/>
            <a:ext cx="83793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y-KG" sz="1600" dirty="0" smtClean="0"/>
              <a:t>Бүтүрүүчүлөрдүн саны 1004 студенти түздү, алардын ичинен 961  жактады, артыкчылык дипломго 56 бүтүрүүчү ээ болду.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40063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1"/>
          <p:cNvSpPr txBox="1">
            <a:spLocks noGrp="1"/>
          </p:cNvSpPr>
          <p:nvPr>
            <p:ph type="title"/>
          </p:nvPr>
        </p:nvSpPr>
        <p:spPr>
          <a:xfrm>
            <a:off x="0" y="188640"/>
            <a:ext cx="9144000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"/>
              <a:buNone/>
            </a:pPr>
            <a:r>
              <a:rPr lang="ru-RU" sz="2400" b="1" dirty="0" err="1">
                <a:solidFill>
                  <a:schemeClr val="dk1"/>
                </a:solidFill>
              </a:rPr>
              <a:t>Акад.У.Асаналиев</a:t>
            </a:r>
            <a:r>
              <a:rPr lang="ru-RU" sz="2400" b="1" dirty="0">
                <a:solidFill>
                  <a:schemeClr val="dk1"/>
                </a:solidFill>
              </a:rPr>
              <a:t> </a:t>
            </a:r>
            <a:r>
              <a:rPr lang="ru-RU" sz="2400" b="1" dirty="0" err="1">
                <a:solidFill>
                  <a:schemeClr val="dk1"/>
                </a:solidFill>
              </a:rPr>
              <a:t>атындагы</a:t>
            </a:r>
            <a:r>
              <a:rPr lang="ru-RU" sz="2400" b="1" dirty="0">
                <a:solidFill>
                  <a:schemeClr val="dk1"/>
                </a:solidFill>
              </a:rPr>
              <a:t> </a:t>
            </a:r>
            <a:r>
              <a:rPr lang="ru-RU" sz="2400" b="1" dirty="0" err="1">
                <a:solidFill>
                  <a:schemeClr val="dk1"/>
                </a:solidFill>
              </a:rPr>
              <a:t>Кыргыз</a:t>
            </a:r>
            <a:r>
              <a:rPr lang="ru-RU" sz="2400" b="1" dirty="0">
                <a:solidFill>
                  <a:schemeClr val="dk1"/>
                </a:solidFill>
              </a:rPr>
              <a:t> </a:t>
            </a:r>
            <a:r>
              <a:rPr lang="ru-RU" sz="2400" b="1" dirty="0" err="1">
                <a:solidFill>
                  <a:schemeClr val="dk1"/>
                </a:solidFill>
              </a:rPr>
              <a:t>тоокен</a:t>
            </a:r>
            <a:r>
              <a:rPr lang="ru-RU" sz="2400" b="1" dirty="0">
                <a:solidFill>
                  <a:schemeClr val="dk1"/>
                </a:solidFill>
              </a:rPr>
              <a:t> </a:t>
            </a:r>
            <a:r>
              <a:rPr lang="ru-RU" sz="2400" b="1" dirty="0" err="1">
                <a:solidFill>
                  <a:schemeClr val="dk1"/>
                </a:solidFill>
              </a:rPr>
              <a:t>металлургиялык</a:t>
            </a:r>
            <a:r>
              <a:rPr lang="ru-RU" sz="2400" b="1" dirty="0">
                <a:solidFill>
                  <a:schemeClr val="dk1"/>
                </a:solidFill>
              </a:rPr>
              <a:t> </a:t>
            </a:r>
            <a:r>
              <a:rPr lang="ru-RU" sz="2400" b="1" dirty="0" err="1">
                <a:solidFill>
                  <a:schemeClr val="dk1"/>
                </a:solidFill>
              </a:rPr>
              <a:t>институтунун</a:t>
            </a:r>
            <a:r>
              <a:rPr lang="ru-RU" sz="2400" b="1" dirty="0">
                <a:solidFill>
                  <a:schemeClr val="dk1"/>
                </a:solidFill>
              </a:rPr>
              <a:t> </a:t>
            </a:r>
            <a:r>
              <a:rPr lang="ru-RU" sz="2400" b="1" dirty="0" err="1">
                <a:solidFill>
                  <a:schemeClr val="dk1"/>
                </a:solidFill>
              </a:rPr>
              <a:t>жетишкендиктери</a:t>
            </a:r>
            <a:r>
              <a:rPr lang="ru-RU" sz="2400" b="1" dirty="0">
                <a:solidFill>
                  <a:schemeClr val="dk1"/>
                </a:solidFill>
              </a:rPr>
              <a:t> </a:t>
            </a:r>
            <a:r>
              <a:rPr lang="ru-RU" sz="2400" b="1" dirty="0" err="1">
                <a:solidFill>
                  <a:schemeClr val="dk1"/>
                </a:solidFill>
              </a:rPr>
              <a:t>жөнүндө</a:t>
            </a:r>
            <a:r>
              <a:rPr lang="ru-RU" sz="2400" b="1" dirty="0">
                <a:solidFill>
                  <a:schemeClr val="dk1"/>
                </a:solidFill>
              </a:rPr>
              <a:t> </a:t>
            </a:r>
            <a:r>
              <a:rPr lang="ru-RU" sz="2400" b="1" dirty="0" err="1">
                <a:solidFill>
                  <a:schemeClr val="dk1"/>
                </a:solidFill>
              </a:rPr>
              <a:t>маалымат</a:t>
            </a:r>
            <a:endParaRPr sz="2400" b="1" dirty="0">
              <a:solidFill>
                <a:schemeClr val="dk1"/>
              </a:solidFill>
            </a:endParaRPr>
          </a:p>
        </p:txBody>
      </p:sp>
      <p:sp>
        <p:nvSpPr>
          <p:cNvPr id="363" name="Google Shape;363;p21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27</a:t>
            </a:fld>
            <a:endParaRPr/>
          </a:p>
        </p:txBody>
      </p:sp>
      <p:graphicFrame>
        <p:nvGraphicFramePr>
          <p:cNvPr id="364" name="Google Shape;364;p21"/>
          <p:cNvGraphicFramePr/>
          <p:nvPr>
            <p:extLst>
              <p:ext uri="{D42A27DB-BD31-4B8C-83A1-F6EECF244321}">
                <p14:modId xmlns:p14="http://schemas.microsoft.com/office/powerpoint/2010/main" val="3008470269"/>
              </p:ext>
            </p:extLst>
          </p:nvPr>
        </p:nvGraphicFramePr>
        <p:xfrm>
          <a:off x="299405" y="1100468"/>
          <a:ext cx="525658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5" name="Google Shape;365;p21"/>
          <p:cNvSpPr/>
          <p:nvPr/>
        </p:nvSpPr>
        <p:spPr>
          <a:xfrm>
            <a:off x="5421663" y="1248834"/>
            <a:ext cx="3479576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Институттун</a:t>
            </a:r>
            <a:r>
              <a:rPr lang="ru-RU" sz="1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абсолюттук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0" i="0" u="none" strike="noStrike" cap="none" dirty="0" err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жетишкендиктери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56,5% </a:t>
            </a:r>
            <a:r>
              <a:rPr lang="ru-RU" sz="1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түзөт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 smtClean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err="1" smtClean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Күндүзгү</a:t>
            </a:r>
            <a:r>
              <a:rPr lang="ru-RU" sz="1800" dirty="0" smtClean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ru-RU" sz="1800" dirty="0" err="1" smtClean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окуу</a:t>
            </a:r>
            <a:r>
              <a:rPr lang="ru-RU" sz="1800" dirty="0" smtClean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форма </a:t>
            </a:r>
            <a:r>
              <a:rPr lang="ru-RU" sz="1800" dirty="0" err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боюнча</a:t>
            </a:r>
            <a:r>
              <a:rPr lang="ru-RU" sz="18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ru-RU" sz="1800" dirty="0" err="1" smtClean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жетишкендиктер</a:t>
            </a:r>
            <a:r>
              <a:rPr lang="ky-KG" sz="18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и</a:t>
            </a:r>
            <a:r>
              <a:rPr lang="ru-RU" sz="1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51%,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сырттан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окуу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форма </a:t>
            </a:r>
            <a:r>
              <a:rPr lang="ru-RU" sz="1800" dirty="0" err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боюнча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62%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түзөт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9472" y="4311925"/>
            <a:ext cx="89417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y-KG" sz="1600" dirty="0" smtClean="0"/>
              <a:t>Мамлекеттик аттестациалоого 12 магистр жана 362 бакалавриат жана специалитет боюнча бүтүрүүчү  мүмкүнчүлүк алды,  374  студент ийгиликтүү жакташты. </a:t>
            </a:r>
          </a:p>
          <a:p>
            <a:r>
              <a:rPr lang="ky-KG" sz="1600" dirty="0" smtClean="0"/>
              <a:t>Ал эми күндүзгү окуу формасы боюнча 183 студент, сырттан окуу формасы боюнча 191 студент аяктады. </a:t>
            </a:r>
          </a:p>
          <a:p>
            <a:r>
              <a:rPr lang="ky-KG" sz="1600" dirty="0" smtClean="0"/>
              <a:t>Университет боюнча артыкчылык дипломго 16 бүтүрүүчү жана алардын ичинен 1 магистр ээ болду.</a:t>
            </a:r>
            <a:endParaRPr lang="ru-RU" sz="16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2"/>
          <p:cNvSpPr txBox="1">
            <a:spLocks noGrp="1"/>
          </p:cNvSpPr>
          <p:nvPr>
            <p:ph type="title"/>
          </p:nvPr>
        </p:nvSpPr>
        <p:spPr>
          <a:xfrm>
            <a:off x="395536" y="260648"/>
            <a:ext cx="8229600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"/>
              <a:buNone/>
            </a:pPr>
            <a:r>
              <a:rPr lang="ru-RU" sz="3200" b="1">
                <a:solidFill>
                  <a:schemeClr val="dk1"/>
                </a:solidFill>
              </a:rPr>
              <a:t>МАКтын иштеринин жыйынтыгы </a:t>
            </a:r>
            <a:endParaRPr sz="3200">
              <a:solidFill>
                <a:schemeClr val="dk1"/>
              </a:solidFill>
            </a:endParaRPr>
          </a:p>
        </p:txBody>
      </p:sp>
      <p:sp>
        <p:nvSpPr>
          <p:cNvPr id="371" name="Google Shape;371;p22"/>
          <p:cNvSpPr txBox="1">
            <a:spLocks noGrp="1"/>
          </p:cNvSpPr>
          <p:nvPr>
            <p:ph type="body" idx="1"/>
          </p:nvPr>
        </p:nvSpPr>
        <p:spPr>
          <a:xfrm>
            <a:off x="251520" y="908720"/>
            <a:ext cx="8892480" cy="594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ct val="85000"/>
              <a:buChar char="⚫"/>
            </a:pPr>
            <a:r>
              <a:rPr lang="ru-RU"/>
              <a:t>2022-жылдын бүтүрүүчүлөрүнүн Мамлекеттик  аттестациясы төмөндөгүдөй болду: даярдоо багыты, адистиги боюнча Мамлекеттик сынактарды тапшыруу, дипломдук долбоорлорду (иштерди), бүтүрүүчү квалификациялык иштерди жана магистрлик диссертацияларды жактоо. </a:t>
            </a:r>
            <a:endParaRPr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ct val="85000"/>
              <a:buChar char="⚫"/>
            </a:pPr>
            <a:r>
              <a:rPr lang="ru-RU"/>
              <a:t>26.02.2022-ж. КР ББИМдин №41/5 «Даярдоо багыттары жана адистиктери боюнча МАКтын курамын бекитүү жөнүндө» буйругунун жана 03.03.2022-ж.  ректордун №40 буйругунун негизинде  КМТУнун бакалавриатынын </a:t>
            </a:r>
            <a:r>
              <a:rPr lang="ru-RU" b="1"/>
              <a:t>42 </a:t>
            </a:r>
            <a:r>
              <a:rPr lang="ru-RU"/>
              <a:t>багыты, магистратуранын</a:t>
            </a:r>
            <a:r>
              <a:rPr lang="ru-RU" b="1"/>
              <a:t> 29</a:t>
            </a:r>
            <a:r>
              <a:rPr lang="ru-RU"/>
              <a:t> багыты боюнча </a:t>
            </a:r>
            <a:r>
              <a:rPr lang="ru-RU" b="1"/>
              <a:t>43 </a:t>
            </a:r>
            <a:r>
              <a:rPr lang="ru-RU"/>
              <a:t>Мамлекеттик аттестациялык комиссия; аймактык филиалдардын бакалавриатынын</a:t>
            </a:r>
            <a:r>
              <a:rPr lang="ru-RU" b="1"/>
              <a:t>  9 </a:t>
            </a:r>
            <a:r>
              <a:rPr lang="ru-RU"/>
              <a:t>багыты боюнча   </a:t>
            </a:r>
            <a:r>
              <a:rPr lang="ru-RU" b="1"/>
              <a:t>13  </a:t>
            </a:r>
            <a:r>
              <a:rPr lang="ru-RU"/>
              <a:t>Мамлекеттик аттестациялык комиссия  түзүлдү. </a:t>
            </a:r>
            <a:endParaRPr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ct val="85000"/>
              <a:buChar char="⚫"/>
            </a:pPr>
            <a:r>
              <a:rPr lang="ru-RU"/>
              <a:t>Мамлекеттик аттестацияга катышууга</a:t>
            </a:r>
            <a:r>
              <a:rPr lang="ru-RU" b="1"/>
              <a:t> 1386 </a:t>
            </a:r>
            <a:r>
              <a:rPr lang="ru-RU"/>
              <a:t>студентке уруксат берилди </a:t>
            </a:r>
            <a:r>
              <a:rPr lang="ru-RU" i="1"/>
              <a:t> (былтыр – 1569)</a:t>
            </a:r>
            <a:r>
              <a:rPr lang="ru-RU"/>
              <a:t>, алардын ичинен</a:t>
            </a:r>
            <a:r>
              <a:rPr lang="ru-RU" b="1"/>
              <a:t>  1378 </a:t>
            </a:r>
            <a:r>
              <a:rPr lang="ru-RU"/>
              <a:t>бүтүрүүчү</a:t>
            </a:r>
            <a:r>
              <a:rPr lang="ru-RU" i="1"/>
              <a:t> (1559)</a:t>
            </a:r>
            <a:r>
              <a:rPr lang="ru-RU"/>
              <a:t>, анын ичинде </a:t>
            </a:r>
            <a:r>
              <a:rPr lang="ru-RU" b="1"/>
              <a:t>143</a:t>
            </a:r>
            <a:r>
              <a:rPr lang="ru-RU"/>
              <a:t> магистр </a:t>
            </a:r>
            <a:r>
              <a:rPr lang="ru-RU" i="1"/>
              <a:t>(156)</a:t>
            </a:r>
            <a:r>
              <a:rPr lang="ru-RU"/>
              <a:t> жана бакалавриат боюнча </a:t>
            </a:r>
            <a:r>
              <a:rPr lang="ru-RU" b="1"/>
              <a:t>1235</a:t>
            </a:r>
            <a:r>
              <a:rPr lang="ru-RU"/>
              <a:t> бүтүрүүчү  </a:t>
            </a:r>
            <a:r>
              <a:rPr lang="ru-RU" i="1"/>
              <a:t>(1403)</a:t>
            </a:r>
            <a:r>
              <a:rPr lang="ru-RU"/>
              <a:t>.  Окутуунун күндүзгү формасы боюнча университетти  </a:t>
            </a:r>
            <a:r>
              <a:rPr lang="ru-RU" b="1"/>
              <a:t>1021 студ. </a:t>
            </a:r>
            <a:r>
              <a:rPr lang="ru-RU" i="1"/>
              <a:t>(былтыр - 956 студ.)</a:t>
            </a:r>
            <a:r>
              <a:rPr lang="ru-RU" b="1"/>
              <a:t>, </a:t>
            </a:r>
            <a:r>
              <a:rPr lang="ru-RU"/>
              <a:t>сырттан окуу формасы боюнча</a:t>
            </a:r>
            <a:r>
              <a:rPr lang="ru-RU" b="1"/>
              <a:t> – 357 студ. </a:t>
            </a:r>
            <a:r>
              <a:rPr lang="ru-RU"/>
              <a:t>аяктады</a:t>
            </a:r>
            <a:r>
              <a:rPr lang="ru-RU" b="1"/>
              <a:t> </a:t>
            </a:r>
            <a:r>
              <a:rPr lang="ru-RU" i="1"/>
              <a:t>(былтыр 447 студ.). </a:t>
            </a:r>
            <a:r>
              <a:rPr lang="ru-RU"/>
              <a:t>Артыкчылыгы менен</a:t>
            </a:r>
            <a:r>
              <a:rPr lang="ru-RU" i="1"/>
              <a:t> </a:t>
            </a:r>
            <a:r>
              <a:rPr lang="ru-RU"/>
              <a:t>дипломду университет боюнча  </a:t>
            </a:r>
            <a:r>
              <a:rPr lang="ru-RU" b="1"/>
              <a:t>61 </a:t>
            </a:r>
            <a:r>
              <a:rPr lang="ru-RU"/>
              <a:t>бүтүрүүчү алды</a:t>
            </a:r>
            <a:r>
              <a:rPr lang="ru-RU" b="1"/>
              <a:t> </a:t>
            </a:r>
            <a:r>
              <a:rPr lang="ru-RU" i="1"/>
              <a:t>(былтыр – 93)</a:t>
            </a:r>
            <a:r>
              <a:rPr lang="ru-RU"/>
              <a:t>, алардын ичинде 9 магистр</a:t>
            </a:r>
            <a:r>
              <a:rPr lang="ru-RU" i="1"/>
              <a:t>.</a:t>
            </a:r>
            <a:r>
              <a:rPr lang="ru-RU"/>
              <a:t> </a:t>
            </a:r>
            <a:endParaRPr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ct val="85000"/>
              <a:buChar char="⚫"/>
            </a:pPr>
            <a:r>
              <a:rPr lang="ru-RU"/>
              <a:t>Политехникалык коллеж боюнча Мамлекеттик аттестацияга катышууга </a:t>
            </a:r>
            <a:r>
              <a:rPr lang="ru-RU" b="1"/>
              <a:t>413 </a:t>
            </a:r>
            <a:r>
              <a:rPr lang="ru-RU"/>
              <a:t>студентке уруксат берилди, алардын ичинен 11 адистик боюнча </a:t>
            </a:r>
            <a:r>
              <a:rPr lang="ru-RU" b="1"/>
              <a:t>391</a:t>
            </a:r>
            <a:r>
              <a:rPr lang="ru-RU"/>
              <a:t> студент жактады. Артыкчылыгы менен</a:t>
            </a:r>
            <a:r>
              <a:rPr lang="ru-RU" i="1"/>
              <a:t> </a:t>
            </a:r>
            <a:r>
              <a:rPr lang="ru-RU"/>
              <a:t>дипломду </a:t>
            </a:r>
            <a:r>
              <a:rPr lang="ru-RU" b="1"/>
              <a:t>18 </a:t>
            </a:r>
            <a:r>
              <a:rPr lang="ru-RU"/>
              <a:t>бүтүрүүчү алды. </a:t>
            </a:r>
            <a:endParaRPr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ct val="85000"/>
              <a:buChar char="⚫"/>
            </a:pPr>
            <a:r>
              <a:rPr lang="ru-RU"/>
              <a:t>Аймактык  филиалдар ЖКББ боюнча  </a:t>
            </a:r>
            <a:r>
              <a:rPr lang="ru-RU" b="1"/>
              <a:t>240 </a:t>
            </a:r>
            <a:r>
              <a:rPr lang="ru-RU"/>
              <a:t>студентке уруксат берилди, алардын ичинен  - </a:t>
            </a:r>
            <a:r>
              <a:rPr lang="ru-RU" b="1"/>
              <a:t>215 </a:t>
            </a:r>
            <a:r>
              <a:rPr lang="ru-RU"/>
              <a:t>жактады, ОКББ боюнча </a:t>
            </a:r>
            <a:r>
              <a:rPr lang="ru-RU" b="1"/>
              <a:t>153</a:t>
            </a:r>
            <a:r>
              <a:rPr lang="ru-RU"/>
              <a:t> студент диплом жактады. Артыкчылыгы менен</a:t>
            </a:r>
            <a:r>
              <a:rPr lang="ru-RU" i="1"/>
              <a:t> </a:t>
            </a:r>
            <a:r>
              <a:rPr lang="ru-RU"/>
              <a:t>дипломду </a:t>
            </a:r>
            <a:r>
              <a:rPr lang="ru-RU" b="1"/>
              <a:t>11 </a:t>
            </a:r>
            <a:r>
              <a:rPr lang="ru-RU"/>
              <a:t>бүтүрүүчү алды. </a:t>
            </a:r>
            <a:endParaRPr/>
          </a:p>
          <a:p>
            <a:pPr marL="274320" lvl="0" indent="-176085" algn="l" rtl="0">
              <a:spcBef>
                <a:spcPts val="580"/>
              </a:spcBef>
              <a:spcAft>
                <a:spcPts val="0"/>
              </a:spcAft>
              <a:buSzPct val="85000"/>
              <a:buNone/>
            </a:pPr>
            <a:endParaRPr/>
          </a:p>
        </p:txBody>
      </p:sp>
      <p:sp>
        <p:nvSpPr>
          <p:cNvPr id="372" name="Google Shape;372;p22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3"/>
          <p:cNvSpPr txBox="1"/>
          <p:nvPr/>
        </p:nvSpPr>
        <p:spPr>
          <a:xfrm>
            <a:off x="1259632" y="116632"/>
            <a:ext cx="774035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Башкы ЖОЖдун МАК ишинин жыйынтыгы</a:t>
            </a:r>
            <a:endParaRPr sz="2400" b="1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78" name="Google Shape;378;p23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29</a:t>
            </a:fld>
            <a:endParaRPr/>
          </a:p>
        </p:txBody>
      </p:sp>
      <p:graphicFrame>
        <p:nvGraphicFramePr>
          <p:cNvPr id="379" name="Google Shape;379;p23"/>
          <p:cNvGraphicFramePr/>
          <p:nvPr/>
        </p:nvGraphicFramePr>
        <p:xfrm>
          <a:off x="107504" y="692696"/>
          <a:ext cx="456027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80" name="Google Shape;380;p23"/>
          <p:cNvGraphicFramePr/>
          <p:nvPr/>
        </p:nvGraphicFramePr>
        <p:xfrm>
          <a:off x="4439707" y="692696"/>
          <a:ext cx="456027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81" name="Google Shape;381;p23"/>
          <p:cNvGraphicFramePr/>
          <p:nvPr/>
        </p:nvGraphicFramePr>
        <p:xfrm>
          <a:off x="683568" y="3573016"/>
          <a:ext cx="4824536" cy="3031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82" name="Google Shape;382;p23"/>
          <p:cNvSpPr/>
          <p:nvPr/>
        </p:nvSpPr>
        <p:spPr>
          <a:xfrm>
            <a:off x="5580112" y="3717032"/>
            <a:ext cx="3294112" cy="1366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Артыкчылыгы менен</a:t>
            </a:r>
            <a:r>
              <a:rPr lang="ru-RU" sz="18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дипломду университет боюнча  </a:t>
            </a: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61 </a:t>
            </a: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бүтүрүүчү алды</a:t>
            </a: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(былтыр – 93)</a:t>
            </a: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алардын ичинде 9 магистр</a:t>
            </a:r>
            <a:r>
              <a:rPr lang="ru-RU" sz="18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767adbcc65_0_7"/>
          <p:cNvSpPr txBox="1">
            <a:spLocks noGrp="1"/>
          </p:cNvSpPr>
          <p:nvPr>
            <p:ph type="title"/>
          </p:nvPr>
        </p:nvSpPr>
        <p:spPr>
          <a:xfrm>
            <a:off x="914400" y="252875"/>
            <a:ext cx="7772400" cy="457200"/>
          </a:xfrm>
          <a:prstGeom prst="rect">
            <a:avLst/>
          </a:prstGeom>
        </p:spPr>
        <p:txBody>
          <a:bodyPr spcFirstLastPara="1" wrap="square" lIns="91425" tIns="45700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00" b="1" dirty="0" err="1">
                <a:solidFill>
                  <a:schemeClr val="tx1"/>
                </a:solidFill>
              </a:rPr>
              <a:t>Студенттердин</a:t>
            </a:r>
            <a:r>
              <a:rPr lang="ru-RU" sz="3300" b="1" dirty="0">
                <a:solidFill>
                  <a:schemeClr val="tx1"/>
                </a:solidFill>
              </a:rPr>
              <a:t> </a:t>
            </a:r>
            <a:r>
              <a:rPr lang="ru-RU" sz="3300" b="1" dirty="0" err="1">
                <a:solidFill>
                  <a:schemeClr val="tx1"/>
                </a:solidFill>
              </a:rPr>
              <a:t>контингенти</a:t>
            </a:r>
            <a:r>
              <a:rPr lang="ru-RU" sz="3300" b="1" dirty="0">
                <a:solidFill>
                  <a:schemeClr val="tx1"/>
                </a:solidFill>
              </a:rPr>
              <a:t> (ЖКББ)</a:t>
            </a:r>
            <a:endParaRPr sz="3300" b="1" dirty="0">
              <a:solidFill>
                <a:schemeClr val="tx1"/>
              </a:solidFill>
            </a:endParaRPr>
          </a:p>
        </p:txBody>
      </p:sp>
      <p:sp>
        <p:nvSpPr>
          <p:cNvPr id="196" name="Google Shape;196;g1767adbcc65_0_7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  <p:graphicFrame>
        <p:nvGraphicFramePr>
          <p:cNvPr id="197" name="Google Shape;197;g1767adbcc65_0_7"/>
          <p:cNvGraphicFramePr/>
          <p:nvPr>
            <p:extLst>
              <p:ext uri="{D42A27DB-BD31-4B8C-83A1-F6EECF244321}">
                <p14:modId xmlns:p14="http://schemas.microsoft.com/office/powerpoint/2010/main" val="1746340572"/>
              </p:ext>
            </p:extLst>
          </p:nvPr>
        </p:nvGraphicFramePr>
        <p:xfrm>
          <a:off x="492225" y="783960"/>
          <a:ext cx="7943475" cy="5973710"/>
        </p:xfrm>
        <a:graphic>
          <a:graphicData uri="http://schemas.openxmlformats.org/drawingml/2006/table">
            <a:tbl>
              <a:tblPr>
                <a:noFill/>
                <a:tableStyleId>{3FEDC17A-A9E3-42E5-A712-10081C0299F2}</a:tableStyleId>
              </a:tblPr>
              <a:tblGrid>
                <a:gridCol w="783700"/>
                <a:gridCol w="3336775"/>
                <a:gridCol w="1369900"/>
                <a:gridCol w="1252575"/>
                <a:gridCol w="1200525"/>
              </a:tblGrid>
              <a:tr h="579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/>
                        <a:t>№№  п/п</a:t>
                      </a:r>
                      <a:endParaRPr sz="1300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Институт/ Жогорку мектеп </a:t>
                      </a:r>
                      <a:endParaRPr sz="13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Баардыгы</a:t>
                      </a:r>
                      <a:endParaRPr sz="13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Бюджет </a:t>
                      </a:r>
                      <a:endParaRPr sz="13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Контракт</a:t>
                      </a:r>
                      <a:endParaRPr sz="1300"/>
                    </a:p>
                  </a:txBody>
                  <a:tcPr marL="91425" marR="91425" marT="91425" marB="91425" anchor="ctr"/>
                </a:tc>
              </a:tr>
              <a:tr h="426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/>
                        <a:t>1</a:t>
                      </a:r>
                      <a:endParaRPr sz="13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58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КТМИ </a:t>
                      </a:r>
                      <a:endParaRPr sz="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/>
                        <a:t>3111</a:t>
                      </a:r>
                      <a:endParaRPr sz="1300"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609</a:t>
                      </a:r>
                      <a:endParaRPr sz="13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2502</a:t>
                      </a:r>
                      <a:endParaRPr sz="1300"/>
                    </a:p>
                  </a:txBody>
                  <a:tcPr marL="91425" marR="91425" marT="91425" marB="91425" anchor="ctr"/>
                </a:tc>
              </a:tr>
              <a:tr h="380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/>
                        <a:t>2</a:t>
                      </a:r>
                      <a:endParaRPr sz="13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/>
                        <a:t>ТРТИ</a:t>
                      </a:r>
                      <a:endParaRPr sz="13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/>
                        <a:t>496</a:t>
                      </a:r>
                      <a:endParaRPr sz="1300"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170</a:t>
                      </a:r>
                      <a:endParaRPr sz="13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326</a:t>
                      </a:r>
                      <a:endParaRPr sz="1300"/>
                    </a:p>
                  </a:txBody>
                  <a:tcPr marL="91425" marR="91425" marT="91425" marB="91425" anchor="ctr"/>
                </a:tc>
              </a:tr>
              <a:tr h="380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3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/>
                        <a:t>МТИ</a:t>
                      </a:r>
                      <a:endParaRPr sz="13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/>
                        <a:t>2822</a:t>
                      </a:r>
                      <a:endParaRPr sz="1300"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491</a:t>
                      </a:r>
                      <a:endParaRPr sz="13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2331</a:t>
                      </a:r>
                      <a:endParaRPr sz="1300"/>
                    </a:p>
                  </a:txBody>
                  <a:tcPr marL="91425" marR="91425" marT="91425" marB="91425" anchor="ctr"/>
                </a:tc>
              </a:tr>
              <a:tr h="380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4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/>
                        <a:t>ТИ</a:t>
                      </a:r>
                      <a:endParaRPr sz="13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/>
                        <a:t>1127</a:t>
                      </a:r>
                      <a:endParaRPr sz="1300"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234</a:t>
                      </a:r>
                      <a:endParaRPr sz="13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893</a:t>
                      </a:r>
                      <a:endParaRPr sz="1300"/>
                    </a:p>
                  </a:txBody>
                  <a:tcPr marL="91425" marR="91425" marT="91425" marB="91425" anchor="ctr"/>
                </a:tc>
              </a:tr>
              <a:tr h="380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5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/>
                        <a:t>ЭИ</a:t>
                      </a:r>
                      <a:endParaRPr sz="13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/>
                        <a:t>1198</a:t>
                      </a:r>
                      <a:endParaRPr sz="1300"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167</a:t>
                      </a:r>
                      <a:endParaRPr sz="13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1031</a:t>
                      </a:r>
                      <a:endParaRPr sz="1300"/>
                    </a:p>
                  </a:txBody>
                  <a:tcPr marL="91425" marR="91425" marT="91425" marB="91425" anchor="ctr"/>
                </a:tc>
              </a:tr>
              <a:tr h="380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6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/>
                        <a:t>КИКИ</a:t>
                      </a:r>
                      <a:endParaRPr sz="13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/>
                        <a:t>2663</a:t>
                      </a:r>
                      <a:endParaRPr sz="1300"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514</a:t>
                      </a:r>
                      <a:endParaRPr sz="13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2149</a:t>
                      </a:r>
                      <a:endParaRPr sz="1300"/>
                    </a:p>
                  </a:txBody>
                  <a:tcPr marL="91425" marR="91425" marT="91425" marB="91425" anchor="ctr"/>
                </a:tc>
              </a:tr>
              <a:tr h="380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7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/>
                        <a:t>АДИ</a:t>
                      </a:r>
                      <a:endParaRPr sz="13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/>
                        <a:t>1645</a:t>
                      </a:r>
                      <a:endParaRPr sz="1300"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391</a:t>
                      </a:r>
                      <a:endParaRPr sz="13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1254</a:t>
                      </a:r>
                      <a:endParaRPr sz="1300"/>
                    </a:p>
                  </a:txBody>
                  <a:tcPr marL="91425" marR="91425" marT="91425" marB="91425" anchor="ctr"/>
                </a:tc>
              </a:tr>
              <a:tr h="380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8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/>
                        <a:t>ЭТИ</a:t>
                      </a:r>
                      <a:endParaRPr sz="13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/>
                        <a:t>607</a:t>
                      </a:r>
                      <a:endParaRPr sz="1300"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100</a:t>
                      </a:r>
                      <a:endParaRPr sz="13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507</a:t>
                      </a:r>
                      <a:endParaRPr sz="1300"/>
                    </a:p>
                  </a:txBody>
                  <a:tcPr marL="91425" marR="91425" marT="91425" marB="91425" anchor="ctr"/>
                </a:tc>
              </a:tr>
              <a:tr h="380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9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/>
                        <a:t>КГТИ</a:t>
                      </a:r>
                      <a:endParaRPr sz="13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/>
                        <a:t>852</a:t>
                      </a:r>
                      <a:endParaRPr sz="1300"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304</a:t>
                      </a:r>
                      <a:endParaRPr sz="13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548</a:t>
                      </a:r>
                      <a:endParaRPr sz="1300"/>
                    </a:p>
                  </a:txBody>
                  <a:tcPr marL="91425" marR="91425" marT="91425" marB="91425" anchor="ctr"/>
                </a:tc>
              </a:tr>
              <a:tr h="380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10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/>
                        <a:t>БББПИ</a:t>
                      </a:r>
                      <a:endParaRPr sz="13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/>
                        <a:t>309</a:t>
                      </a:r>
                      <a:endParaRPr sz="1300"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-</a:t>
                      </a:r>
                      <a:endParaRPr sz="13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309</a:t>
                      </a:r>
                      <a:endParaRPr sz="1300"/>
                    </a:p>
                  </a:txBody>
                  <a:tcPr marL="91425" marR="91425" marT="91425" marB="91425" anchor="ctr"/>
                </a:tc>
              </a:tr>
              <a:tr h="380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11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/>
                        <a:t>ЭБЖМ</a:t>
                      </a:r>
                      <a:endParaRPr sz="13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/>
                        <a:t>1132</a:t>
                      </a:r>
                      <a:endParaRPr sz="1300"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133</a:t>
                      </a:r>
                      <a:endParaRPr sz="13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999</a:t>
                      </a:r>
                      <a:endParaRPr sz="1300"/>
                    </a:p>
                  </a:txBody>
                  <a:tcPr marL="91425" marR="91425" marT="91425" marB="91425" anchor="ctr"/>
                </a:tc>
              </a:tr>
              <a:tr h="380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12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/>
                        <a:t>ЭЛЖМ</a:t>
                      </a:r>
                      <a:endParaRPr sz="13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/>
                        <a:t>273</a:t>
                      </a:r>
                      <a:endParaRPr sz="1300"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74</a:t>
                      </a:r>
                      <a:endParaRPr sz="13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199</a:t>
                      </a:r>
                      <a:endParaRPr sz="1300"/>
                    </a:p>
                  </a:txBody>
                  <a:tcPr marL="91425" marR="91425" marT="91425" marB="91425" anchor="ctr"/>
                </a:tc>
              </a:tr>
              <a:tr h="380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13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/>
                        <a:t>МЖМ</a:t>
                      </a:r>
                      <a:endParaRPr sz="13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b="1"/>
                        <a:t>1058</a:t>
                      </a:r>
                      <a:endParaRPr sz="1300"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363</a:t>
                      </a:r>
                      <a:endParaRPr sz="13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695</a:t>
                      </a:r>
                      <a:endParaRPr sz="1300"/>
                    </a:p>
                  </a:txBody>
                  <a:tcPr marL="91425" marR="91425" marT="91425" marB="91425" anchor="ctr"/>
                </a:tc>
              </a:tr>
              <a:tr h="380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dirty="0" err="1"/>
                        <a:t>Жыйынтыгы</a:t>
                      </a:r>
                      <a:r>
                        <a:rPr lang="ru-RU" sz="1400" b="1" dirty="0"/>
                        <a:t>:</a:t>
                      </a:r>
                      <a:endParaRPr sz="14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dirty="0"/>
                        <a:t>17293</a:t>
                      </a:r>
                      <a:endParaRPr sz="1400" b="1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dirty="0"/>
                        <a:t>3550</a:t>
                      </a:r>
                      <a:endParaRPr sz="1400" b="1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dirty="0"/>
                        <a:t>13743</a:t>
                      </a:r>
                      <a:endParaRPr sz="1400" b="1" dirty="0"/>
                    </a:p>
                  </a:txBody>
                  <a:tcPr marL="91425" marR="91425" marT="91425" marB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4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30</a:t>
            </a:fld>
            <a:endParaRPr/>
          </a:p>
        </p:txBody>
      </p:sp>
      <p:sp>
        <p:nvSpPr>
          <p:cNvPr id="388" name="Google Shape;388;p24"/>
          <p:cNvSpPr/>
          <p:nvPr/>
        </p:nvSpPr>
        <p:spPr>
          <a:xfrm>
            <a:off x="4499992" y="5626114"/>
            <a:ext cx="41764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Артыкчылыгы менен</a:t>
            </a:r>
            <a:r>
              <a:rPr lang="ru-RU" sz="1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ru-RU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дипломду </a:t>
            </a:r>
            <a:r>
              <a:rPr lang="ru-RU" sz="1800" b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11 </a:t>
            </a:r>
            <a:r>
              <a:rPr lang="ru-RU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бүтүрүүчү алды.</a:t>
            </a:r>
            <a:endParaRPr sz="180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89" name="Google Shape;389;p24"/>
          <p:cNvSpPr/>
          <p:nvPr/>
        </p:nvSpPr>
        <p:spPr>
          <a:xfrm>
            <a:off x="4644008" y="2132856"/>
            <a:ext cx="41764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Артыкчылыгы менен</a:t>
            </a:r>
            <a:r>
              <a:rPr lang="ru-RU" sz="1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ru-RU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дипломду </a:t>
            </a:r>
            <a:r>
              <a:rPr lang="ru-RU" sz="1800" b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18 </a:t>
            </a:r>
            <a:r>
              <a:rPr lang="ru-RU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бүтүрүүчү алды.</a:t>
            </a:r>
            <a:endParaRPr sz="180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graphicFrame>
        <p:nvGraphicFramePr>
          <p:cNvPr id="390" name="Google Shape;390;p24"/>
          <p:cNvGraphicFramePr/>
          <p:nvPr/>
        </p:nvGraphicFramePr>
        <p:xfrm>
          <a:off x="107504" y="116632"/>
          <a:ext cx="532859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91" name="Google Shape;391;p24"/>
          <p:cNvGraphicFramePr/>
          <p:nvPr/>
        </p:nvGraphicFramePr>
        <p:xfrm>
          <a:off x="179512" y="3140968"/>
          <a:ext cx="4968552" cy="3031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5"/>
          <p:cNvSpPr txBox="1">
            <a:spLocks noGrp="1"/>
          </p:cNvSpPr>
          <p:nvPr>
            <p:ph type="body" idx="1"/>
          </p:nvPr>
        </p:nvSpPr>
        <p:spPr>
          <a:xfrm>
            <a:off x="179512" y="476672"/>
            <a:ext cx="8507288" cy="6009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380"/>
              <a:buChar char="⚫"/>
            </a:pPr>
            <a:r>
              <a:rPr lang="ru-RU" sz="2800"/>
              <a:t>2022-23-окуу жылында билим берүү тууралуу төмөндөгү документтер даярдалды:  ЖКББ бүтүрүүчүлөрүнө – </a:t>
            </a:r>
            <a:r>
              <a:rPr lang="ru-RU" sz="2800" b="1"/>
              <a:t>1593 </a:t>
            </a:r>
            <a:r>
              <a:rPr lang="ru-RU" sz="2800"/>
              <a:t>диплом </a:t>
            </a:r>
            <a:r>
              <a:rPr lang="ru-RU" sz="2800" i="1"/>
              <a:t>(былтыр - 1776),</a:t>
            </a:r>
            <a:r>
              <a:rPr lang="ru-RU" sz="2800"/>
              <a:t> ОКББ боюнча  </a:t>
            </a:r>
            <a:r>
              <a:rPr lang="ru-RU" sz="2800" b="1"/>
              <a:t>544 </a:t>
            </a:r>
            <a:r>
              <a:rPr lang="ru-RU" sz="2800"/>
              <a:t>диплом </a:t>
            </a:r>
            <a:r>
              <a:rPr lang="ru-RU" sz="2800" i="1"/>
              <a:t>(былтыр - 571),</a:t>
            </a:r>
            <a:r>
              <a:rPr lang="ru-RU" sz="2800"/>
              <a:t> </a:t>
            </a:r>
            <a:r>
              <a:rPr lang="ru-RU" sz="2800" b="1"/>
              <a:t>48 </a:t>
            </a:r>
            <a:r>
              <a:rPr lang="ru-RU" sz="2800"/>
              <a:t>дипломдун жупнускасы (дубликат).</a:t>
            </a:r>
            <a:endParaRPr/>
          </a:p>
          <a:p>
            <a:pPr marL="0" lvl="0" indent="0" algn="l" rtl="0">
              <a:spcBef>
                <a:spcPts val="580"/>
              </a:spcBef>
              <a:spcAft>
                <a:spcPts val="0"/>
              </a:spcAft>
              <a:buSzPts val="2380"/>
              <a:buNone/>
            </a:pPr>
            <a:endParaRPr sz="2800"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ts val="2380"/>
              <a:buChar char="⚫"/>
            </a:pPr>
            <a:r>
              <a:rPr lang="ru-RU" sz="2800"/>
              <a:t>Төмөнкү окуу жайларынан кош дипломуна </a:t>
            </a:r>
            <a:r>
              <a:rPr lang="ru-RU" sz="2800" b="1"/>
              <a:t>8</a:t>
            </a:r>
            <a:r>
              <a:rPr lang="ru-RU" sz="2800"/>
              <a:t> бүтүрүүчү ээ болушту: </a:t>
            </a:r>
            <a:endParaRPr sz="2800"/>
          </a:p>
          <a:p>
            <a:pPr marL="0" lvl="0" indent="0" algn="l" rtl="0">
              <a:spcBef>
                <a:spcPts val="580"/>
              </a:spcBef>
              <a:spcAft>
                <a:spcPts val="0"/>
              </a:spcAft>
              <a:buSzPts val="2380"/>
              <a:buNone/>
            </a:pPr>
            <a:r>
              <a:rPr lang="ru-RU" sz="2800">
                <a:solidFill>
                  <a:srgbClr val="FF0000"/>
                </a:solidFill>
              </a:rPr>
              <a:t>-</a:t>
            </a:r>
            <a:r>
              <a:rPr lang="ru-RU" sz="2800"/>
              <a:t> Огарев атындагы Мордовия мамлекеттик университетинен – 1 (Телематика), </a:t>
            </a:r>
            <a:endParaRPr sz="2800"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ts val="2380"/>
              <a:buFont typeface="Libre Baskerville"/>
              <a:buChar char="-"/>
            </a:pPr>
            <a:r>
              <a:rPr lang="ru-RU" sz="2800"/>
              <a:t>Москва энергетикалык институтунан – 1 (ЭЭ),</a:t>
            </a:r>
            <a:endParaRPr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ts val="2380"/>
              <a:buFont typeface="Libre Baskerville"/>
              <a:buChar char="-"/>
            </a:pPr>
            <a:r>
              <a:rPr lang="ru-RU" sz="2800"/>
              <a:t>Казан мамлекеттик университетинен – 6 (ЭЭ).</a:t>
            </a:r>
            <a:endParaRPr sz="2800"/>
          </a:p>
          <a:p>
            <a:pPr marL="274320" lvl="0" indent="-133985" algn="l" rtl="0">
              <a:spcBef>
                <a:spcPts val="580"/>
              </a:spcBef>
              <a:spcAft>
                <a:spcPts val="0"/>
              </a:spcAft>
              <a:buSzPts val="2210"/>
              <a:buNone/>
            </a:pPr>
            <a:endParaRPr/>
          </a:p>
        </p:txBody>
      </p:sp>
      <p:sp>
        <p:nvSpPr>
          <p:cNvPr id="397" name="Google Shape;397;p25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31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767adbcc65_0_15"/>
          <p:cNvSpPr txBox="1">
            <a:spLocks noGrp="1"/>
          </p:cNvSpPr>
          <p:nvPr>
            <p:ph type="title"/>
          </p:nvPr>
        </p:nvSpPr>
        <p:spPr>
          <a:xfrm>
            <a:off x="914400" y="274645"/>
            <a:ext cx="7772400" cy="686400"/>
          </a:xfrm>
          <a:prstGeom prst="rect">
            <a:avLst/>
          </a:prstGeom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300" b="1" dirty="0" err="1">
                <a:solidFill>
                  <a:schemeClr val="tx1"/>
                </a:solidFill>
              </a:rPr>
              <a:t>Студенттердин</a:t>
            </a:r>
            <a:r>
              <a:rPr lang="ru-RU" sz="3300" b="1" dirty="0">
                <a:solidFill>
                  <a:schemeClr val="tx1"/>
                </a:solidFill>
              </a:rPr>
              <a:t> </a:t>
            </a:r>
            <a:r>
              <a:rPr lang="ru-RU" sz="3300" b="1" dirty="0" err="1">
                <a:solidFill>
                  <a:schemeClr val="tx1"/>
                </a:solidFill>
              </a:rPr>
              <a:t>контингенти</a:t>
            </a:r>
            <a:r>
              <a:rPr lang="ru-RU" sz="3300" b="1" dirty="0">
                <a:solidFill>
                  <a:schemeClr val="tx1"/>
                </a:solidFill>
              </a:rPr>
              <a:t> (ОКББ)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204" name="Google Shape;204;g1767adbcc65_0_15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  <p:graphicFrame>
        <p:nvGraphicFramePr>
          <p:cNvPr id="205" name="Google Shape;205;g1767adbcc65_0_15"/>
          <p:cNvGraphicFramePr/>
          <p:nvPr/>
        </p:nvGraphicFramePr>
        <p:xfrm>
          <a:off x="360800" y="1463360"/>
          <a:ext cx="8384875" cy="4257825"/>
        </p:xfrm>
        <a:graphic>
          <a:graphicData uri="http://schemas.openxmlformats.org/drawingml/2006/table">
            <a:tbl>
              <a:tblPr>
                <a:noFill/>
                <a:tableStyleId>{3FEDC17A-A9E3-42E5-A712-10081C0299F2}</a:tableStyleId>
              </a:tblPr>
              <a:tblGrid>
                <a:gridCol w="780525"/>
                <a:gridCol w="2573425"/>
                <a:gridCol w="1676975"/>
                <a:gridCol w="1676975"/>
                <a:gridCol w="1676975"/>
              </a:tblGrid>
              <a:tr h="9883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/>
                        <a:t>№№  п/п</a:t>
                      </a:r>
                      <a:endParaRPr sz="15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/>
                        <a:t>Колледж</a:t>
                      </a:r>
                      <a:endParaRPr sz="15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/>
                        <a:t>Күндүзгү</a:t>
                      </a:r>
                      <a:endParaRPr sz="15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/>
                        <a:t>Сырттан</a:t>
                      </a:r>
                      <a:endParaRPr sz="15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/>
                        <a:t>Баардыгы</a:t>
                      </a:r>
                      <a:endParaRPr sz="15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31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1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Политехникалык колледж</a:t>
                      </a:r>
                      <a:endParaRPr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1268</a:t>
                      </a:r>
                      <a:endParaRPr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-</a:t>
                      </a:r>
                      <a:endParaRPr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/>
                        <a:t>1268</a:t>
                      </a:r>
                      <a:endParaRPr b="1"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</a:tr>
              <a:tr h="631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Колледж СПО (Кампус 2)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2300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-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/>
                        <a:t>2300</a:t>
                      </a:r>
                      <a:endParaRPr b="1"/>
                    </a:p>
                  </a:txBody>
                  <a:tcPr marL="91425" marR="91425" marT="91425" marB="91425" anchor="ctr"/>
                </a:tc>
              </a:tr>
              <a:tr h="695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Тоо-кен технологиялык колледжи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297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-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/>
                        <a:t>297</a:t>
                      </a:r>
                      <a:endParaRPr b="1"/>
                    </a:p>
                  </a:txBody>
                  <a:tcPr marL="91425" marR="91425" marT="91425" marB="91425" anchor="ctr"/>
                </a:tc>
              </a:tr>
              <a:tr h="631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Балыкчыдагы колледж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165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-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/>
                        <a:t>165</a:t>
                      </a:r>
                      <a:endParaRPr b="1"/>
                    </a:p>
                  </a:txBody>
                  <a:tcPr marL="91425" marR="91425" marT="91425" marB="91425" anchor="ctr"/>
                </a:tc>
              </a:tr>
              <a:tr h="678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300" b="1">
                          <a:solidFill>
                            <a:schemeClr val="dk1"/>
                          </a:solidFill>
                        </a:rPr>
                        <a:t>Жыйынтыгы:</a:t>
                      </a:r>
                      <a:endParaRPr sz="13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/>
                        <a:t>4030</a:t>
                      </a:r>
                      <a:endParaRPr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/>
                        <a:t>4030</a:t>
                      </a:r>
                      <a:endParaRPr b="1"/>
                    </a:p>
                  </a:txBody>
                  <a:tcPr marL="91425" marR="91425" marT="91425" marB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767adbcc65_0_25"/>
          <p:cNvSpPr txBox="1">
            <a:spLocks noGrp="1"/>
          </p:cNvSpPr>
          <p:nvPr>
            <p:ph type="title"/>
          </p:nvPr>
        </p:nvSpPr>
        <p:spPr>
          <a:xfrm>
            <a:off x="914400" y="274644"/>
            <a:ext cx="7772400" cy="575100"/>
          </a:xfrm>
          <a:prstGeom prst="rect">
            <a:avLst/>
          </a:prstGeom>
        </p:spPr>
        <p:txBody>
          <a:bodyPr spcFirstLastPara="1" wrap="square" lIns="91425" tIns="45700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333"/>
              <a:buFont typeface="Arial"/>
              <a:buNone/>
            </a:pPr>
            <a:r>
              <a:rPr lang="ru-RU" sz="3300" b="1" dirty="0" err="1">
                <a:solidFill>
                  <a:schemeClr val="tx1"/>
                </a:solidFill>
              </a:rPr>
              <a:t>Студенттердин</a:t>
            </a:r>
            <a:r>
              <a:rPr lang="ru-RU" sz="3300" b="1" dirty="0">
                <a:solidFill>
                  <a:schemeClr val="tx1"/>
                </a:solidFill>
              </a:rPr>
              <a:t> </a:t>
            </a:r>
            <a:r>
              <a:rPr lang="ru-RU" sz="3300" b="1" dirty="0" err="1">
                <a:solidFill>
                  <a:schemeClr val="tx1"/>
                </a:solidFill>
              </a:rPr>
              <a:t>контингенти</a:t>
            </a:r>
            <a:r>
              <a:rPr lang="ru-RU" sz="3300" b="1" dirty="0">
                <a:solidFill>
                  <a:schemeClr val="tx1"/>
                </a:solidFill>
              </a:rPr>
              <a:t>  (</a:t>
            </a:r>
            <a:r>
              <a:rPr lang="ru-RU" sz="3300" b="1" dirty="0" err="1">
                <a:solidFill>
                  <a:schemeClr val="tx1"/>
                </a:solidFill>
              </a:rPr>
              <a:t>Филиалдар</a:t>
            </a:r>
            <a:r>
              <a:rPr lang="ru-RU" sz="3300" b="1" dirty="0">
                <a:solidFill>
                  <a:schemeClr val="tx1"/>
                </a:solidFill>
              </a:rPr>
              <a:t>)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212" name="Google Shape;212;g1767adbcc65_0_25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  <p:graphicFrame>
        <p:nvGraphicFramePr>
          <p:cNvPr id="213" name="Google Shape;213;g1767adbcc65_0_25"/>
          <p:cNvGraphicFramePr/>
          <p:nvPr>
            <p:extLst>
              <p:ext uri="{D42A27DB-BD31-4B8C-83A1-F6EECF244321}">
                <p14:modId xmlns:p14="http://schemas.microsoft.com/office/powerpoint/2010/main" val="4166405834"/>
              </p:ext>
            </p:extLst>
          </p:nvPr>
        </p:nvGraphicFramePr>
        <p:xfrm>
          <a:off x="360800" y="1463360"/>
          <a:ext cx="8384875" cy="4257825"/>
        </p:xfrm>
        <a:graphic>
          <a:graphicData uri="http://schemas.openxmlformats.org/drawingml/2006/table">
            <a:tbl>
              <a:tblPr>
                <a:noFill/>
                <a:tableStyleId>{3FEDC17A-A9E3-42E5-A712-10081C0299F2}</a:tableStyleId>
              </a:tblPr>
              <a:tblGrid>
                <a:gridCol w="780525"/>
                <a:gridCol w="2573425"/>
                <a:gridCol w="1676975"/>
                <a:gridCol w="1676975"/>
                <a:gridCol w="1676975"/>
              </a:tblGrid>
              <a:tr h="9883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 dirty="0"/>
                        <a:t>№№  п/п</a:t>
                      </a:r>
                      <a:endParaRPr sz="1500" b="1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/>
                        <a:t>Филиалы</a:t>
                      </a:r>
                      <a:endParaRPr sz="15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/>
                        <a:t>ЖКББ</a:t>
                      </a:r>
                      <a:endParaRPr sz="15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/>
                        <a:t>ОКББ</a:t>
                      </a:r>
                      <a:endParaRPr sz="15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/>
                        <a:t>Баардыгы</a:t>
                      </a:r>
                      <a:endParaRPr sz="15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31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1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Токмок ш. академик Х.А.Рахматулин атындагы </a:t>
                      </a:r>
                      <a:endParaRPr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495</a:t>
                      </a:r>
                      <a:endParaRPr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364</a:t>
                      </a:r>
                      <a:endParaRPr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/>
                        <a:t>859</a:t>
                      </a:r>
                      <a:endParaRPr b="1"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</a:tr>
              <a:tr h="631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Кызыл Кыя ш.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560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-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/>
                        <a:t>560</a:t>
                      </a:r>
                      <a:endParaRPr b="1"/>
                    </a:p>
                  </a:txBody>
                  <a:tcPr marL="91425" marR="91425" marT="91425" marB="91425" anchor="ctr"/>
                </a:tc>
              </a:tr>
              <a:tr h="695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Кара Балта ш.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174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238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/>
                        <a:t>412</a:t>
                      </a:r>
                      <a:endParaRPr b="1"/>
                    </a:p>
                  </a:txBody>
                  <a:tcPr marL="91425" marR="91425" marT="91425" marB="91425" anchor="ctr"/>
                </a:tc>
              </a:tr>
              <a:tr h="631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Кара Көл ш.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146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136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/>
                        <a:t>282</a:t>
                      </a:r>
                      <a:endParaRPr b="1"/>
                    </a:p>
                  </a:txBody>
                  <a:tcPr marL="91425" marR="91425" marT="91425" marB="91425" anchor="ctr"/>
                </a:tc>
              </a:tr>
              <a:tr h="678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dirty="0" err="1">
                          <a:solidFill>
                            <a:schemeClr val="dk1"/>
                          </a:solidFill>
                        </a:rPr>
                        <a:t>Жыйынтыгы</a:t>
                      </a:r>
                      <a:r>
                        <a:rPr lang="ru-RU" sz="1400" b="1" dirty="0">
                          <a:solidFill>
                            <a:schemeClr val="dk1"/>
                          </a:solidFill>
                        </a:rPr>
                        <a:t>:</a:t>
                      </a:r>
                      <a:endParaRPr sz="1400" b="1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dirty="0"/>
                        <a:t>1375</a:t>
                      </a:r>
                      <a:endParaRPr sz="1400" b="1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dirty="0"/>
                        <a:t>738</a:t>
                      </a:r>
                      <a:endParaRPr sz="1400" b="1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dirty="0"/>
                        <a:t>2113</a:t>
                      </a:r>
                      <a:endParaRPr sz="1400" b="1" dirty="0"/>
                    </a:p>
                  </a:txBody>
                  <a:tcPr marL="91425" marR="91425" marT="91425" marB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767adbcc65_0_32"/>
          <p:cNvSpPr txBox="1">
            <a:spLocks noGrp="1"/>
          </p:cNvSpPr>
          <p:nvPr>
            <p:ph type="title"/>
          </p:nvPr>
        </p:nvSpPr>
        <p:spPr>
          <a:xfrm>
            <a:off x="72828" y="274646"/>
            <a:ext cx="8965976" cy="726900"/>
          </a:xfrm>
          <a:prstGeom prst="rect">
            <a:avLst/>
          </a:prstGeom>
        </p:spPr>
        <p:txBody>
          <a:bodyPr spcFirstLastPara="1" wrap="square" lIns="91425" tIns="45700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333"/>
              <a:buFont typeface="Arial"/>
              <a:buNone/>
            </a:pPr>
            <a:r>
              <a:rPr lang="ru-RU" sz="3300" b="1" dirty="0" err="1">
                <a:solidFill>
                  <a:schemeClr val="tx1"/>
                </a:solidFill>
              </a:rPr>
              <a:t>Студенттердин</a:t>
            </a:r>
            <a:r>
              <a:rPr lang="ru-RU" sz="3300" b="1" dirty="0">
                <a:solidFill>
                  <a:schemeClr val="tx1"/>
                </a:solidFill>
              </a:rPr>
              <a:t> </a:t>
            </a:r>
            <a:r>
              <a:rPr lang="ru-RU" sz="3300" b="1" dirty="0" err="1">
                <a:solidFill>
                  <a:schemeClr val="tx1"/>
                </a:solidFill>
              </a:rPr>
              <a:t>жалпы</a:t>
            </a:r>
            <a:r>
              <a:rPr lang="ru-RU" sz="3300" b="1" dirty="0">
                <a:solidFill>
                  <a:schemeClr val="tx1"/>
                </a:solidFill>
              </a:rPr>
              <a:t> </a:t>
            </a:r>
            <a:r>
              <a:rPr lang="ru-RU" sz="3300" b="1" dirty="0" err="1">
                <a:solidFill>
                  <a:schemeClr val="tx1"/>
                </a:solidFill>
              </a:rPr>
              <a:t>контингенти</a:t>
            </a:r>
            <a:r>
              <a:rPr lang="ru-RU" sz="3300" b="1" dirty="0">
                <a:solidFill>
                  <a:schemeClr val="tx1"/>
                </a:solidFill>
              </a:rPr>
              <a:t>, 17.10.22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220" name="Google Shape;220;g1767adbcc65_0_32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  <p:graphicFrame>
        <p:nvGraphicFramePr>
          <p:cNvPr id="221" name="Google Shape;221;g1767adbcc65_0_32"/>
          <p:cNvGraphicFramePr/>
          <p:nvPr/>
        </p:nvGraphicFramePr>
        <p:xfrm>
          <a:off x="603500" y="1154855"/>
          <a:ext cx="8217225" cy="4660400"/>
        </p:xfrm>
        <a:graphic>
          <a:graphicData uri="http://schemas.openxmlformats.org/drawingml/2006/table">
            <a:tbl>
              <a:tblPr>
                <a:noFill/>
                <a:tableStyleId>{3FEDC17A-A9E3-42E5-A712-10081C0299F2}</a:tableStyleId>
              </a:tblPr>
              <a:tblGrid>
                <a:gridCol w="1082675"/>
                <a:gridCol w="4395475"/>
                <a:gridCol w="2739075"/>
              </a:tblGrid>
              <a:tr h="13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300" b="1"/>
                        <a:t>№№  п/п</a:t>
                      </a:r>
                      <a:endParaRPr sz="23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300" b="1"/>
                        <a:t>Башкы ЖОЖ/</a:t>
                      </a:r>
                      <a:endParaRPr sz="23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300" b="1"/>
                        <a:t>Колледждер/</a:t>
                      </a:r>
                      <a:endParaRPr sz="23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300" b="1"/>
                        <a:t>Филиалдар</a:t>
                      </a:r>
                      <a:endParaRPr sz="23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300" b="1"/>
                        <a:t>Баардыгы</a:t>
                      </a:r>
                      <a:endParaRPr sz="23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76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/>
                        <a:t>1</a:t>
                      </a:r>
                      <a:endParaRPr sz="2200"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/>
                        <a:t>Башкы ЖОЖдо </a:t>
                      </a:r>
                      <a:endParaRPr sz="2200"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b="1"/>
                        <a:t>17293</a:t>
                      </a:r>
                      <a:endParaRPr sz="2200" b="1"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</a:tr>
              <a:tr h="676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/>
                        <a:t>2</a:t>
                      </a:r>
                      <a:endParaRPr sz="22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/>
                        <a:t>Колледждер</a:t>
                      </a:r>
                      <a:endParaRPr sz="22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b="1"/>
                        <a:t>4030</a:t>
                      </a:r>
                      <a:endParaRPr sz="2200" b="1"/>
                    </a:p>
                  </a:txBody>
                  <a:tcPr marL="91425" marR="91425" marT="91425" marB="91425" anchor="ctr"/>
                </a:tc>
              </a:tr>
              <a:tr h="745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/>
                        <a:t>3</a:t>
                      </a:r>
                      <a:endParaRPr sz="22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/>
                        <a:t>Филиалдар</a:t>
                      </a:r>
                      <a:endParaRPr sz="22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b="1"/>
                        <a:t>2113</a:t>
                      </a:r>
                      <a:endParaRPr sz="2200" b="1"/>
                    </a:p>
                  </a:txBody>
                  <a:tcPr marL="91425" marR="91425" marT="91425" marB="91425" anchor="ctr"/>
                </a:tc>
              </a:tr>
              <a:tr h="1240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100" b="1">
                          <a:solidFill>
                            <a:schemeClr val="dk1"/>
                          </a:solidFill>
                        </a:rPr>
                        <a:t>Жыйынтыгы:</a:t>
                      </a:r>
                      <a:endParaRPr sz="21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b="1"/>
                        <a:t>23436</a:t>
                      </a:r>
                      <a:endParaRPr sz="2200" b="1"/>
                    </a:p>
                  </a:txBody>
                  <a:tcPr marL="91425" marR="91425" marT="91425" marB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"/>
          <p:cNvSpPr txBox="1">
            <a:spLocks noGrp="1"/>
          </p:cNvSpPr>
          <p:nvPr>
            <p:ph type="body" idx="1"/>
          </p:nvPr>
        </p:nvSpPr>
        <p:spPr>
          <a:xfrm>
            <a:off x="395536" y="404664"/>
            <a:ext cx="8748464" cy="612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380"/>
              <a:buNone/>
            </a:pPr>
            <a:r>
              <a:rPr lang="ru-RU" sz="2800" b="1"/>
              <a:t>2021-2022-окуу жылында КМТУда жайкы сынактык сессиянын жыйынтыктары төмөндөгү критерийлер менен аныкталды:</a:t>
            </a:r>
            <a:endParaRPr sz="2800" b="1"/>
          </a:p>
          <a:p>
            <a:pPr marL="274320" lvl="0" indent="-231140" algn="l" rtl="0">
              <a:spcBef>
                <a:spcPts val="580"/>
              </a:spcBef>
              <a:spcAft>
                <a:spcPts val="0"/>
              </a:spcAft>
              <a:buSzPts val="680"/>
              <a:buNone/>
            </a:pPr>
            <a:endParaRPr sz="800"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ts val="2380"/>
              <a:buChar char="⚫"/>
            </a:pPr>
            <a:r>
              <a:rPr lang="ru-RU" sz="2800"/>
              <a:t>окуу процессин уюштуруунун натыйжалуулугу;</a:t>
            </a:r>
            <a:endParaRPr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ts val="2380"/>
              <a:buChar char="⚫"/>
            </a:pPr>
            <a:r>
              <a:rPr lang="ru-RU" sz="2800"/>
              <a:t>академиялык жетишкендик;</a:t>
            </a:r>
            <a:endParaRPr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ts val="2380"/>
              <a:buChar char="⚫"/>
            </a:pPr>
            <a:r>
              <a:rPr lang="ru-RU" sz="2800"/>
              <a:t>студенттердин сабактарга катышуусу. </a:t>
            </a:r>
            <a:endParaRPr sz="2800"/>
          </a:p>
          <a:p>
            <a:pPr marL="0" lvl="0" indent="0" algn="l" rtl="0">
              <a:spcBef>
                <a:spcPts val="580"/>
              </a:spcBef>
              <a:spcAft>
                <a:spcPts val="0"/>
              </a:spcAft>
              <a:buSzPts val="2210"/>
              <a:buNone/>
            </a:pPr>
            <a:endParaRPr/>
          </a:p>
        </p:txBody>
      </p:sp>
      <p:sp>
        <p:nvSpPr>
          <p:cNvPr id="227" name="Google Shape;227;p2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ibre Franklin"/>
              <a:buNone/>
            </a:pPr>
            <a:r>
              <a:rPr lang="ru-RU" sz="3600" b="1">
                <a:solidFill>
                  <a:schemeClr val="dk1"/>
                </a:solidFill>
              </a:rPr>
              <a:t>Окуу процессин уюштуруу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233" name="Google Shape;233;p3"/>
          <p:cNvSpPr txBox="1">
            <a:spLocks noGrp="1"/>
          </p:cNvSpPr>
          <p:nvPr>
            <p:ph type="body" idx="1"/>
          </p:nvPr>
        </p:nvSpPr>
        <p:spPr>
          <a:xfrm>
            <a:off x="179512" y="980728"/>
            <a:ext cx="8964488" cy="514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040"/>
              <a:buChar char="⚫"/>
            </a:pPr>
            <a:r>
              <a:rPr lang="ru-RU" sz="2400"/>
              <a:t>Университетте</a:t>
            </a:r>
            <a:r>
              <a:rPr lang="ru-RU" sz="2400" b="1"/>
              <a:t> </a:t>
            </a:r>
            <a:r>
              <a:rPr lang="ru-RU" sz="2400"/>
              <a:t>жайкы сынактык сессия өтүп жаткан мезгилде студенттердин контингентин  </a:t>
            </a:r>
            <a:r>
              <a:rPr lang="ru-RU" sz="2400" b="1">
                <a:solidFill>
                  <a:srgbClr val="FF0000"/>
                </a:solidFill>
              </a:rPr>
              <a:t>8842 </a:t>
            </a:r>
            <a:r>
              <a:rPr lang="ru-RU" sz="2400"/>
              <a:t>студент түздү , алардын ичинен окутуунун бардык формалары боюнча </a:t>
            </a:r>
            <a:r>
              <a:rPr lang="ru-RU" sz="2400" i="1"/>
              <a:t> </a:t>
            </a:r>
            <a:r>
              <a:rPr lang="ru-RU" sz="2400" b="1">
                <a:solidFill>
                  <a:srgbClr val="FF0000"/>
                </a:solidFill>
              </a:rPr>
              <a:t>7946 </a:t>
            </a:r>
            <a:r>
              <a:rPr lang="ru-RU" sz="2400"/>
              <a:t>студент сессияга катышты – </a:t>
            </a:r>
            <a:r>
              <a:rPr lang="ru-RU" sz="2400" b="1">
                <a:solidFill>
                  <a:srgbClr val="FF0000"/>
                </a:solidFill>
              </a:rPr>
              <a:t>89,9%</a:t>
            </a:r>
            <a:r>
              <a:rPr lang="ru-RU" sz="2400"/>
              <a:t> .</a:t>
            </a:r>
            <a:endParaRPr/>
          </a:p>
          <a:p>
            <a:pPr marL="274320" lvl="0" indent="-133985" algn="l" rtl="0">
              <a:spcBef>
                <a:spcPts val="580"/>
              </a:spcBef>
              <a:spcAft>
                <a:spcPts val="0"/>
              </a:spcAft>
              <a:buSzPts val="2210"/>
              <a:buNone/>
            </a:pPr>
            <a:endParaRPr/>
          </a:p>
          <a:p>
            <a:pPr marL="274320" lvl="0" indent="-133985" algn="l" rtl="0">
              <a:spcBef>
                <a:spcPts val="580"/>
              </a:spcBef>
              <a:spcAft>
                <a:spcPts val="0"/>
              </a:spcAft>
              <a:buSzPts val="2210"/>
              <a:buNone/>
            </a:pPr>
            <a:endParaRPr/>
          </a:p>
        </p:txBody>
      </p:sp>
      <p:sp>
        <p:nvSpPr>
          <p:cNvPr id="234" name="Google Shape;234;p3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  <p:graphicFrame>
        <p:nvGraphicFramePr>
          <p:cNvPr id="235" name="Google Shape;235;p3"/>
          <p:cNvGraphicFramePr/>
          <p:nvPr/>
        </p:nvGraphicFramePr>
        <p:xfrm>
          <a:off x="1" y="2708920"/>
          <a:ext cx="505364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6" name="Google Shape;236;p3"/>
          <p:cNvGraphicFramePr/>
          <p:nvPr/>
        </p:nvGraphicFramePr>
        <p:xfrm>
          <a:off x="4932040" y="3284984"/>
          <a:ext cx="4211960" cy="3391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"/>
          <p:cNvSpPr txBox="1">
            <a:spLocks noGrp="1"/>
          </p:cNvSpPr>
          <p:nvPr>
            <p:ph type="title"/>
          </p:nvPr>
        </p:nvSpPr>
        <p:spPr>
          <a:xfrm>
            <a:off x="107504" y="188640"/>
            <a:ext cx="8856984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ibre Franklin"/>
              <a:buNone/>
            </a:pPr>
            <a:r>
              <a:rPr lang="ru-RU" sz="2800" b="1">
                <a:solidFill>
                  <a:schemeClr val="dk1"/>
                </a:solidFill>
              </a:rPr>
              <a:t/>
            </a:r>
            <a:br>
              <a:rPr lang="ru-RU" sz="2800" b="1">
                <a:solidFill>
                  <a:schemeClr val="dk1"/>
                </a:solidFill>
              </a:rPr>
            </a:br>
            <a:r>
              <a:rPr lang="ru-RU" sz="2700" b="1">
                <a:solidFill>
                  <a:schemeClr val="dk1"/>
                </a:solidFill>
              </a:rPr>
              <a:t>Сессияга киргизилген студенттердин саны боюнча маалымат</a:t>
            </a:r>
            <a:endParaRPr sz="2800" b="1">
              <a:solidFill>
                <a:schemeClr val="dk1"/>
              </a:solidFill>
            </a:endParaRPr>
          </a:p>
        </p:txBody>
      </p:sp>
      <p:sp>
        <p:nvSpPr>
          <p:cNvPr id="242" name="Google Shape;242;p4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  <p:graphicFrame>
        <p:nvGraphicFramePr>
          <p:cNvPr id="243" name="Google Shape;243;p4"/>
          <p:cNvGraphicFramePr/>
          <p:nvPr/>
        </p:nvGraphicFramePr>
        <p:xfrm>
          <a:off x="179512" y="764705"/>
          <a:ext cx="4176475" cy="3254142"/>
        </p:xfrm>
        <a:graphic>
          <a:graphicData uri="http://schemas.openxmlformats.org/drawingml/2006/table">
            <a:tbl>
              <a:tblPr>
                <a:noFill/>
                <a:tableStyleId>{0B7F1ED2-D430-446C-AC7C-CA1D8276A5DE}</a:tableStyleId>
              </a:tblPr>
              <a:tblGrid>
                <a:gridCol w="2520275"/>
                <a:gridCol w="864100"/>
                <a:gridCol w="792100"/>
              </a:tblGrid>
              <a:tr h="820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Окуу түзүмдөрү</a:t>
                      </a:r>
                      <a:endParaRPr sz="1600" u="none" strike="noStrike" cap="none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Уруксат берилген студенттердин саны</a:t>
                      </a:r>
                      <a:endParaRPr sz="1600" u="none" strike="noStrike" cap="none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Жалпы КМТУ боюнча</a:t>
                      </a:r>
                      <a:endParaRPr sz="1400" u="none" strike="noStrike" cap="none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7946</a:t>
                      </a:r>
                      <a:endParaRPr sz="1400" u="none" strike="noStrike" cap="none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1" u="none" strike="noStrike" cap="none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Окутуунун күндүзгү формасы</a:t>
                      </a:r>
                      <a:endParaRPr sz="1400" u="none" strike="noStrike" cap="none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6136</a:t>
                      </a:r>
                      <a:endParaRPr sz="1400" u="none" strike="noStrike" cap="none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77,2%</a:t>
                      </a:r>
                      <a:endParaRPr sz="1400" u="none" strike="noStrike" cap="none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73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1" u="none" strike="noStrike" cap="none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Сырттан окутуу формасы</a:t>
                      </a:r>
                      <a:endParaRPr sz="1400" u="none" strike="noStrike" cap="none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1810</a:t>
                      </a:r>
                      <a:endParaRPr sz="1400" u="none" strike="noStrike" cap="none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22,8%</a:t>
                      </a:r>
                      <a:endParaRPr sz="1400" u="none" strike="noStrike" cap="none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73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Анын ичинен:</a:t>
                      </a:r>
                      <a:endParaRPr sz="1400" u="none" strike="noStrike" cap="none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 </a:t>
                      </a:r>
                      <a:endParaRPr sz="1400" u="none" strike="noStrike" cap="none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 </a:t>
                      </a:r>
                      <a:endParaRPr sz="1400" u="none" strike="noStrike" cap="none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73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Башкы ЖОЖ </a:t>
                      </a:r>
                      <a:endParaRPr sz="1400" u="none" strike="noStrike" cap="none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5135</a:t>
                      </a:r>
                      <a:endParaRPr sz="1400" u="none" strike="noStrike" cap="none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64,6%</a:t>
                      </a:r>
                      <a:endParaRPr sz="1400" u="none" strike="noStrike" cap="none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73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Аймактык (региондук) филиалдар</a:t>
                      </a:r>
                      <a:endParaRPr sz="1400" u="none" strike="noStrike" cap="none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1628</a:t>
                      </a:r>
                      <a:endParaRPr sz="1400" u="none" strike="noStrike" cap="none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20,5%</a:t>
                      </a:r>
                      <a:endParaRPr sz="1400" u="none" strike="noStrike" cap="none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73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Политехникалык коллеж</a:t>
                      </a:r>
                      <a:endParaRPr sz="1400" u="none" strike="noStrike" cap="none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1183</a:t>
                      </a:r>
                      <a:endParaRPr sz="1400" u="none" strike="noStrike" cap="none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14,9%</a:t>
                      </a:r>
                      <a:endParaRPr sz="1400" u="none" strike="noStrike" cap="none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244" name="Google Shape;244;p4"/>
          <p:cNvGraphicFramePr/>
          <p:nvPr/>
        </p:nvGraphicFramePr>
        <p:xfrm>
          <a:off x="4536105" y="2533650"/>
          <a:ext cx="45720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2026</Words>
  <Application>Microsoft Office PowerPoint</Application>
  <PresentationFormat>Экран (4:3)</PresentationFormat>
  <Paragraphs>844</Paragraphs>
  <Slides>31</Slides>
  <Notes>30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9" baseType="lpstr">
      <vt:lpstr>Arial</vt:lpstr>
      <vt:lpstr>Libre Franklin</vt:lpstr>
      <vt:lpstr>Times New Roman</vt:lpstr>
      <vt:lpstr>Noto Sans Symbols</vt:lpstr>
      <vt:lpstr>Libre Baskerville</vt:lpstr>
      <vt:lpstr>Calibri</vt:lpstr>
      <vt:lpstr>Справедливость</vt:lpstr>
      <vt:lpstr>Тема Office</vt:lpstr>
      <vt:lpstr>2021-22-окуу жылынын жайкы сынактык сессиясынын жыйынтыктары маселеси боюнча </vt:lpstr>
      <vt:lpstr>Кыскартуулар </vt:lpstr>
      <vt:lpstr>Студенттердин контингенти (ЖКББ)</vt:lpstr>
      <vt:lpstr>Студенттердин контингенти (ОКББ)</vt:lpstr>
      <vt:lpstr>Студенттердин контингенти  (Филиалдар)</vt:lpstr>
      <vt:lpstr>Студенттердин жалпы контингенти, 17.10.22</vt:lpstr>
      <vt:lpstr>Презентация PowerPoint</vt:lpstr>
      <vt:lpstr>Окуу процессин уюштуруу</vt:lpstr>
      <vt:lpstr> Сессияга киргизилген студенттердин саны боюнча маалымат</vt:lpstr>
      <vt:lpstr>Практикаларды уюштуруу </vt:lpstr>
      <vt:lpstr>БКИ көзөмөлдөө</vt:lpstr>
      <vt:lpstr>2021-2022-окуу жылындагы жазгы семестрдин сынактык сессиясындагы студенттердин жетишкендиктери  боюнча (FX, I кайрадан тапшыргандан кийин) 2022-ж. 22- июлуна карата маалымат</vt:lpstr>
      <vt:lpstr>Презентация PowerPoint</vt:lpstr>
      <vt:lpstr>Презентация PowerPoint</vt:lpstr>
      <vt:lpstr>КМТУнун студенттеринин күндүзгү окууту формасынын  жетишкендиктери боюнча анализ (башкы ЖОЖ)   (негизги сессиядан кийин жана FX, I кайра тапшыруудан кийин ) </vt:lpstr>
      <vt:lpstr>Презентация PowerPoint</vt:lpstr>
      <vt:lpstr>Презентация PowerPoint</vt:lpstr>
      <vt:lpstr>Презентация PowerPoint</vt:lpstr>
      <vt:lpstr>Презентация PowerPoint</vt:lpstr>
      <vt:lpstr>Күндүзгү окуу формасынын курстар боюнча башкы ЖОЖдун структуралык бөлүмдөрүнүн жетишкендиктери</vt:lpstr>
      <vt:lpstr>Башкы ЖОЖдун факультеттеринин сапаттуу жетишкендиктери (күндузгү о/ф)</vt:lpstr>
      <vt:lpstr>Башкы ЖОЖдун факультеттеринин сапаттуу жетишкендиктери (сырттан о/ф)</vt:lpstr>
      <vt:lpstr>Күндузгү окуу формасынын башкы ЖОЖдогу факультеттердин жетишкендиктеринин салыштырмалуу анализи</vt:lpstr>
      <vt:lpstr>Окуу формалары боюнча жетишкендиктер</vt:lpstr>
      <vt:lpstr>Жалпы университет боюнча жазгы сынактык сессиянын жетишкендиктеринин салыштырмалуу анализи </vt:lpstr>
      <vt:lpstr>Н.Исанов атындагы Кыргыз инженердик институтунун жетишкендиктери жөнүндө маалымат</vt:lpstr>
      <vt:lpstr>Акад.У.Асаналиев атындагы Кыргыз тоокен металлургиялык институтунун жетишкендиктери жөнүндө маалымат</vt:lpstr>
      <vt:lpstr>МАКтын иштеринин жыйынтыгы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2021-22-окуу жылынын жайкы сынактык сессиясынын жыйынтыктары маселеси боюнча </dc:title>
  <dc:creator>Skynet</dc:creator>
  <cp:lastModifiedBy>Аксана</cp:lastModifiedBy>
  <cp:revision>13</cp:revision>
  <cp:lastPrinted>2022-10-26T05:58:11Z</cp:lastPrinted>
  <dcterms:created xsi:type="dcterms:W3CDTF">2016-10-31T11:04:10Z</dcterms:created>
  <dcterms:modified xsi:type="dcterms:W3CDTF">2023-04-04T04:09:52Z</dcterms:modified>
</cp:coreProperties>
</file>