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8" r:id="rId4"/>
    <p:sldId id="277" r:id="rId5"/>
    <p:sldId id="256" r:id="rId6"/>
    <p:sldId id="257" r:id="rId7"/>
    <p:sldId id="258" r:id="rId8"/>
    <p:sldId id="270" r:id="rId9"/>
    <p:sldId id="271" r:id="rId10"/>
    <p:sldId id="272" r:id="rId11"/>
    <p:sldId id="273" r:id="rId12"/>
    <p:sldId id="274" r:id="rId13"/>
    <p:sldId id="279" r:id="rId14"/>
    <p:sldId id="280" r:id="rId15"/>
    <p:sldId id="281" r:id="rId16"/>
    <p:sldId id="282" r:id="rId17"/>
    <p:sldId id="259" r:id="rId18"/>
    <p:sldId id="260" r:id="rId19"/>
    <p:sldId id="261" r:id="rId20"/>
    <p:sldId id="262" r:id="rId21"/>
    <p:sldId id="263" r:id="rId22"/>
    <p:sldId id="265" r:id="rId23"/>
    <p:sldId id="266" r:id="rId24"/>
    <p:sldId id="267" r:id="rId25"/>
    <p:sldId id="268" r:id="rId26"/>
    <p:sldId id="269" r:id="rId27"/>
    <p:sldId id="26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687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Чтение и </a:t>
            </a:r>
            <a:r>
              <a:rPr lang="ru-RU" b="1" dirty="0" err="1" smtClean="0"/>
              <a:t>деталирование</a:t>
            </a:r>
            <a:r>
              <a:rPr lang="ru-RU" b="1" dirty="0" smtClean="0"/>
              <a:t> чертежа </a:t>
            </a:r>
            <a:br>
              <a:rPr lang="ru-RU" b="1" dirty="0" smtClean="0"/>
            </a:br>
            <a:r>
              <a:rPr lang="ru-RU" b="1" dirty="0" smtClean="0"/>
              <a:t>сборочной единицы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48421" t="51211" r="31361" b="20205"/>
          <a:stretch>
            <a:fillRect/>
          </a:stretch>
        </p:blipFill>
        <p:spPr bwMode="auto">
          <a:xfrm>
            <a:off x="1259632" y="1592186"/>
            <a:ext cx="6624736" cy="526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Поэтому при выполнении этой операции необходимо придерживаться следующей последовательности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а) найти все изображения на сборочном чертеже, начиная с того </a:t>
            </a:r>
            <a:r>
              <a:rPr lang="ru-RU" dirty="0" err="1" smtClean="0"/>
              <a:t>изоб-ражения</a:t>
            </a:r>
            <a:r>
              <a:rPr lang="ru-RU" dirty="0" smtClean="0"/>
              <a:t>, к которому отнесена полка с номером позиции данной детали. При этом данная деталь мысленно как бы выделяется из всех остальных. Поэтому на рисунках в примере деталировки изображения соответствующих деталей выделены сплошной основной линией, в то время как остальные показаны тонкой;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б) представляя все изображения детали и учитывая способ соединения ее с другими изделиями, определить виды поверхностей, ограничивающих наружную и внутреннюю формы детали, и на основании этого представить ее конструкцию;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в) </a:t>
            </a:r>
            <a:r>
              <a:rPr lang="ru-RU" dirty="0" err="1" smtClean="0"/>
              <a:t>деталирование</a:t>
            </a:r>
            <a:r>
              <a:rPr lang="ru-RU" dirty="0" smtClean="0"/>
              <a:t> предохранительного клапана следует начать с </a:t>
            </a:r>
            <a:r>
              <a:rPr lang="ru-RU" dirty="0" err="1" smtClean="0"/>
              <a:t>вы-полнения</a:t>
            </a:r>
            <a:r>
              <a:rPr lang="ru-RU" dirty="0" smtClean="0"/>
              <a:t> чертежа корпуса как наиболее значимой детали, затем составить чертежи остальных деталей по мере убывания их степени сложности.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3-я операция. Выбрать главное изображение. </a:t>
            </a:r>
          </a:p>
          <a:p>
            <a:r>
              <a:rPr lang="ru-RU" dirty="0" smtClean="0"/>
              <a:t>4-я операция. Наметить необходимое количество изображений. </a:t>
            </a:r>
          </a:p>
          <a:p>
            <a:r>
              <a:rPr lang="ru-RU" dirty="0" smtClean="0"/>
              <a:t>5-я операция. Выбрать масштаб изображения по ГОСТ 2.302-68.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6-я операция. Выбрать по ГОСТ 2.301-68 необходимый формат листа для чертежа данной детали. </a:t>
            </a:r>
          </a:p>
          <a:p>
            <a:r>
              <a:rPr lang="ru-RU" dirty="0" smtClean="0"/>
              <a:t>7-я операция. Приступить к построению изображений данной детали тонкими линиями, строго соблюдая ГОСТ 2.305-2008. Следует отметить, что главное изображение отдельной детали может и не совпадать с </a:t>
            </a:r>
            <a:r>
              <a:rPr lang="ru-RU" dirty="0" err="1" smtClean="0"/>
              <a:t>расположени-ем</a:t>
            </a:r>
            <a:r>
              <a:rPr lang="ru-RU" dirty="0" smtClean="0"/>
              <a:t> этой детали на главном изображении сборочного чертежа.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8-я операция. Нанести выносные и размерные линии в соответствии с ГОСТ 2.307-68</a:t>
            </a:r>
            <a:r>
              <a:rPr lang="ru-RU" dirty="0" smtClean="0"/>
              <a:t>.</a:t>
            </a:r>
          </a:p>
          <a:p>
            <a:r>
              <a:rPr lang="ru-RU" dirty="0" smtClean="0"/>
              <a:t>9-я операция. Определить на сборочном чертеже размеры детали и проставить их на чертеже с учетом требований ГОСТ 2.307-68, ГОСТ 8724-81, ГОСТ 6357-81. Размеры деталей определяют непосредственно </a:t>
            </a:r>
            <a:r>
              <a:rPr lang="ru-RU" dirty="0" smtClean="0"/>
              <a:t>измерением </a:t>
            </a:r>
            <a:r>
              <a:rPr lang="ru-RU" dirty="0" smtClean="0"/>
              <a:t>по чертежу задания с учетом масштаба изображения. Особое внимание при вписывании размеров обращают на сопрягаемые размеры, т.е. на те </a:t>
            </a:r>
            <a:r>
              <a:rPr lang="ru-RU" dirty="0" smtClean="0"/>
              <a:t>размеры </a:t>
            </a:r>
            <a:r>
              <a:rPr lang="ru-RU" dirty="0" smtClean="0"/>
              <a:t>соединяемых деталей, номинальные значения которых являются </a:t>
            </a:r>
            <a:r>
              <a:rPr lang="ru-RU" dirty="0" smtClean="0"/>
              <a:t>одинаковыми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10-я операция. Нанести штриховку согласно ГОСТ 2.306-68. </a:t>
            </a:r>
          </a:p>
          <a:p>
            <a:r>
              <a:rPr lang="ru-RU" dirty="0" smtClean="0"/>
              <a:t>11-я операция. Проверить чертеж, внеся необходимые исправления. </a:t>
            </a:r>
          </a:p>
          <a:p>
            <a:r>
              <a:rPr lang="ru-RU" dirty="0" smtClean="0"/>
              <a:t>12-я операция. Заполнить основную надпись. </a:t>
            </a:r>
          </a:p>
          <a:p>
            <a:r>
              <a:rPr lang="ru-RU" dirty="0" smtClean="0"/>
              <a:t>13-я операция. Закончив чертеж одной детали, в той же </a:t>
            </a:r>
            <a:r>
              <a:rPr lang="ru-RU" dirty="0" err="1" smtClean="0"/>
              <a:t>последователь-ности</a:t>
            </a:r>
            <a:r>
              <a:rPr lang="ru-RU" dirty="0" smtClean="0"/>
              <a:t> приступить к выполнению чертежа другой детали.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11438" r="20586" b="14735"/>
          <a:stretch>
            <a:fillRect/>
          </a:stretch>
        </p:blipFill>
        <p:spPr bwMode="auto">
          <a:xfrm>
            <a:off x="1061656" y="1196752"/>
            <a:ext cx="7110744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Общий вид предохранительного клапана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10454" r="16712" b="12766"/>
          <a:stretch>
            <a:fillRect/>
          </a:stretch>
        </p:blipFill>
        <p:spPr bwMode="auto">
          <a:xfrm>
            <a:off x="0" y="296025"/>
            <a:ext cx="9144000" cy="65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7353" t="14391" r="34820" b="18278"/>
          <a:stretch>
            <a:fillRect/>
          </a:stretch>
        </p:blipFill>
        <p:spPr bwMode="auto">
          <a:xfrm>
            <a:off x="2195736" y="1152"/>
            <a:ext cx="5040560" cy="685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приобрести навыки чтения сборочных чертежей и овладеть методикой выполнения по ним </a:t>
            </a:r>
            <a:r>
              <a:rPr lang="ru-RU" dirty="0" smtClean="0"/>
              <a:t>рабочих </a:t>
            </a:r>
            <a:r>
              <a:rPr lang="ru-RU" dirty="0" smtClean="0"/>
              <a:t>чертежей деталей.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Деталирование</a:t>
            </a:r>
            <a:r>
              <a:rPr lang="ru-RU" dirty="0" smtClean="0"/>
              <a:t> чертежа начинаем с корпуса. На рис. 18 приведена трех- мерная модель корпуса. На рис. 19 на трех видах утолщенными линиями </a:t>
            </a:r>
            <a:r>
              <a:rPr lang="ru-RU" dirty="0" smtClean="0"/>
              <a:t>выделены </a:t>
            </a:r>
            <a:r>
              <a:rPr lang="ru-RU" dirty="0" smtClean="0"/>
              <a:t>контуры корпуса. В основе формы – пустотелый цилиндр с дном, в </a:t>
            </a:r>
            <a:r>
              <a:rPr lang="ru-RU" dirty="0" smtClean="0"/>
              <a:t>котором </a:t>
            </a:r>
            <a:r>
              <a:rPr lang="ru-RU" dirty="0" smtClean="0"/>
              <a:t>имеется цилиндрическое отверстие с метрической резьбой для </a:t>
            </a:r>
            <a:r>
              <a:rPr lang="ru-RU" dirty="0" smtClean="0"/>
              <a:t>присоединения </a:t>
            </a:r>
            <a:r>
              <a:rPr lang="ru-RU" dirty="0" smtClean="0"/>
              <a:t>седла. С противоположной стороны цилиндра имеется «шейка» с </a:t>
            </a:r>
            <a:r>
              <a:rPr lang="ru-RU" dirty="0" smtClean="0"/>
              <a:t>внутренней </a:t>
            </a:r>
            <a:r>
              <a:rPr lang="ru-RU" dirty="0" smtClean="0"/>
              <a:t>резьбой для регулировочного винта. На боковой поверхности цилиндра имеется четыре симметрично расположенных паза скругленной формы. </a:t>
            </a:r>
          </a:p>
          <a:p>
            <a:r>
              <a:rPr lang="ru-RU" dirty="0" smtClean="0"/>
              <a:t>Для корпуса достаточно одного вида с горизонтальным расположением оси (рис. 20). На главном виде для корпуса (как полого тела вращения) совмещаем половину вида с половиной разреза. Целесообразно сохранить масштаб </a:t>
            </a:r>
            <a:r>
              <a:rPr lang="ru-RU" dirty="0" smtClean="0"/>
              <a:t>изображения</a:t>
            </a:r>
            <a:r>
              <a:rPr lang="ru-RU" dirty="0" smtClean="0"/>
              <a:t>, принятый на общем виде, т.е. 1 : 2.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4586" t="32110" r="26120" b="12766"/>
          <a:stretch>
            <a:fillRect/>
          </a:stretch>
        </p:blipFill>
        <p:spPr bwMode="auto">
          <a:xfrm>
            <a:off x="439256" y="0"/>
            <a:ext cx="86949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7391" t="21735" r="24315" b="17064"/>
          <a:stretch>
            <a:fillRect/>
          </a:stretch>
        </p:blipFill>
        <p:spPr bwMode="auto">
          <a:xfrm>
            <a:off x="-1" y="332656"/>
            <a:ext cx="9158513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7574" t="22199" r="37244" b="13980"/>
          <a:stretch>
            <a:fillRect/>
          </a:stretch>
        </p:blipFill>
        <p:spPr bwMode="auto">
          <a:xfrm>
            <a:off x="1475655" y="0"/>
            <a:ext cx="48129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СЕДЛО</a:t>
            </a:r>
            <a:endParaRPr lang="ru-RU" b="1" i="1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После выполнения деталировки для корпуса переходим с </a:t>
            </a:r>
            <a:r>
              <a:rPr lang="ru-RU" dirty="0" err="1" smtClean="0"/>
              <a:t>деталированию</a:t>
            </a:r>
            <a:r>
              <a:rPr lang="ru-RU" dirty="0" smtClean="0"/>
              <a:t> седла. </a:t>
            </a:r>
          </a:p>
          <a:p>
            <a:r>
              <a:rPr lang="ru-RU" dirty="0" smtClean="0"/>
              <a:t>Трехмерная модель седла приведена на рис. 21. Седло представляет собой полый цилиндр с шестигранной поверхностью, расположенной примерно посередине длины цилиндра и предназначенной для завинчивания седла гаечным ключом. На обоих концах седла нарезана метрическая резьба. Один конец седла ввинчивается в корпус (сопрягаемый размер М80х4),а на другой навинчивается гайка. Внутреннее цилиндрическое отверстие переходит в коническое для посадки клапана..</a:t>
            </a:r>
          </a:p>
          <a:p>
            <a:endParaRPr lang="ru-R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1227" t="40969" r="33869" b="14735"/>
          <a:stretch>
            <a:fillRect/>
          </a:stretch>
        </p:blipFill>
        <p:spPr bwMode="auto">
          <a:xfrm>
            <a:off x="4716017" y="1521239"/>
            <a:ext cx="4427984" cy="442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smtClean="0"/>
              <a:t>рис.  приведен сборочный чертеж с выделенным изображением седла (поз. 2)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6284" t="28815" r="23798" b="10811"/>
          <a:stretch>
            <a:fillRect/>
          </a:stretch>
        </p:blipFill>
        <p:spPr bwMode="auto">
          <a:xfrm>
            <a:off x="971600" y="1772816"/>
            <a:ext cx="72008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7906" t="16360" r="35529" b="15719"/>
          <a:stretch>
            <a:fillRect/>
          </a:stretch>
        </p:blipFill>
        <p:spPr bwMode="auto">
          <a:xfrm>
            <a:off x="2483768" y="-14645"/>
            <a:ext cx="4780970" cy="687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Соединение деталей в сборочные единицы, а затем в готовое изделие выполняется по сборочным чертежам.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Сборочным чертежом называют конструкторский документ, </a:t>
            </a:r>
            <a:r>
              <a:rPr lang="ru-RU" b="1" i="1" dirty="0" err="1" smtClean="0"/>
              <a:t>содер-жащий</a:t>
            </a:r>
            <a:r>
              <a:rPr lang="ru-RU" b="1" i="1" dirty="0" smtClean="0"/>
              <a:t> изображение сборочной единицы и другие данные, необходимые для ее сборки (изготовления) и контроля. </a:t>
            </a:r>
          </a:p>
          <a:p>
            <a:r>
              <a:rPr lang="ru-RU" dirty="0" smtClean="0"/>
              <a:t>Составление сборочных чертежей должно быть увязано с </a:t>
            </a:r>
            <a:r>
              <a:rPr lang="ru-RU" dirty="0" err="1" smtClean="0"/>
              <a:t>требования-ми</a:t>
            </a:r>
            <a:r>
              <a:rPr lang="ru-RU" dirty="0" smtClean="0"/>
              <a:t> ГОСТ 2.109-73*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ДЕТАЛИРОВАНИЕ</a:t>
            </a:r>
            <a:endParaRPr lang="ru-RU" b="1" i="1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i="1" u="sng" dirty="0" err="1" smtClean="0"/>
              <a:t>Деталированием</a:t>
            </a:r>
            <a:r>
              <a:rPr lang="ru-RU" sz="5400" b="1" i="1" u="sng" dirty="0" smtClean="0"/>
              <a:t> </a:t>
            </a:r>
            <a:r>
              <a:rPr lang="ru-RU" sz="5400" b="1" i="1" dirty="0" smtClean="0"/>
              <a:t>называют выполнение рабочих чертежей деталей изделия по сборочному чертежу. </a:t>
            </a:r>
            <a:endParaRPr lang="ru-RU" sz="5400" b="1" i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Рабочие чертежи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i="1" dirty="0" smtClean="0"/>
              <a:t>Рабочие чертежи деталей – это чертежи, содержащие изображения деталей и необходимые данные для изготовления и контроля. </a:t>
            </a:r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Процесс </a:t>
            </a:r>
            <a:r>
              <a:rPr lang="ru-RU" dirty="0" err="1" smtClean="0"/>
              <a:t>деталирования</a:t>
            </a:r>
            <a:r>
              <a:rPr lang="ru-RU" dirty="0" smtClean="0"/>
              <a:t> при этом состоит из двух </a:t>
            </a:r>
            <a:r>
              <a:rPr lang="ru-RU" dirty="0" smtClean="0"/>
              <a:t>этапов: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 smtClean="0"/>
              <a:t>) подготовительный этап – уяснение формы детали, выбор главного изображения, количества изображений, масштаба чертежа (операции 1-7, приведенные далее);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 smtClean="0"/>
              <a:t>) собственно выполнение </a:t>
            </a:r>
            <a:r>
              <a:rPr lang="ru-RU" dirty="0" smtClean="0"/>
              <a:t>чертежа </a:t>
            </a:r>
            <a:r>
              <a:rPr lang="ru-RU" dirty="0" smtClean="0"/>
              <a:t>детали (операции 8-13).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ПОДГОТОВИТЕЛЬНЫЙ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1-я операция. </a:t>
            </a:r>
            <a:endParaRPr lang="ru-RU" dirty="0" smtClean="0"/>
          </a:p>
          <a:p>
            <a:r>
              <a:rPr lang="ru-RU" dirty="0" smtClean="0"/>
              <a:t>Выбрать </a:t>
            </a:r>
            <a:r>
              <a:rPr lang="ru-RU" dirty="0" smtClean="0"/>
              <a:t>деталь, для которой будет составляться рабочий чертеж, определив по спецификации ее наименование. </a:t>
            </a:r>
            <a:endParaRPr lang="ru-RU" dirty="0" smtClean="0"/>
          </a:p>
          <a:p>
            <a:r>
              <a:rPr lang="ru-RU" dirty="0" smtClean="0"/>
              <a:t>Начинать </a:t>
            </a:r>
            <a:r>
              <a:rPr lang="ru-RU" dirty="0" smtClean="0"/>
              <a:t>следует с выполнения чертежей наиболее значимых деталей.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2-я операция. Найти все изображения детали на сборочном чертеже, уяснить ее наружную и внутреннюю форму и определить габаритные </a:t>
            </a:r>
            <a:r>
              <a:rPr lang="ru-RU" dirty="0" smtClean="0"/>
              <a:t>размеры</a:t>
            </a:r>
            <a:r>
              <a:rPr lang="ru-RU" dirty="0" smtClean="0"/>
              <a:t>. Эта операция является наиболее важной. При ее выполнении следует </a:t>
            </a:r>
            <a:r>
              <a:rPr lang="ru-RU" dirty="0" err="1" smtClean="0"/>
              <a:t>по-нимать</a:t>
            </a:r>
            <a:r>
              <a:rPr lang="ru-RU" dirty="0" smtClean="0"/>
              <a:t>, что нельзя правильно выполнить чертеж детали, предварительно не уяснив вида поверхностей, которыми ограничены ее наружная и внутренняя формы.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766</Words>
  <Application>Microsoft Office PowerPoint</Application>
  <PresentationFormat>Экран (4:3)</PresentationFormat>
  <Paragraphs>41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Чтение и деталирование чертежа  сборочной единицы</vt:lpstr>
      <vt:lpstr>ЦЕЛЬ:</vt:lpstr>
      <vt:lpstr>Слайд 3</vt:lpstr>
      <vt:lpstr>Слайд 4</vt:lpstr>
      <vt:lpstr>ДЕТАЛИРОВАНИЕ</vt:lpstr>
      <vt:lpstr>Рабочие чертежи</vt:lpstr>
      <vt:lpstr>Процесс деталирования при этом состоит из двух этапов:</vt:lpstr>
      <vt:lpstr>ПОДГОТОВИТЕЛЬНЫЙ ЭТАП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Общий вид предохранительного клапана </vt:lpstr>
      <vt:lpstr>Слайд 18</vt:lpstr>
      <vt:lpstr>Слайд 19</vt:lpstr>
      <vt:lpstr>Слайд 20</vt:lpstr>
      <vt:lpstr>Слайд 21</vt:lpstr>
      <vt:lpstr>Слайд 22</vt:lpstr>
      <vt:lpstr>Слайд 23</vt:lpstr>
      <vt:lpstr>СЕДЛО</vt:lpstr>
      <vt:lpstr> На рис.  приведен сборочный чертеж с выделенным изображением седла (поз. 2) 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ДЕТАЛИРОВАНИЕ</dc:title>
  <dc:creator>007</dc:creator>
  <cp:lastModifiedBy>007</cp:lastModifiedBy>
  <cp:revision>22</cp:revision>
  <dcterms:created xsi:type="dcterms:W3CDTF">2017-01-20T10:48:06Z</dcterms:created>
  <dcterms:modified xsi:type="dcterms:W3CDTF">2017-01-20T11:16:15Z</dcterms:modified>
</cp:coreProperties>
</file>