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256" r:id="rId2"/>
    <p:sldId id="325" r:id="rId3"/>
    <p:sldId id="270" r:id="rId4"/>
    <p:sldId id="328" r:id="rId5"/>
    <p:sldId id="329" r:id="rId6"/>
    <p:sldId id="265" r:id="rId7"/>
    <p:sldId id="334" r:id="rId8"/>
    <p:sldId id="278" r:id="rId9"/>
    <p:sldId id="336" r:id="rId10"/>
    <p:sldId id="269" r:id="rId11"/>
    <p:sldId id="267" r:id="rId12"/>
    <p:sldId id="310" r:id="rId13"/>
    <p:sldId id="331" r:id="rId14"/>
    <p:sldId id="332" r:id="rId15"/>
    <p:sldId id="259" r:id="rId16"/>
    <p:sldId id="342" r:id="rId17"/>
    <p:sldId id="338" r:id="rId18"/>
    <p:sldId id="273" r:id="rId19"/>
    <p:sldId id="337" r:id="rId20"/>
    <p:sldId id="257" r:id="rId21"/>
    <p:sldId id="339" r:id="rId22"/>
    <p:sldId id="340" r:id="rId23"/>
    <p:sldId id="341" r:id="rId24"/>
    <p:sldId id="333" r:id="rId25"/>
    <p:sldId id="316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7FF"/>
    <a:srgbClr val="78A9D3"/>
    <a:srgbClr val="686F4D"/>
    <a:srgbClr val="A2001F"/>
    <a:srgbClr val="A1B12B"/>
    <a:srgbClr val="A9A59A"/>
    <a:srgbClr val="A6BBCD"/>
    <a:srgbClr val="99A3AC"/>
    <a:srgbClr val="A06969"/>
    <a:srgbClr val="AEB0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B85E17-AD43-43DB-8EF2-1BB282E4F354}">
  <a:tblStyle styleId="{DDB85E17-AD43-43DB-8EF2-1BB282E4F3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6" autoAdjust="0"/>
    <p:restoredTop sz="73418" autoAdjust="0"/>
  </p:normalViewPr>
  <p:slideViewPr>
    <p:cSldViewPr snapToGrid="0">
      <p:cViewPr varScale="1">
        <p:scale>
          <a:sx n="75" d="100"/>
          <a:sy n="75" d="100"/>
        </p:scale>
        <p:origin x="2424" y="60"/>
      </p:cViewPr>
      <p:guideLst/>
    </p:cSldViewPr>
  </p:slideViewPr>
  <p:outlineViewPr>
    <p:cViewPr>
      <p:scale>
        <a:sx n="33" d="100"/>
        <a:sy n="33" d="100"/>
      </p:scale>
      <p:origin x="0" y="-54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52"/>
    </p:cViewPr>
  </p:sorterViewPr>
  <p:notesViewPr>
    <p:cSldViewPr snapToGrid="0">
      <p:cViewPr varScale="1">
        <p:scale>
          <a:sx n="65" d="100"/>
          <a:sy n="65" d="100"/>
        </p:scale>
        <p:origin x="31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9;&#1082;&#1086;&#1087;&#1091;&#108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Динамика </a:t>
            </a:r>
            <a:r>
              <a:rPr lang="ru-RU" sz="1400" b="0" i="0" u="none" strike="noStrike" kern="1200" spc="0" baseline="0" dirty="0">
                <a:solidFill>
                  <a:srgbClr val="034094"/>
                </a:solidFill>
              </a:rPr>
              <a:t>публикационной активности</a:t>
            </a:r>
          </a:p>
          <a:p>
            <a:pPr>
              <a:defRPr/>
            </a:pPr>
            <a:r>
              <a:rPr lang="ru-RU" sz="1400" dirty="0"/>
              <a:t>научных статей КГТУ </a:t>
            </a:r>
            <a:r>
              <a:rPr lang="ru-RU" sz="1400" dirty="0" err="1"/>
              <a:t>им.И.Раззакова</a:t>
            </a:r>
            <a:endParaRPr lang="ru-RU" sz="1400" dirty="0"/>
          </a:p>
        </c:rich>
      </c:tx>
      <c:layout>
        <c:manualLayout>
          <c:xMode val="edge"/>
          <c:yMode val="edge"/>
          <c:x val="0.15806933508311463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858844022278918"/>
          <c:y val="0.2586081285293883"/>
          <c:w val="0.83137326322335481"/>
          <c:h val="0.594290764159530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Лист1!$C$2</c:f>
              <c:strCache>
                <c:ptCount val="1"/>
                <c:pt idx="0">
                  <c:v>Количество статей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Лист1!$B$3:$B$8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Лист1!$C$3:$C$8</c:f>
              <c:numCache>
                <c:formatCode>General</c:formatCode>
                <c:ptCount val="6"/>
                <c:pt idx="0">
                  <c:v>47</c:v>
                </c:pt>
                <c:pt idx="1">
                  <c:v>75</c:v>
                </c:pt>
                <c:pt idx="2">
                  <c:v>78</c:v>
                </c:pt>
                <c:pt idx="3">
                  <c:v>57</c:v>
                </c:pt>
                <c:pt idx="4">
                  <c:v>120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25-4096-9682-CFA38D2244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770464"/>
        <c:axId val="219855056"/>
      </c:barChart>
      <c:catAx>
        <c:axId val="18477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855056"/>
        <c:crosses val="autoZero"/>
        <c:auto val="1"/>
        <c:lblAlgn val="ctr"/>
        <c:lblOffset val="100"/>
        <c:noMultiLvlLbl val="0"/>
      </c:catAx>
      <c:valAx>
        <c:axId val="219855056"/>
        <c:scaling>
          <c:orientation val="minMax"/>
          <c:max val="1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Количество статей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>
                <a:alpha val="92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477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Двухлетний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импакт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-фактор РИНЦ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журнала известия КГТУ имени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И.Раззакова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Двухлетний импакт-фактор РИНЦ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Лист1!$B$4:$B$12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Лист1!$C$4:$C$12</c:f>
              <c:numCache>
                <c:formatCode>General</c:formatCode>
                <c:ptCount val="9"/>
                <c:pt idx="0">
                  <c:v>3.5999999999999997E-2</c:v>
                </c:pt>
                <c:pt idx="1">
                  <c:v>2.9000000000000001E-2</c:v>
                </c:pt>
                <c:pt idx="2">
                  <c:v>3.2000000000000001E-2</c:v>
                </c:pt>
                <c:pt idx="3">
                  <c:v>4.3999999999999997E-2</c:v>
                </c:pt>
                <c:pt idx="4">
                  <c:v>6.5000000000000002E-2</c:v>
                </c:pt>
                <c:pt idx="5">
                  <c:v>0.08</c:v>
                </c:pt>
                <c:pt idx="6">
                  <c:v>0.113</c:v>
                </c:pt>
                <c:pt idx="7">
                  <c:v>0.22800000000000001</c:v>
                </c:pt>
                <c:pt idx="8">
                  <c:v>0.34899999999999998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F9-4325-AAB7-806E379CD5C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86400600"/>
        <c:axId val="291111760"/>
      </c:barChart>
      <c:catAx>
        <c:axId val="186400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1111760"/>
        <c:crosses val="autoZero"/>
        <c:auto val="1"/>
        <c:lblAlgn val="ctr"/>
        <c:lblOffset val="100"/>
        <c:noMultiLvlLbl val="0"/>
      </c:catAx>
      <c:valAx>
        <c:axId val="2911117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6400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Пятилетний </a:t>
            </a:r>
            <a:r>
              <a:rPr lang="ru-RU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импакт</a:t>
            </a:r>
            <a:r>
              <a:rPr lang="ru-RU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-фактор РИНЦ журнала известия КГТУ имени </a:t>
            </a:r>
            <a:r>
              <a:rPr lang="ru-RU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И.Раззакова</a:t>
            </a:r>
            <a:endParaRPr lang="ru-RU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endParaRPr lang="ru-RU" sz="1600" dirty="0"/>
          </a:p>
        </c:rich>
      </c:tx>
      <c:layout>
        <c:manualLayout>
          <c:xMode val="edge"/>
          <c:yMode val="edge"/>
          <c:x val="0.138207419880253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Лист1!$C$18</c:f>
              <c:strCache>
                <c:ptCount val="1"/>
                <c:pt idx="0">
                  <c:v>Пятилетний импакт-фактор РИНЦ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Лист1!$B$19:$B$24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Лист1!$C$19:$C$24</c:f>
              <c:numCache>
                <c:formatCode>General</c:formatCode>
                <c:ptCount val="6"/>
                <c:pt idx="0">
                  <c:v>4.9000000000000002E-2</c:v>
                </c:pt>
                <c:pt idx="1">
                  <c:v>4.5999999999999999E-2</c:v>
                </c:pt>
                <c:pt idx="2">
                  <c:v>4.2000000000000003E-2</c:v>
                </c:pt>
                <c:pt idx="3">
                  <c:v>8.4000000000000005E-2</c:v>
                </c:pt>
                <c:pt idx="4">
                  <c:v>0.14399999999999999</c:v>
                </c:pt>
                <c:pt idx="5">
                  <c:v>0.21099999999999999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1-4582-8FB5-5CB934DC91A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290807712"/>
        <c:axId val="290808096"/>
      </c:barChart>
      <c:catAx>
        <c:axId val="290807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808096"/>
        <c:crosses val="autoZero"/>
        <c:auto val="1"/>
        <c:lblAlgn val="ctr"/>
        <c:lblOffset val="100"/>
        <c:noMultiLvlLbl val="0"/>
      </c:catAx>
      <c:valAx>
        <c:axId val="290808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080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>
          <a:lumMod val="60000"/>
          <a:lumOff val="40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6F0C3-FAE9-4D99-A89D-6577359116B9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2EBD4-AF66-41C6-8C92-1721539D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436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2769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8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Современной характеристикой мирового сообщества является интенсивное ускорение социального и научно-технического прогресса, усиление конкуренции за сферы влияния в научно-инновационной области, а также широкомасштабная разработка и реализация инновационных идей, моделей и технологий. В этой связи воспроизводство знаний в вузах, формирование научно-инновационной среды на основе научно-технических и исследовательских школ (структур) будут решающими на темпы социально-экономического развития страны. Современные приоритеты высшего образования, руководство новой концепцией университетского развития в рамках экономики знаний, а также переход на современную модель университетов предопределяют необходимость обеспечения эффективности результатов научно-инновационной деятельности вузов.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50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581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9727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Скопус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крупнейшая база данных научной рецензируемой литературы и управляется компанией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Elsevier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Доступ к сайту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Скопус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в КГТУ возможен с сентября 2023 года во всех кампусах из компьютеров зарегистрированных в нашем университете. 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Публикационная активность наших ППС за последние 6 лет проанализированы и представлены в графике. В 2019 опубликованы – 47 статей, 2025 – 75, 2021 – 78, 2022 – 57, 2023 – 120 и за 2024 год – уже опубликованы 2 статьи. Из них одна статья опубликован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Боронбаевым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Э.К., а другая – совместному авторству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Боронбаевым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Э.К.,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Абдылдаевой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А.М.,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Орозобековой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А,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Жылгалбаевой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Н и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Кожоновым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Р  в журнале “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Lecture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Notes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Civil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Engeneering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”. 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 сайте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Scopus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доступны научные статьи около 17 млн авторов, 87 млн источников и более 94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тыс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организаций.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настоящее  время в КГТУ опубликованы статьи 164 авторов, из них 229 научных публикаций относятся к нашему университету, также 301 статьи написаны с участием университетов других стран. Представленные научные статьи охватывают такие области знаний, как инженерия 212%, энергетика 14,2%, физика 11,3%, математика 9,7%, информатика 9,5%, науки о Земле и планетах 9,5% и др.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9EADB-4D76-4B78-A8FE-739E4920CA91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66902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305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 основе проведенного исследования мы пришли к нескольким важным выводам, которые могут служить отправной точкой для совершенствования этой деятельности в наших университетах.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Во-первых, важно развивать сотрудничество между университетами, индустрией и государственными структурами. Тесное взаимодействие между этими секторами способствует обмену знаний и опытом, что может значительно ускорить процесс инноваций.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Во-вторых, необходимо активно поддерживать молодых ученых и студентов, стимулируя их интерес к научным исследованиям и предоставляя доступ к современным технологиям и оборудованию. Создание менторских программ и финансовая поддержка исследовательских проектов молодых ученых могут стать ключевыми мерами в этом направлении.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В-третьих, необходимо продолжать развивать систему оценки результатов научно-исследовательской деятельности вузов. Четкие и объективные критерии оценки помогут выявить наиболее успешные проекты и исследования, что способствует их масштабированию и коммерциализации.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Наконец, важно подчеркнуть значение образования и распространения знаний в научно-инновационной деятельности. Университеты должны уделять внимание не только проведению исследований, но и обучению студентов основам научного метода, критическому мышлению и предпринимательским навыкам. Это позволит создать кадровый потенциал для будущих инноваций.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заключение хочется подчеркнуть, что развитие научно-инновационной деятельности вузов – это многогранный процесс, который требует совместных усилий университетов, государства и бизнес-сообщества. Только при условии взаимодействия и совместных усилий мы сможем достичь значительных результатов и сделать наш мир лучше с помощью науки и инноваций.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137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 необходимость трансформации формы и содержания отечественной науки в соответствии с требованиями инновационного развития ориентирует реализация требований и Положений  нормативно-правовых документов, таких, как Закон Кыргызской Республики “Об образовании” в новой редакции, принятый 9 августа 2023 г. № 171  и Закон КР «О науке»  от 8 августа 2023 г. № 170, Положение о подготовке научно-педагогических кадров в Кыргызской Республике, утвержденное постановлением правительства КР от 16 июля 2018 г. № 327 и др.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Развитие сферы науки в Кыргызстане в последние годы характеризуется значительным сокращением объемов научно-исследовательских и опытно-конструкторских работ (НИОКР). Если в 1990 г. удельный вес средств, полученных от выполненных научно-технических работ в валовом внутреннем продукте, составлял 0.7%, то в 1998-2001 гг. — только 0.21%.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810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4231f69b35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4231f69b35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качестве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механизмов реализации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стратегии развития научной сферы можно использовать: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·                Интеграция науки, образования и производства. ВУЗы республики должны стать центрами как фундаментальной, так и прикладной науки.  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·                Создание условий для развития системы трансфера технологий должно существенно сократить время между получением результатов научно-исследовательских работ и их практическим внедрением в реальное производство.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·                Внедрение системы </a:t>
            </a:r>
            <a:r>
              <a:rPr lang="ky-KG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финансирования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исследований следует обеспечить путем создания Государственного инновационного фонда. Источниками средств фонда могут быть средства республиканского бюджета,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Кыргызпатента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отраслевых министерств и ведомств, заинтересованных в использовании результатов научных исследований.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·                Совершенствование законодательной базы в области науки и интеллектуальной собственности предусматривает внесение изменений в Закон Кыргызской Республики «О науке и об основах государственной научно-технической политики» с целью адаптации его к новым, экономическим условиям функционирования науки.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·                Создание телекоммуникационной инфраструктуры науки, максимально возможное использование новых информационных технологий.  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·                Развитие международного сотрудничества должно быть неотъемлемой частью научно-технической деятельности.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6711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43cef278c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43cef278c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749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303be3818b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1303be3818b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4388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59a5bfe31c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8" name="Google Shape;398;g259a5bfe31c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5147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43cef278ce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43cef278ce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88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303be3818b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303be3818b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5066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303be3818b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1303be3818b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22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19">
            <a:off x="2583325" y="3453366"/>
            <a:ext cx="39774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53600" y="1196138"/>
            <a:ext cx="7036800" cy="22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6BB9C60-9C8A-4DB0-80BE-105B7AC126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27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B6415A-412B-4F62-BD0F-884D0AD0D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5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E496DD-C90F-4F90-9C6E-B6CFE6CAB9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F9541B6-FED1-4056-9921-FBB795B661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BLANK_1_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135C8B-ABBC-4E71-92E9-FC8CA3C1D1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>
            <a:spLocks noGrp="1"/>
          </p:cNvSpPr>
          <p:nvPr>
            <p:ph type="title"/>
          </p:nvPr>
        </p:nvSpPr>
        <p:spPr>
          <a:xfrm>
            <a:off x="720000" y="2860324"/>
            <a:ext cx="2286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subTitle" idx="1"/>
          </p:nvPr>
        </p:nvSpPr>
        <p:spPr>
          <a:xfrm>
            <a:off x="720000" y="3218854"/>
            <a:ext cx="2286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title" idx="2"/>
          </p:nvPr>
        </p:nvSpPr>
        <p:spPr>
          <a:xfrm>
            <a:off x="3428856" y="2860336"/>
            <a:ext cx="2286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subTitle" idx="3"/>
          </p:nvPr>
        </p:nvSpPr>
        <p:spPr>
          <a:xfrm>
            <a:off x="3428853" y="3218867"/>
            <a:ext cx="2286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title" idx="4"/>
          </p:nvPr>
        </p:nvSpPr>
        <p:spPr>
          <a:xfrm>
            <a:off x="6137699" y="2860324"/>
            <a:ext cx="2286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subTitle" idx="5"/>
          </p:nvPr>
        </p:nvSpPr>
        <p:spPr>
          <a:xfrm>
            <a:off x="6137694" y="3218879"/>
            <a:ext cx="2286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7D6AA08-B99F-4138-9DF4-F7ACD61BEB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BLANK_1_1_1_1_1_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720000" y="1970075"/>
            <a:ext cx="2305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subTitle" idx="1"/>
          </p:nvPr>
        </p:nvSpPr>
        <p:spPr>
          <a:xfrm>
            <a:off x="720000" y="22544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title" idx="2"/>
          </p:nvPr>
        </p:nvSpPr>
        <p:spPr>
          <a:xfrm>
            <a:off x="3419271" y="1970075"/>
            <a:ext cx="2305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subTitle" idx="3"/>
          </p:nvPr>
        </p:nvSpPr>
        <p:spPr>
          <a:xfrm>
            <a:off x="3419271" y="22544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title" idx="4"/>
          </p:nvPr>
        </p:nvSpPr>
        <p:spPr>
          <a:xfrm>
            <a:off x="2069638" y="3684450"/>
            <a:ext cx="2305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ubTitle" idx="5"/>
          </p:nvPr>
        </p:nvSpPr>
        <p:spPr>
          <a:xfrm>
            <a:off x="2069638" y="3961626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title" idx="6"/>
          </p:nvPr>
        </p:nvSpPr>
        <p:spPr>
          <a:xfrm>
            <a:off x="4768909" y="3684450"/>
            <a:ext cx="2305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ubTitle" idx="7"/>
          </p:nvPr>
        </p:nvSpPr>
        <p:spPr>
          <a:xfrm>
            <a:off x="4768909" y="3961626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 idx="8"/>
          </p:nvPr>
        </p:nvSpPr>
        <p:spPr>
          <a:xfrm>
            <a:off x="6118550" y="1970075"/>
            <a:ext cx="2305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subTitle" idx="9"/>
          </p:nvPr>
        </p:nvSpPr>
        <p:spPr>
          <a:xfrm>
            <a:off x="6118550" y="22544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title" idx="13"/>
          </p:nvPr>
        </p:nvSpPr>
        <p:spPr>
          <a:xfrm>
            <a:off x="720000" y="540000"/>
            <a:ext cx="77040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74CA61D-12E4-4DC0-B285-64E030D2F0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title"/>
          </p:nvPr>
        </p:nvSpPr>
        <p:spPr>
          <a:xfrm>
            <a:off x="720000" y="1912050"/>
            <a:ext cx="23055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ubTitle" idx="1"/>
          </p:nvPr>
        </p:nvSpPr>
        <p:spPr>
          <a:xfrm>
            <a:off x="720000" y="22544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title" idx="2"/>
          </p:nvPr>
        </p:nvSpPr>
        <p:spPr>
          <a:xfrm>
            <a:off x="3419271" y="1912050"/>
            <a:ext cx="23055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subTitle" idx="3"/>
          </p:nvPr>
        </p:nvSpPr>
        <p:spPr>
          <a:xfrm>
            <a:off x="3419275" y="22544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title" idx="4"/>
          </p:nvPr>
        </p:nvSpPr>
        <p:spPr>
          <a:xfrm>
            <a:off x="720000" y="3626550"/>
            <a:ext cx="23055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subTitle" idx="5"/>
          </p:nvPr>
        </p:nvSpPr>
        <p:spPr>
          <a:xfrm>
            <a:off x="720000" y="3969000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title" idx="6"/>
          </p:nvPr>
        </p:nvSpPr>
        <p:spPr>
          <a:xfrm>
            <a:off x="3419271" y="3626550"/>
            <a:ext cx="23055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subTitle" idx="7"/>
          </p:nvPr>
        </p:nvSpPr>
        <p:spPr>
          <a:xfrm>
            <a:off x="3419271" y="3969000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title" idx="8"/>
          </p:nvPr>
        </p:nvSpPr>
        <p:spPr>
          <a:xfrm>
            <a:off x="6118550" y="1912050"/>
            <a:ext cx="23055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subTitle" idx="9"/>
          </p:nvPr>
        </p:nvSpPr>
        <p:spPr>
          <a:xfrm>
            <a:off x="6118550" y="22544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title" idx="13"/>
          </p:nvPr>
        </p:nvSpPr>
        <p:spPr>
          <a:xfrm>
            <a:off x="6118550" y="3626550"/>
            <a:ext cx="23055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subTitle" idx="14"/>
          </p:nvPr>
        </p:nvSpPr>
        <p:spPr>
          <a:xfrm>
            <a:off x="6118550" y="3969000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3D8F52F-CBFE-43F3-81B3-A318767B33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E6DECC1-E8F9-419F-97B8-596C2C2E09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A2F1CF2-8718-4C21-A9CB-F4E6A7DD20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pattFill prst="pct90">
          <a:fgClr>
            <a:schemeClr val="bg1">
              <a:lumMod val="20000"/>
              <a:lumOff val="80000"/>
            </a:schemeClr>
          </a:fgClr>
          <a:bgClr>
            <a:schemeClr val="tx1">
              <a:lumMod val="10000"/>
              <a:lumOff val="90000"/>
            </a:schemeClr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C3A9D5F-4187-40FD-A8C1-3E9BFA6F3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93E6-4F89-48DF-9F8B-1ABED8B071A6}" type="slidenum">
              <a:rPr lang="x-none" smtClean="0"/>
              <a:t>‹#›</a:t>
            </a:fld>
            <a:endParaRPr lang="x-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3" r:id="rId4"/>
    <p:sldLayoutId id="2147483670" r:id="rId5"/>
    <p:sldLayoutId id="2147483672" r:id="rId6"/>
    <p:sldLayoutId id="2147483673" r:id="rId7"/>
    <p:sldLayoutId id="2147483678" r:id="rId8"/>
    <p:sldLayoutId id="2147483679" r:id="rId9"/>
    <p:sldLayoutId id="214748368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11" Type="http://schemas.microsoft.com/office/2007/relationships/hdphoto" Target="../media/hdphoto7.wdp"/><Relationship Id="rId5" Type="http://schemas.openxmlformats.org/officeDocument/2006/relationships/hyperlink" Target="https://www.scimagojr.com/" TargetMode="External"/><Relationship Id="rId10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microsoft.com/office/2007/relationships/hdphoto" Target="../media/hdphoto8.wdp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20.wdp"/><Relationship Id="rId2" Type="http://schemas.openxmlformats.org/officeDocument/2006/relationships/image" Target="../media/image32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2.png"/><Relationship Id="rId10" Type="http://schemas.microsoft.com/office/2007/relationships/hdphoto" Target="../media/hdphoto19.wdp"/><Relationship Id="rId4" Type="http://schemas.microsoft.com/office/2007/relationships/hdphoto" Target="../media/hdphoto17.wdp"/><Relationship Id="rId9" Type="http://schemas.openxmlformats.org/officeDocument/2006/relationships/image" Target="../media/image37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7"/>
          <p:cNvSpPr/>
          <p:nvPr/>
        </p:nvSpPr>
        <p:spPr>
          <a:xfrm>
            <a:off x="1843858" y="2913905"/>
            <a:ext cx="5736480" cy="1658982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6" name="Google Shape;186;p37"/>
          <p:cNvCxnSpPr>
            <a:stCxn id="187" idx="6"/>
            <a:endCxn id="185" idx="1"/>
          </p:cNvCxnSpPr>
          <p:nvPr/>
        </p:nvCxnSpPr>
        <p:spPr>
          <a:xfrm flipV="1">
            <a:off x="1265538" y="3743396"/>
            <a:ext cx="578320" cy="22668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37"/>
          <p:cNvCxnSpPr>
            <a:stCxn id="189" idx="2"/>
            <a:endCxn id="185" idx="3"/>
          </p:cNvCxnSpPr>
          <p:nvPr/>
        </p:nvCxnSpPr>
        <p:spPr>
          <a:xfrm flipH="1">
            <a:off x="7580338" y="3734952"/>
            <a:ext cx="266350" cy="844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37"/>
          <p:cNvSpPr txBox="1">
            <a:spLocks noGrp="1"/>
          </p:cNvSpPr>
          <p:nvPr>
            <p:ph type="subTitle" idx="1"/>
          </p:nvPr>
        </p:nvSpPr>
        <p:spPr>
          <a:xfrm rot="-519">
            <a:off x="2480576" y="3255525"/>
            <a:ext cx="4439051" cy="12088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ru-RU" sz="1800" b="1" dirty="0" err="1">
                <a:solidFill>
                  <a:schemeClr val="bg1">
                    <a:lumMod val="75000"/>
                  </a:schemeClr>
                </a:solidFill>
              </a:rPr>
              <a:t>Чыныбаев</a:t>
            </a:r>
            <a:r>
              <a:rPr lang="ru-RU" sz="1800" b="1" dirty="0">
                <a:solidFill>
                  <a:schemeClr val="bg1">
                    <a:lumMod val="75000"/>
                  </a:schemeClr>
                </a:solidFill>
              </a:rPr>
              <a:t> Мирлан Койчубекович 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– 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/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ректор Кыргызского Государственного Технического Университета им. </a:t>
            </a:r>
            <a:r>
              <a:rPr lang="ru-RU" sz="1800" dirty="0" err="1">
                <a:solidFill>
                  <a:schemeClr val="bg1">
                    <a:lumMod val="75000"/>
                  </a:schemeClr>
                </a:solidFill>
              </a:rPr>
              <a:t>И.Раззакова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0" lvl="0" indent="0"/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1" name="Google Shape;191;p37"/>
          <p:cNvSpPr txBox="1">
            <a:spLocks noGrp="1"/>
          </p:cNvSpPr>
          <p:nvPr>
            <p:ph type="ctrTitle"/>
          </p:nvPr>
        </p:nvSpPr>
        <p:spPr>
          <a:xfrm>
            <a:off x="998151" y="1321298"/>
            <a:ext cx="7972616" cy="16636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>
              <a:buClr>
                <a:schemeClr val="dk1"/>
              </a:buClr>
              <a:buSzPts val="1100"/>
            </a:pPr>
            <a:r>
              <a:rPr lang="ru-RU" sz="4400" b="1" dirty="0">
                <a:solidFill>
                  <a:schemeClr val="bg1">
                    <a:lumMod val="75000"/>
                  </a:schemeClr>
                </a:solidFill>
              </a:rPr>
              <a:t>C</a:t>
            </a:r>
            <a:r>
              <a:rPr lang="ru-RU" sz="2800" b="1" dirty="0">
                <a:solidFill>
                  <a:schemeClr val="bg1">
                    <a:lumMod val="75000"/>
                  </a:schemeClr>
                </a:solidFill>
              </a:rPr>
              <a:t>ОВЕРШЕНСТВОВАНИЕ НАУЧНО- ИННОВАЦИОННОЙ ДЕЯТЕЛЬНОСТИ ВУЗОВ В СОВРЕМЕННЫХ УСЛОВИЯХ</a:t>
            </a:r>
            <a:endParaRPr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7" name="Google Shape;187;p37"/>
          <p:cNvSpPr/>
          <p:nvPr/>
        </p:nvSpPr>
        <p:spPr>
          <a:xfrm>
            <a:off x="703938" y="3485264"/>
            <a:ext cx="561600" cy="56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7"/>
          <p:cNvSpPr/>
          <p:nvPr/>
        </p:nvSpPr>
        <p:spPr>
          <a:xfrm>
            <a:off x="7846688" y="3454152"/>
            <a:ext cx="561600" cy="56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37"/>
          <p:cNvGrpSpPr/>
          <p:nvPr/>
        </p:nvGrpSpPr>
        <p:grpSpPr>
          <a:xfrm>
            <a:off x="7980936" y="3575658"/>
            <a:ext cx="293095" cy="319186"/>
            <a:chOff x="6962130" y="3451640"/>
            <a:chExt cx="417336" cy="454487"/>
          </a:xfrm>
          <a:solidFill>
            <a:srgbClr val="034094"/>
          </a:solidFill>
        </p:grpSpPr>
        <p:sp>
          <p:nvSpPr>
            <p:cNvPr id="193" name="Google Shape;193;p37"/>
            <p:cNvSpPr/>
            <p:nvPr/>
          </p:nvSpPr>
          <p:spPr>
            <a:xfrm>
              <a:off x="7193060" y="3628471"/>
              <a:ext cx="186406" cy="277602"/>
            </a:xfrm>
            <a:custGeom>
              <a:avLst/>
              <a:gdLst/>
              <a:ahLst/>
              <a:cxnLst/>
              <a:rect l="l" t="t" r="r" b="b"/>
              <a:pathLst>
                <a:path w="6874" h="10237" extrusionOk="0">
                  <a:moveTo>
                    <a:pt x="1432" y="0"/>
                  </a:moveTo>
                  <a:cubicBezTo>
                    <a:pt x="1291" y="0"/>
                    <a:pt x="1150" y="66"/>
                    <a:pt x="1061" y="196"/>
                  </a:cubicBezTo>
                  <a:cubicBezTo>
                    <a:pt x="1051" y="212"/>
                    <a:pt x="1043" y="233"/>
                    <a:pt x="1032" y="249"/>
                  </a:cubicBezTo>
                  <a:lnTo>
                    <a:pt x="0" y="2161"/>
                  </a:lnTo>
                  <a:lnTo>
                    <a:pt x="862" y="3730"/>
                  </a:lnTo>
                  <a:cubicBezTo>
                    <a:pt x="862" y="3730"/>
                    <a:pt x="862" y="3732"/>
                    <a:pt x="865" y="3732"/>
                  </a:cubicBezTo>
                  <a:lnTo>
                    <a:pt x="4409" y="10236"/>
                  </a:lnTo>
                  <a:lnTo>
                    <a:pt x="6418" y="10236"/>
                  </a:lnTo>
                  <a:cubicBezTo>
                    <a:pt x="6693" y="10236"/>
                    <a:pt x="6874" y="9940"/>
                    <a:pt x="6745" y="9691"/>
                  </a:cubicBezTo>
                  <a:lnTo>
                    <a:pt x="1834" y="259"/>
                  </a:lnTo>
                  <a:cubicBezTo>
                    <a:pt x="1821" y="230"/>
                    <a:pt x="1803" y="196"/>
                    <a:pt x="1782" y="170"/>
                  </a:cubicBezTo>
                  <a:cubicBezTo>
                    <a:pt x="1693" y="56"/>
                    <a:pt x="1563" y="0"/>
                    <a:pt x="14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7"/>
            <p:cNvSpPr/>
            <p:nvPr/>
          </p:nvSpPr>
          <p:spPr>
            <a:xfrm>
              <a:off x="7107478" y="3451640"/>
              <a:ext cx="236817" cy="134855"/>
            </a:xfrm>
            <a:custGeom>
              <a:avLst/>
              <a:gdLst/>
              <a:ahLst/>
              <a:cxnLst/>
              <a:rect l="l" t="t" r="r" b="b"/>
              <a:pathLst>
                <a:path w="8733" h="4973" extrusionOk="0">
                  <a:moveTo>
                    <a:pt x="492" y="1"/>
                  </a:moveTo>
                  <a:cubicBezTo>
                    <a:pt x="220" y="1"/>
                    <a:pt x="0" y="221"/>
                    <a:pt x="0" y="493"/>
                  </a:cubicBezTo>
                  <a:lnTo>
                    <a:pt x="0" y="4973"/>
                  </a:lnTo>
                  <a:cubicBezTo>
                    <a:pt x="144" y="4884"/>
                    <a:pt x="314" y="4834"/>
                    <a:pt x="492" y="4834"/>
                  </a:cubicBezTo>
                  <a:cubicBezTo>
                    <a:pt x="497" y="4834"/>
                    <a:pt x="501" y="4834"/>
                    <a:pt x="505" y="4834"/>
                  </a:cubicBezTo>
                  <a:cubicBezTo>
                    <a:pt x="674" y="4834"/>
                    <a:pt x="839" y="4883"/>
                    <a:pt x="980" y="4970"/>
                  </a:cubicBezTo>
                  <a:lnTo>
                    <a:pt x="980" y="3480"/>
                  </a:lnTo>
                  <a:lnTo>
                    <a:pt x="2706" y="3482"/>
                  </a:lnTo>
                  <a:lnTo>
                    <a:pt x="2515" y="4163"/>
                  </a:lnTo>
                  <a:cubicBezTo>
                    <a:pt x="2486" y="4276"/>
                    <a:pt x="2488" y="4394"/>
                    <a:pt x="2536" y="4501"/>
                  </a:cubicBezTo>
                  <a:cubicBezTo>
                    <a:pt x="2614" y="4684"/>
                    <a:pt x="2792" y="4800"/>
                    <a:pt x="2986" y="4800"/>
                  </a:cubicBezTo>
                  <a:lnTo>
                    <a:pt x="8042" y="4800"/>
                  </a:lnTo>
                  <a:cubicBezTo>
                    <a:pt x="8043" y="4800"/>
                    <a:pt x="8044" y="4800"/>
                    <a:pt x="8045" y="4800"/>
                  </a:cubicBezTo>
                  <a:cubicBezTo>
                    <a:pt x="8527" y="4800"/>
                    <a:pt x="8732" y="4197"/>
                    <a:pt x="8343" y="3909"/>
                  </a:cubicBezTo>
                  <a:lnTo>
                    <a:pt x="7382" y="3102"/>
                  </a:lnTo>
                  <a:cubicBezTo>
                    <a:pt x="7319" y="3050"/>
                    <a:pt x="7321" y="2958"/>
                    <a:pt x="7382" y="2909"/>
                  </a:cubicBezTo>
                  <a:lnTo>
                    <a:pt x="8390" y="2091"/>
                  </a:lnTo>
                  <a:cubicBezTo>
                    <a:pt x="8719" y="1780"/>
                    <a:pt x="8496" y="1240"/>
                    <a:pt x="8045" y="1240"/>
                  </a:cubicBezTo>
                  <a:cubicBezTo>
                    <a:pt x="8044" y="1240"/>
                    <a:pt x="8043" y="1240"/>
                    <a:pt x="8042" y="1240"/>
                  </a:cubicBezTo>
                  <a:lnTo>
                    <a:pt x="5247" y="1240"/>
                  </a:lnTo>
                  <a:lnTo>
                    <a:pt x="5412" y="630"/>
                  </a:lnTo>
                  <a:cubicBezTo>
                    <a:pt x="5443" y="520"/>
                    <a:pt x="5438" y="402"/>
                    <a:pt x="5393" y="297"/>
                  </a:cubicBezTo>
                  <a:cubicBezTo>
                    <a:pt x="5315" y="114"/>
                    <a:pt x="5134" y="1"/>
                    <a:pt x="49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7"/>
            <p:cNvSpPr/>
            <p:nvPr/>
          </p:nvSpPr>
          <p:spPr>
            <a:xfrm>
              <a:off x="7048579" y="3613042"/>
              <a:ext cx="142801" cy="194514"/>
            </a:xfrm>
            <a:custGeom>
              <a:avLst/>
              <a:gdLst/>
              <a:ahLst/>
              <a:cxnLst/>
              <a:rect l="l" t="t" r="r" b="b"/>
              <a:pathLst>
                <a:path w="5266" h="7173" extrusionOk="0">
                  <a:moveTo>
                    <a:pt x="2659" y="0"/>
                  </a:moveTo>
                  <a:cubicBezTo>
                    <a:pt x="2493" y="0"/>
                    <a:pt x="2327" y="84"/>
                    <a:pt x="2235" y="252"/>
                  </a:cubicBezTo>
                  <a:lnTo>
                    <a:pt x="6" y="4707"/>
                  </a:lnTo>
                  <a:lnTo>
                    <a:pt x="6" y="6509"/>
                  </a:lnTo>
                  <a:cubicBezTo>
                    <a:pt x="1" y="6858"/>
                    <a:pt x="276" y="7156"/>
                    <a:pt x="627" y="7172"/>
                  </a:cubicBezTo>
                  <a:cubicBezTo>
                    <a:pt x="634" y="7172"/>
                    <a:pt x="642" y="7173"/>
                    <a:pt x="650" y="7173"/>
                  </a:cubicBezTo>
                  <a:cubicBezTo>
                    <a:pt x="1009" y="7173"/>
                    <a:pt x="1302" y="6884"/>
                    <a:pt x="1302" y="6525"/>
                  </a:cubicBezTo>
                  <a:lnTo>
                    <a:pt x="1302" y="4479"/>
                  </a:lnTo>
                  <a:cubicBezTo>
                    <a:pt x="1302" y="3709"/>
                    <a:pt x="1924" y="3067"/>
                    <a:pt x="2688" y="3067"/>
                  </a:cubicBezTo>
                  <a:cubicBezTo>
                    <a:pt x="2696" y="3067"/>
                    <a:pt x="2704" y="3067"/>
                    <a:pt x="2712" y="3068"/>
                  </a:cubicBezTo>
                  <a:cubicBezTo>
                    <a:pt x="3466" y="3081"/>
                    <a:pt x="4074" y="3696"/>
                    <a:pt x="4074" y="4453"/>
                  </a:cubicBezTo>
                  <a:lnTo>
                    <a:pt x="4074" y="4595"/>
                  </a:lnTo>
                  <a:cubicBezTo>
                    <a:pt x="4087" y="4997"/>
                    <a:pt x="4383" y="5204"/>
                    <a:pt x="4677" y="5204"/>
                  </a:cubicBezTo>
                  <a:cubicBezTo>
                    <a:pt x="4951" y="5204"/>
                    <a:pt x="5224" y="5024"/>
                    <a:pt x="5266" y="4655"/>
                  </a:cubicBezTo>
                  <a:lnTo>
                    <a:pt x="3084" y="252"/>
                  </a:lnTo>
                  <a:cubicBezTo>
                    <a:pt x="2992" y="84"/>
                    <a:pt x="2826" y="0"/>
                    <a:pt x="26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7"/>
            <p:cNvSpPr/>
            <p:nvPr/>
          </p:nvSpPr>
          <p:spPr>
            <a:xfrm>
              <a:off x="6962130" y="3722758"/>
              <a:ext cx="319390" cy="183369"/>
            </a:xfrm>
            <a:custGeom>
              <a:avLst/>
              <a:gdLst/>
              <a:ahLst/>
              <a:cxnLst/>
              <a:rect l="l" t="t" r="r" b="b"/>
              <a:pathLst>
                <a:path w="11778" h="6762" extrusionOk="0">
                  <a:moveTo>
                    <a:pt x="5870" y="1"/>
                  </a:moveTo>
                  <a:cubicBezTo>
                    <a:pt x="5675" y="1"/>
                    <a:pt x="5480" y="134"/>
                    <a:pt x="5467" y="402"/>
                  </a:cubicBezTo>
                  <a:lnTo>
                    <a:pt x="5467" y="2445"/>
                  </a:lnTo>
                  <a:cubicBezTo>
                    <a:pt x="5425" y="3545"/>
                    <a:pt x="4627" y="4097"/>
                    <a:pt x="3830" y="4097"/>
                  </a:cubicBezTo>
                  <a:cubicBezTo>
                    <a:pt x="3041" y="4097"/>
                    <a:pt x="2254" y="3556"/>
                    <a:pt x="2204" y="2471"/>
                  </a:cubicBezTo>
                  <a:lnTo>
                    <a:pt x="2204" y="2429"/>
                  </a:lnTo>
                  <a:lnTo>
                    <a:pt x="134" y="6212"/>
                  </a:lnTo>
                  <a:cubicBezTo>
                    <a:pt x="1" y="6461"/>
                    <a:pt x="176" y="6762"/>
                    <a:pt x="459" y="6762"/>
                  </a:cubicBezTo>
                  <a:lnTo>
                    <a:pt x="11778" y="6762"/>
                  </a:lnTo>
                  <a:lnTo>
                    <a:pt x="9014" y="1633"/>
                  </a:lnTo>
                  <a:cubicBezTo>
                    <a:pt x="8730" y="1946"/>
                    <a:pt x="8318" y="2141"/>
                    <a:pt x="7861" y="2141"/>
                  </a:cubicBezTo>
                  <a:cubicBezTo>
                    <a:pt x="7855" y="2141"/>
                    <a:pt x="7849" y="2141"/>
                    <a:pt x="7843" y="2141"/>
                  </a:cubicBezTo>
                  <a:cubicBezTo>
                    <a:pt x="6971" y="2131"/>
                    <a:pt x="6277" y="1405"/>
                    <a:pt x="6277" y="533"/>
                  </a:cubicBezTo>
                  <a:lnTo>
                    <a:pt x="6277" y="415"/>
                  </a:lnTo>
                  <a:cubicBezTo>
                    <a:pt x="6268" y="139"/>
                    <a:pt x="6069" y="1"/>
                    <a:pt x="5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37"/>
          <p:cNvGrpSpPr/>
          <p:nvPr/>
        </p:nvGrpSpPr>
        <p:grpSpPr>
          <a:xfrm>
            <a:off x="818345" y="3606312"/>
            <a:ext cx="332803" cy="319200"/>
            <a:chOff x="6182210" y="2830682"/>
            <a:chExt cx="473741" cy="454377"/>
          </a:xfrm>
          <a:solidFill>
            <a:srgbClr val="034094"/>
          </a:solidFill>
        </p:grpSpPr>
        <p:sp>
          <p:nvSpPr>
            <p:cNvPr id="198" name="Google Shape;198;p37"/>
            <p:cNvSpPr/>
            <p:nvPr/>
          </p:nvSpPr>
          <p:spPr>
            <a:xfrm>
              <a:off x="6365197" y="3259433"/>
              <a:ext cx="168779" cy="25626"/>
            </a:xfrm>
            <a:custGeom>
              <a:avLst/>
              <a:gdLst/>
              <a:ahLst/>
              <a:cxnLst/>
              <a:rect l="l" t="t" r="r" b="b"/>
              <a:pathLst>
                <a:path w="6224" h="945" extrusionOk="0">
                  <a:moveTo>
                    <a:pt x="199" y="1"/>
                  </a:moveTo>
                  <a:lnTo>
                    <a:pt x="29" y="462"/>
                  </a:lnTo>
                  <a:cubicBezTo>
                    <a:pt x="0" y="540"/>
                    <a:pt x="47" y="627"/>
                    <a:pt x="126" y="650"/>
                  </a:cubicBezTo>
                  <a:cubicBezTo>
                    <a:pt x="835" y="848"/>
                    <a:pt x="1580" y="945"/>
                    <a:pt x="2327" y="945"/>
                  </a:cubicBezTo>
                  <a:cubicBezTo>
                    <a:pt x="3685" y="945"/>
                    <a:pt x="5050" y="624"/>
                    <a:pt x="62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7"/>
            <p:cNvSpPr/>
            <p:nvPr/>
          </p:nvSpPr>
          <p:spPr>
            <a:xfrm>
              <a:off x="6182210" y="3002280"/>
              <a:ext cx="226404" cy="261575"/>
            </a:xfrm>
            <a:custGeom>
              <a:avLst/>
              <a:gdLst/>
              <a:ahLst/>
              <a:cxnLst/>
              <a:rect l="l" t="t" r="r" b="b"/>
              <a:pathLst>
                <a:path w="8349" h="9646" extrusionOk="0">
                  <a:moveTo>
                    <a:pt x="1076" y="1"/>
                  </a:moveTo>
                  <a:cubicBezTo>
                    <a:pt x="1005" y="1"/>
                    <a:pt x="939" y="52"/>
                    <a:pt x="922" y="122"/>
                  </a:cubicBezTo>
                  <a:cubicBezTo>
                    <a:pt x="0" y="3933"/>
                    <a:pt x="1981" y="7993"/>
                    <a:pt x="5525" y="9631"/>
                  </a:cubicBezTo>
                  <a:cubicBezTo>
                    <a:pt x="5547" y="9641"/>
                    <a:pt x="5570" y="9646"/>
                    <a:pt x="5593" y="9646"/>
                  </a:cubicBezTo>
                  <a:cubicBezTo>
                    <a:pt x="5656" y="9646"/>
                    <a:pt x="5716" y="9608"/>
                    <a:pt x="5740" y="9544"/>
                  </a:cubicBezTo>
                  <a:lnTo>
                    <a:pt x="8320" y="2537"/>
                  </a:lnTo>
                  <a:cubicBezTo>
                    <a:pt x="8349" y="2453"/>
                    <a:pt x="8304" y="2362"/>
                    <a:pt x="8218" y="2333"/>
                  </a:cubicBezTo>
                  <a:lnTo>
                    <a:pt x="1127" y="9"/>
                  </a:lnTo>
                  <a:cubicBezTo>
                    <a:pt x="1110" y="3"/>
                    <a:pt x="1093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7"/>
            <p:cNvSpPr/>
            <p:nvPr/>
          </p:nvSpPr>
          <p:spPr>
            <a:xfrm>
              <a:off x="6381793" y="3195572"/>
              <a:ext cx="228112" cy="33626"/>
            </a:xfrm>
            <a:custGeom>
              <a:avLst/>
              <a:gdLst/>
              <a:ahLst/>
              <a:cxnLst/>
              <a:rect l="l" t="t" r="r" b="b"/>
              <a:pathLst>
                <a:path w="8412" h="1240" extrusionOk="0">
                  <a:moveTo>
                    <a:pt x="459" y="1"/>
                  </a:moveTo>
                  <a:lnTo>
                    <a:pt x="1" y="1240"/>
                  </a:lnTo>
                  <a:lnTo>
                    <a:pt x="7246" y="1240"/>
                  </a:lnTo>
                  <a:cubicBezTo>
                    <a:pt x="7673" y="871"/>
                    <a:pt x="8069" y="446"/>
                    <a:pt x="84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7"/>
            <p:cNvSpPr/>
            <p:nvPr/>
          </p:nvSpPr>
          <p:spPr>
            <a:xfrm>
              <a:off x="6218493" y="2830682"/>
              <a:ext cx="195382" cy="204276"/>
            </a:xfrm>
            <a:custGeom>
              <a:avLst/>
              <a:gdLst/>
              <a:ahLst/>
              <a:cxnLst/>
              <a:rect l="l" t="t" r="r" b="b"/>
              <a:pathLst>
                <a:path w="7205" h="7533" extrusionOk="0">
                  <a:moveTo>
                    <a:pt x="7049" y="0"/>
                  </a:moveTo>
                  <a:cubicBezTo>
                    <a:pt x="7043" y="0"/>
                    <a:pt x="7037" y="0"/>
                    <a:pt x="7031" y="1"/>
                  </a:cubicBezTo>
                  <a:cubicBezTo>
                    <a:pt x="5064" y="169"/>
                    <a:pt x="3236" y="1015"/>
                    <a:pt x="1824" y="2427"/>
                  </a:cubicBezTo>
                  <a:cubicBezTo>
                    <a:pt x="1057" y="3197"/>
                    <a:pt x="454" y="4090"/>
                    <a:pt x="38" y="5062"/>
                  </a:cubicBezTo>
                  <a:cubicBezTo>
                    <a:pt x="1" y="5151"/>
                    <a:pt x="43" y="5250"/>
                    <a:pt x="132" y="5279"/>
                  </a:cubicBezTo>
                  <a:lnTo>
                    <a:pt x="6995" y="7524"/>
                  </a:lnTo>
                  <a:cubicBezTo>
                    <a:pt x="7012" y="7530"/>
                    <a:pt x="7029" y="7532"/>
                    <a:pt x="7045" y="7532"/>
                  </a:cubicBezTo>
                  <a:cubicBezTo>
                    <a:pt x="7129" y="7532"/>
                    <a:pt x="7204" y="7464"/>
                    <a:pt x="7204" y="7375"/>
                  </a:cubicBezTo>
                  <a:lnTo>
                    <a:pt x="7204" y="158"/>
                  </a:lnTo>
                  <a:cubicBezTo>
                    <a:pt x="7204" y="72"/>
                    <a:pt x="7135" y="0"/>
                    <a:pt x="7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7"/>
            <p:cNvSpPr/>
            <p:nvPr/>
          </p:nvSpPr>
          <p:spPr>
            <a:xfrm>
              <a:off x="6405250" y="3134856"/>
              <a:ext cx="237766" cy="30561"/>
            </a:xfrm>
            <a:custGeom>
              <a:avLst/>
              <a:gdLst/>
              <a:ahLst/>
              <a:cxnLst/>
              <a:rect l="l" t="t" r="r" b="b"/>
              <a:pathLst>
                <a:path w="8768" h="1127" extrusionOk="0">
                  <a:moveTo>
                    <a:pt x="417" y="0"/>
                  </a:moveTo>
                  <a:lnTo>
                    <a:pt x="0" y="1127"/>
                  </a:lnTo>
                  <a:lnTo>
                    <a:pt x="8265" y="1127"/>
                  </a:lnTo>
                  <a:cubicBezTo>
                    <a:pt x="8461" y="765"/>
                    <a:pt x="8629" y="388"/>
                    <a:pt x="87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7"/>
            <p:cNvSpPr/>
            <p:nvPr/>
          </p:nvSpPr>
          <p:spPr>
            <a:xfrm>
              <a:off x="6427703" y="3072568"/>
              <a:ext cx="228248" cy="32053"/>
            </a:xfrm>
            <a:custGeom>
              <a:avLst/>
              <a:gdLst/>
              <a:ahLst/>
              <a:cxnLst/>
              <a:rect l="l" t="t" r="r" b="b"/>
              <a:pathLst>
                <a:path w="8417" h="1182" extrusionOk="0">
                  <a:moveTo>
                    <a:pt x="498" y="0"/>
                  </a:moveTo>
                  <a:cubicBezTo>
                    <a:pt x="459" y="0"/>
                    <a:pt x="427" y="24"/>
                    <a:pt x="414" y="58"/>
                  </a:cubicBezTo>
                  <a:lnTo>
                    <a:pt x="0" y="1182"/>
                  </a:lnTo>
                  <a:lnTo>
                    <a:pt x="8262" y="1182"/>
                  </a:lnTo>
                  <a:cubicBezTo>
                    <a:pt x="8330" y="851"/>
                    <a:pt x="8380" y="514"/>
                    <a:pt x="8408" y="173"/>
                  </a:cubicBezTo>
                  <a:cubicBezTo>
                    <a:pt x="8416" y="79"/>
                    <a:pt x="8340" y="0"/>
                    <a:pt x="82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7"/>
            <p:cNvSpPr/>
            <p:nvPr/>
          </p:nvSpPr>
          <p:spPr>
            <a:xfrm>
              <a:off x="6470168" y="2943734"/>
              <a:ext cx="26738" cy="76010"/>
            </a:xfrm>
            <a:custGeom>
              <a:avLst/>
              <a:gdLst/>
              <a:ahLst/>
              <a:cxnLst/>
              <a:rect l="l" t="t" r="r" b="b"/>
              <a:pathLst>
                <a:path w="986" h="2803" extrusionOk="0">
                  <a:moveTo>
                    <a:pt x="493" y="1"/>
                  </a:moveTo>
                  <a:cubicBezTo>
                    <a:pt x="253" y="1"/>
                    <a:pt x="14" y="165"/>
                    <a:pt x="1" y="492"/>
                  </a:cubicBezTo>
                  <a:lnTo>
                    <a:pt x="1" y="2312"/>
                  </a:lnTo>
                  <a:cubicBezTo>
                    <a:pt x="3" y="2582"/>
                    <a:pt x="223" y="2802"/>
                    <a:pt x="493" y="2802"/>
                  </a:cubicBezTo>
                  <a:cubicBezTo>
                    <a:pt x="765" y="2802"/>
                    <a:pt x="985" y="2582"/>
                    <a:pt x="985" y="2312"/>
                  </a:cubicBezTo>
                  <a:lnTo>
                    <a:pt x="985" y="492"/>
                  </a:lnTo>
                  <a:cubicBezTo>
                    <a:pt x="972" y="165"/>
                    <a:pt x="733" y="1"/>
                    <a:pt x="4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7"/>
            <p:cNvSpPr/>
            <p:nvPr/>
          </p:nvSpPr>
          <p:spPr>
            <a:xfrm>
              <a:off x="6524023" y="2913416"/>
              <a:ext cx="26792" cy="106328"/>
            </a:xfrm>
            <a:custGeom>
              <a:avLst/>
              <a:gdLst/>
              <a:ahLst/>
              <a:cxnLst/>
              <a:rect l="l" t="t" r="r" b="b"/>
              <a:pathLst>
                <a:path w="988" h="3921" extrusionOk="0">
                  <a:moveTo>
                    <a:pt x="494" y="0"/>
                  </a:moveTo>
                  <a:cubicBezTo>
                    <a:pt x="254" y="0"/>
                    <a:pt x="13" y="164"/>
                    <a:pt x="0" y="492"/>
                  </a:cubicBezTo>
                  <a:lnTo>
                    <a:pt x="0" y="3430"/>
                  </a:lnTo>
                  <a:cubicBezTo>
                    <a:pt x="5" y="3700"/>
                    <a:pt x="223" y="3920"/>
                    <a:pt x="495" y="3920"/>
                  </a:cubicBezTo>
                  <a:cubicBezTo>
                    <a:pt x="768" y="3920"/>
                    <a:pt x="988" y="3700"/>
                    <a:pt x="988" y="3430"/>
                  </a:cubicBezTo>
                  <a:lnTo>
                    <a:pt x="988" y="492"/>
                  </a:lnTo>
                  <a:cubicBezTo>
                    <a:pt x="975" y="164"/>
                    <a:pt x="734" y="0"/>
                    <a:pt x="4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7"/>
            <p:cNvSpPr/>
            <p:nvPr/>
          </p:nvSpPr>
          <p:spPr>
            <a:xfrm>
              <a:off x="6577932" y="2872144"/>
              <a:ext cx="26738" cy="147601"/>
            </a:xfrm>
            <a:custGeom>
              <a:avLst/>
              <a:gdLst/>
              <a:ahLst/>
              <a:cxnLst/>
              <a:rect l="l" t="t" r="r" b="b"/>
              <a:pathLst>
                <a:path w="986" h="5443" extrusionOk="0">
                  <a:moveTo>
                    <a:pt x="493" y="0"/>
                  </a:moveTo>
                  <a:cubicBezTo>
                    <a:pt x="253" y="0"/>
                    <a:pt x="13" y="164"/>
                    <a:pt x="0" y="492"/>
                  </a:cubicBezTo>
                  <a:lnTo>
                    <a:pt x="0" y="4952"/>
                  </a:lnTo>
                  <a:cubicBezTo>
                    <a:pt x="3" y="5222"/>
                    <a:pt x="223" y="5442"/>
                    <a:pt x="495" y="5442"/>
                  </a:cubicBezTo>
                  <a:cubicBezTo>
                    <a:pt x="768" y="5442"/>
                    <a:pt x="985" y="5222"/>
                    <a:pt x="985" y="4952"/>
                  </a:cubicBezTo>
                  <a:lnTo>
                    <a:pt x="985" y="492"/>
                  </a:lnTo>
                  <a:cubicBezTo>
                    <a:pt x="972" y="164"/>
                    <a:pt x="732" y="0"/>
                    <a:pt x="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939" y="274293"/>
            <a:ext cx="845370" cy="8121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20915" y="320426"/>
            <a:ext cx="4617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Кыргызский Государственный Технический Университет им. И.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Раззакова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5264" y="4684546"/>
            <a:ext cx="1895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ky-KG" dirty="0">
                <a:solidFill>
                  <a:schemeClr val="bg1">
                    <a:lumMod val="75000"/>
                  </a:schemeClr>
                </a:solidFill>
              </a:rPr>
              <a:t>ноября 2023 года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2" name="Google Shape;572;p50"/>
          <p:cNvCxnSpPr>
            <a:cxnSpLocks/>
          </p:cNvCxnSpPr>
          <p:nvPr/>
        </p:nvCxnSpPr>
        <p:spPr>
          <a:xfrm flipV="1">
            <a:off x="2328126" y="3842917"/>
            <a:ext cx="840919" cy="35060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572;p50"/>
          <p:cNvCxnSpPr>
            <a:cxnSpLocks/>
          </p:cNvCxnSpPr>
          <p:nvPr/>
        </p:nvCxnSpPr>
        <p:spPr>
          <a:xfrm>
            <a:off x="2134482" y="2320689"/>
            <a:ext cx="924228" cy="1400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571;p50"/>
          <p:cNvCxnSpPr>
            <a:cxnSpLocks/>
          </p:cNvCxnSpPr>
          <p:nvPr/>
        </p:nvCxnSpPr>
        <p:spPr>
          <a:xfrm flipV="1">
            <a:off x="5292505" y="3383249"/>
            <a:ext cx="1594480" cy="21901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571;p50"/>
          <p:cNvCxnSpPr>
            <a:cxnSpLocks/>
          </p:cNvCxnSpPr>
          <p:nvPr/>
        </p:nvCxnSpPr>
        <p:spPr>
          <a:xfrm flipV="1">
            <a:off x="5313241" y="1718877"/>
            <a:ext cx="1295377" cy="56233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0" name="Google Shape;560;p50"/>
          <p:cNvSpPr/>
          <p:nvPr/>
        </p:nvSpPr>
        <p:spPr>
          <a:xfrm>
            <a:off x="4051342" y="1413034"/>
            <a:ext cx="1839600" cy="1839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50"/>
          <p:cNvSpPr/>
          <p:nvPr/>
        </p:nvSpPr>
        <p:spPr>
          <a:xfrm>
            <a:off x="2846137" y="1730768"/>
            <a:ext cx="1709478" cy="1587173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50"/>
          <p:cNvSpPr/>
          <p:nvPr/>
        </p:nvSpPr>
        <p:spPr>
          <a:xfrm>
            <a:off x="4232706" y="2460759"/>
            <a:ext cx="1839600" cy="1839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50"/>
          <p:cNvSpPr/>
          <p:nvPr/>
        </p:nvSpPr>
        <p:spPr>
          <a:xfrm>
            <a:off x="2835406" y="2631080"/>
            <a:ext cx="1839600" cy="1839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65" name="Google Shape;565;p50"/>
          <p:cNvSpPr txBox="1"/>
          <p:nvPr/>
        </p:nvSpPr>
        <p:spPr>
          <a:xfrm>
            <a:off x="3367849" y="3265341"/>
            <a:ext cx="683493" cy="52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91425" bIns="91425" anchor="t" anchorCtr="0">
            <a:noAutofit/>
          </a:bodyPr>
          <a:lstStyle/>
          <a:p>
            <a:pPr algn="ctr"/>
            <a:r>
              <a:rPr lang="ru-RU" sz="2400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73</a:t>
            </a:r>
          </a:p>
        </p:txBody>
      </p:sp>
      <p:sp>
        <p:nvSpPr>
          <p:cNvPr id="566" name="Google Shape;566;p50"/>
          <p:cNvSpPr txBox="1"/>
          <p:nvPr/>
        </p:nvSpPr>
        <p:spPr>
          <a:xfrm>
            <a:off x="6554382" y="1290860"/>
            <a:ext cx="1452394" cy="725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</a:rPr>
              <a:t>получено патентов</a:t>
            </a:r>
          </a:p>
        </p:txBody>
      </p:sp>
      <p:sp>
        <p:nvSpPr>
          <p:cNvPr id="568" name="Google Shape;568;p50"/>
          <p:cNvSpPr txBox="1"/>
          <p:nvPr/>
        </p:nvSpPr>
        <p:spPr>
          <a:xfrm>
            <a:off x="7015571" y="3055456"/>
            <a:ext cx="1982411" cy="760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ea typeface="Red Hat Text"/>
                <a:cs typeface="Red Hat Text"/>
                <a:sym typeface="Red Hat Text"/>
              </a:rPr>
              <a:t>опубликовано монографий</a:t>
            </a:r>
            <a:endParaRPr sz="16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Red Hat Text"/>
              <a:cs typeface="Red Hat Text"/>
              <a:sym typeface="Red Hat Text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C867FA8-8251-493E-8AE6-A3381CDE53E2}"/>
              </a:ext>
            </a:extLst>
          </p:cNvPr>
          <p:cNvSpPr/>
          <p:nvPr/>
        </p:nvSpPr>
        <p:spPr>
          <a:xfrm>
            <a:off x="257690" y="1569844"/>
            <a:ext cx="22567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научных статей в отечественных и зарубежных рецензируемых научных изданиях</a:t>
            </a:r>
            <a:endParaRPr lang="ru-RU" sz="1600" b="1" i="1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4" name="Google Shape;565;p50"/>
          <p:cNvSpPr txBox="1"/>
          <p:nvPr/>
        </p:nvSpPr>
        <p:spPr>
          <a:xfrm>
            <a:off x="3282933" y="2112602"/>
            <a:ext cx="875393" cy="52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91425" bIns="91425" anchor="t" anchorCtr="0">
            <a:noAutofit/>
          </a:bodyPr>
          <a:lstStyle/>
          <a:p>
            <a:pPr algn="ctr"/>
            <a:r>
              <a:rPr lang="ru-RU" sz="2400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930</a:t>
            </a:r>
          </a:p>
        </p:txBody>
      </p:sp>
      <p:sp>
        <p:nvSpPr>
          <p:cNvPr id="35" name="Google Shape;565;p50"/>
          <p:cNvSpPr txBox="1"/>
          <p:nvPr/>
        </p:nvSpPr>
        <p:spPr>
          <a:xfrm>
            <a:off x="4629395" y="1900531"/>
            <a:ext cx="683493" cy="42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91425" bIns="91425" anchor="t" anchorCtr="0">
            <a:noAutofit/>
          </a:bodyPr>
          <a:lstStyle/>
          <a:p>
            <a:pPr algn="ctr"/>
            <a:r>
              <a:rPr lang="ru-RU" sz="2400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37" name="Google Shape;565;p50"/>
          <p:cNvSpPr txBox="1"/>
          <p:nvPr/>
        </p:nvSpPr>
        <p:spPr>
          <a:xfrm>
            <a:off x="4735580" y="3139504"/>
            <a:ext cx="683493" cy="52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91425" bIns="91425" anchor="t" anchorCtr="0">
            <a:noAutofit/>
          </a:bodyPr>
          <a:lstStyle/>
          <a:p>
            <a:pPr algn="ctr"/>
            <a:r>
              <a:rPr lang="ru-RU" sz="2400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91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3331" y="4001874"/>
            <a:ext cx="18854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публикации 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в базе данных </a:t>
            </a:r>
            <a:r>
              <a:rPr lang="ru-RU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Scopus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2379" y="4179006"/>
            <a:ext cx="845370" cy="812146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-1207734" y="261117"/>
            <a:ext cx="9214510" cy="759667"/>
          </a:xfrm>
          <a:prstGeom prst="roundRect">
            <a:avLst/>
          </a:prstGeom>
          <a:solidFill>
            <a:srgbClr val="C2D7FF"/>
          </a:solidFill>
          <a:ln>
            <a:solidFill>
              <a:srgbClr val="7CA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46686" y="455047"/>
            <a:ext cx="792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3409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НАУЧНЫХ ИССЛЕДОВАНИЙ ЗА 2022 - 2023 ГГ:</a:t>
            </a:r>
            <a:endParaRPr lang="ru-RU" sz="2400" b="1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36CE878-8E18-4BE1-B66F-BC31AF23C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00454" y="4881969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10</a:t>
            </a:fld>
            <a:endParaRPr lang="x-none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8"/>
          <p:cNvSpPr txBox="1">
            <a:spLocks noGrp="1"/>
          </p:cNvSpPr>
          <p:nvPr>
            <p:ph type="subTitle" idx="1"/>
          </p:nvPr>
        </p:nvSpPr>
        <p:spPr>
          <a:xfrm>
            <a:off x="-365403" y="2527102"/>
            <a:ext cx="2598467" cy="789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bg1"/>
              </a:buClr>
            </a:pPr>
            <a:r>
              <a:rPr lang="ru-RU" sz="20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75 научных направлений </a:t>
            </a:r>
          </a:p>
        </p:txBody>
      </p:sp>
      <p:sp>
        <p:nvSpPr>
          <p:cNvPr id="489" name="Google Shape;489;p48"/>
          <p:cNvSpPr txBox="1">
            <a:spLocks noGrp="1"/>
          </p:cNvSpPr>
          <p:nvPr>
            <p:ph type="subTitle" idx="3"/>
          </p:nvPr>
        </p:nvSpPr>
        <p:spPr>
          <a:xfrm>
            <a:off x="6858616" y="1996280"/>
            <a:ext cx="2129133" cy="1013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SzPts val="1100"/>
            </a:pP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47 докторантов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PhD</a:t>
            </a:r>
            <a:r>
              <a:rPr lang="ky-KG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ky-KG" dirty="0" err="1">
                <a:solidFill>
                  <a:schemeClr val="bg1">
                    <a:lumMod val="75000"/>
                  </a:schemeClr>
                </a:solidFill>
              </a:rPr>
              <a:t>в</a:t>
            </a:r>
            <a:r>
              <a:rPr lang="ky-KG" dirty="0">
                <a:solidFill>
                  <a:schemeClr val="bg1">
                    <a:lumMod val="75000"/>
                  </a:schemeClr>
                </a:solidFill>
              </a:rPr>
              <a:t> том числе </a:t>
            </a:r>
            <a:r>
              <a:rPr lang="ky-KG" dirty="0" err="1">
                <a:solidFill>
                  <a:schemeClr val="bg1">
                    <a:lumMod val="75000"/>
                  </a:schemeClr>
                </a:solidFill>
              </a:rPr>
              <a:t>граждане</a:t>
            </a:r>
            <a:r>
              <a:rPr lang="ky-KG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ky-KG" dirty="0" err="1">
                <a:solidFill>
                  <a:schemeClr val="bg1">
                    <a:lumMod val="75000"/>
                  </a:schemeClr>
                </a:solidFill>
              </a:rPr>
              <a:t>блиижнего</a:t>
            </a:r>
            <a:r>
              <a:rPr lang="ky-KG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ky-KG" dirty="0" err="1">
                <a:solidFill>
                  <a:schemeClr val="bg1">
                    <a:lumMod val="75000"/>
                  </a:schemeClr>
                </a:solidFill>
              </a:rPr>
              <a:t>и</a:t>
            </a:r>
            <a:r>
              <a:rPr lang="ky-KG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ky-KG" dirty="0" err="1">
                <a:solidFill>
                  <a:schemeClr val="bg1">
                    <a:lumMod val="75000"/>
                  </a:schemeClr>
                </a:solidFill>
              </a:rPr>
              <a:t>дальнего</a:t>
            </a:r>
            <a:r>
              <a:rPr lang="ky-KG" dirty="0">
                <a:solidFill>
                  <a:schemeClr val="bg1">
                    <a:lumMod val="75000"/>
                  </a:schemeClr>
                </a:solidFill>
              </a:rPr>
              <a:t> зарубежья</a:t>
            </a:r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92" name="Google Shape;492;p48"/>
          <p:cNvSpPr txBox="1">
            <a:spLocks noGrp="1"/>
          </p:cNvSpPr>
          <p:nvPr>
            <p:ph type="title" idx="6"/>
          </p:nvPr>
        </p:nvSpPr>
        <p:spPr>
          <a:xfrm>
            <a:off x="48367" y="120649"/>
            <a:ext cx="7842109" cy="945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ru-RU" sz="24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НАУЧНО-ПЕДАГОГИЧЕСКИХ КАДРОВ</a:t>
            </a:r>
          </a:p>
        </p:txBody>
      </p:sp>
      <p:sp>
        <p:nvSpPr>
          <p:cNvPr id="493" name="Google Shape;493;p48"/>
          <p:cNvSpPr/>
          <p:nvPr/>
        </p:nvSpPr>
        <p:spPr>
          <a:xfrm>
            <a:off x="396287" y="1743213"/>
            <a:ext cx="705900" cy="705900"/>
          </a:xfrm>
          <a:prstGeom prst="ellipse">
            <a:avLst/>
          </a:prstGeom>
          <a:noFill/>
          <a:ln w="9525" cap="flat" cmpd="sng">
            <a:solidFill>
              <a:srgbClr val="7CAA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48"/>
          <p:cNvSpPr/>
          <p:nvPr/>
        </p:nvSpPr>
        <p:spPr>
          <a:xfrm>
            <a:off x="8032575" y="536496"/>
            <a:ext cx="664784" cy="673559"/>
          </a:xfrm>
          <a:prstGeom prst="ellipse">
            <a:avLst/>
          </a:prstGeom>
          <a:noFill/>
          <a:ln w="9525" cap="flat" cmpd="sng">
            <a:solidFill>
              <a:srgbClr val="7CAA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2379" y="4179006"/>
            <a:ext cx="845370" cy="812146"/>
          </a:xfrm>
          <a:prstGeom prst="rect">
            <a:avLst/>
          </a:prstGeom>
        </p:spPr>
      </p:pic>
      <p:sp>
        <p:nvSpPr>
          <p:cNvPr id="25" name="Google Shape;10370;p77"/>
          <p:cNvSpPr/>
          <p:nvPr/>
        </p:nvSpPr>
        <p:spPr>
          <a:xfrm>
            <a:off x="476631" y="1938133"/>
            <a:ext cx="545211" cy="347853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rgbClr val="034094"/>
          </a:solidFill>
          <a:ln>
            <a:solidFill>
              <a:srgbClr val="7CAAF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89;p48"/>
          <p:cNvSpPr txBox="1">
            <a:spLocks/>
          </p:cNvSpPr>
          <p:nvPr/>
        </p:nvSpPr>
        <p:spPr>
          <a:xfrm>
            <a:off x="113135" y="3247723"/>
            <a:ext cx="1830828" cy="1301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indent="0" algn="l">
              <a:buSzPts val="1100"/>
            </a:pP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170 аспирантов </a:t>
            </a:r>
          </a:p>
          <a:p>
            <a:pPr marL="0" indent="0" algn="l">
              <a:buSzPts val="1100"/>
            </a:pP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18 соискателей</a:t>
            </a:r>
          </a:p>
          <a:p>
            <a:pPr marL="0" indent="0" algn="l">
              <a:buSzPts val="1100"/>
            </a:pP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кандидатских и докторских научных степеней </a:t>
            </a:r>
          </a:p>
        </p:txBody>
      </p:sp>
      <p:sp>
        <p:nvSpPr>
          <p:cNvPr id="27" name="Google Shape;487;p48"/>
          <p:cNvSpPr txBox="1">
            <a:spLocks/>
          </p:cNvSpPr>
          <p:nvPr/>
        </p:nvSpPr>
        <p:spPr>
          <a:xfrm>
            <a:off x="6567213" y="1101885"/>
            <a:ext cx="2598467" cy="78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indent="0">
              <a:buClr>
                <a:schemeClr val="bg1"/>
              </a:buClr>
            </a:pPr>
            <a:r>
              <a:rPr lang="ru-RU" sz="20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12 программ </a:t>
            </a:r>
            <a:r>
              <a:rPr lang="en-US" sz="20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PhD</a:t>
            </a:r>
            <a:r>
              <a:rPr lang="ky-KG" sz="20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ky-KG" sz="2000" b="1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докторантуры</a:t>
            </a:r>
            <a:r>
              <a:rPr lang="ky-KG" sz="20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endParaRPr lang="ru-RU" sz="20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8" name="Google Shape;10371;p77"/>
          <p:cNvGrpSpPr/>
          <p:nvPr/>
        </p:nvGrpSpPr>
        <p:grpSpPr>
          <a:xfrm>
            <a:off x="8164870" y="711118"/>
            <a:ext cx="400194" cy="324316"/>
            <a:chOff x="3044965" y="2435220"/>
            <a:chExt cx="400194" cy="324316"/>
          </a:xfrm>
          <a:solidFill>
            <a:srgbClr val="034094"/>
          </a:solidFill>
        </p:grpSpPr>
        <p:sp>
          <p:nvSpPr>
            <p:cNvPr id="29" name="Google Shape;10372;p77"/>
            <p:cNvSpPr/>
            <p:nvPr/>
          </p:nvSpPr>
          <p:spPr>
            <a:xfrm>
              <a:off x="3105649" y="2649413"/>
              <a:ext cx="68329" cy="66864"/>
            </a:xfrm>
            <a:custGeom>
              <a:avLst/>
              <a:gdLst/>
              <a:ahLst/>
              <a:cxnLst/>
              <a:rect l="l" t="t" r="r" b="b"/>
              <a:pathLst>
                <a:path w="2145" h="2099" extrusionOk="0">
                  <a:moveTo>
                    <a:pt x="1924" y="0"/>
                  </a:moveTo>
                  <a:cubicBezTo>
                    <a:pt x="1867" y="0"/>
                    <a:pt x="1811" y="21"/>
                    <a:pt x="1775" y="63"/>
                  </a:cubicBezTo>
                  <a:lnTo>
                    <a:pt x="84" y="1753"/>
                  </a:lnTo>
                  <a:cubicBezTo>
                    <a:pt x="1" y="1825"/>
                    <a:pt x="1" y="1956"/>
                    <a:pt x="84" y="2039"/>
                  </a:cubicBezTo>
                  <a:cubicBezTo>
                    <a:pt x="120" y="2087"/>
                    <a:pt x="168" y="2099"/>
                    <a:pt x="227" y="2099"/>
                  </a:cubicBezTo>
                  <a:cubicBezTo>
                    <a:pt x="275" y="2099"/>
                    <a:pt x="334" y="2075"/>
                    <a:pt x="382" y="2039"/>
                  </a:cubicBezTo>
                  <a:lnTo>
                    <a:pt x="2073" y="337"/>
                  </a:lnTo>
                  <a:cubicBezTo>
                    <a:pt x="2144" y="265"/>
                    <a:pt x="2144" y="134"/>
                    <a:pt x="2073" y="63"/>
                  </a:cubicBezTo>
                  <a:cubicBezTo>
                    <a:pt x="2037" y="21"/>
                    <a:pt x="1980" y="0"/>
                    <a:pt x="1924" y="0"/>
                  </a:cubicBezTo>
                  <a:close/>
                </a:path>
              </a:pathLst>
            </a:custGeom>
            <a:grpFill/>
            <a:ln>
              <a:solidFill>
                <a:srgbClr val="7CAA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73;p77"/>
            <p:cNvSpPr/>
            <p:nvPr/>
          </p:nvSpPr>
          <p:spPr>
            <a:xfrm>
              <a:off x="3297193" y="2649413"/>
              <a:ext cx="68297" cy="66864"/>
            </a:xfrm>
            <a:custGeom>
              <a:avLst/>
              <a:gdLst/>
              <a:ahLst/>
              <a:cxnLst/>
              <a:rect l="l" t="t" r="r" b="b"/>
              <a:pathLst>
                <a:path w="2144" h="2099" extrusionOk="0">
                  <a:moveTo>
                    <a:pt x="1919" y="0"/>
                  </a:moveTo>
                  <a:cubicBezTo>
                    <a:pt x="1864" y="0"/>
                    <a:pt x="1810" y="21"/>
                    <a:pt x="1775" y="63"/>
                  </a:cubicBezTo>
                  <a:lnTo>
                    <a:pt x="84" y="1753"/>
                  </a:lnTo>
                  <a:cubicBezTo>
                    <a:pt x="1" y="1825"/>
                    <a:pt x="1" y="1956"/>
                    <a:pt x="84" y="2039"/>
                  </a:cubicBezTo>
                  <a:cubicBezTo>
                    <a:pt x="120" y="2087"/>
                    <a:pt x="167" y="2099"/>
                    <a:pt x="227" y="2099"/>
                  </a:cubicBezTo>
                  <a:cubicBezTo>
                    <a:pt x="286" y="2099"/>
                    <a:pt x="334" y="2075"/>
                    <a:pt x="382" y="2039"/>
                  </a:cubicBezTo>
                  <a:lnTo>
                    <a:pt x="2072" y="337"/>
                  </a:lnTo>
                  <a:cubicBezTo>
                    <a:pt x="2144" y="265"/>
                    <a:pt x="2144" y="134"/>
                    <a:pt x="2072" y="63"/>
                  </a:cubicBezTo>
                  <a:cubicBezTo>
                    <a:pt x="2031" y="21"/>
                    <a:pt x="1974" y="0"/>
                    <a:pt x="1919" y="0"/>
                  </a:cubicBezTo>
                  <a:close/>
                </a:path>
              </a:pathLst>
            </a:custGeom>
            <a:grpFill/>
            <a:ln>
              <a:solidFill>
                <a:srgbClr val="7CAA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374;p77"/>
            <p:cNvSpPr/>
            <p:nvPr/>
          </p:nvSpPr>
          <p:spPr>
            <a:xfrm>
              <a:off x="3044965" y="2435220"/>
              <a:ext cx="400194" cy="324316"/>
            </a:xfrm>
            <a:custGeom>
              <a:avLst/>
              <a:gdLst/>
              <a:ahLst/>
              <a:cxnLst/>
              <a:rect l="l" t="t" r="r" b="b"/>
              <a:pathLst>
                <a:path w="12563" h="10181" extrusionOk="0">
                  <a:moveTo>
                    <a:pt x="822" y="7358"/>
                  </a:moveTo>
                  <a:cubicBezTo>
                    <a:pt x="787" y="7465"/>
                    <a:pt x="787" y="7573"/>
                    <a:pt x="787" y="7680"/>
                  </a:cubicBezTo>
                  <a:cubicBezTo>
                    <a:pt x="787" y="7751"/>
                    <a:pt x="787" y="7823"/>
                    <a:pt x="811" y="7918"/>
                  </a:cubicBezTo>
                  <a:lnTo>
                    <a:pt x="632" y="7918"/>
                  </a:lnTo>
                  <a:cubicBezTo>
                    <a:pt x="525" y="7918"/>
                    <a:pt x="418" y="7823"/>
                    <a:pt x="418" y="7704"/>
                  </a:cubicBezTo>
                  <a:lnTo>
                    <a:pt x="418" y="7573"/>
                  </a:lnTo>
                  <a:cubicBezTo>
                    <a:pt x="418" y="7465"/>
                    <a:pt x="513" y="7358"/>
                    <a:pt x="632" y="7358"/>
                  </a:cubicBezTo>
                  <a:close/>
                  <a:moveTo>
                    <a:pt x="11955" y="7358"/>
                  </a:moveTo>
                  <a:cubicBezTo>
                    <a:pt x="12062" y="7358"/>
                    <a:pt x="12157" y="7454"/>
                    <a:pt x="12157" y="7573"/>
                  </a:cubicBezTo>
                  <a:lnTo>
                    <a:pt x="12169" y="7704"/>
                  </a:lnTo>
                  <a:cubicBezTo>
                    <a:pt x="12169" y="7811"/>
                    <a:pt x="12074" y="7918"/>
                    <a:pt x="11955" y="7918"/>
                  </a:cubicBezTo>
                  <a:lnTo>
                    <a:pt x="11776" y="7918"/>
                  </a:lnTo>
                  <a:cubicBezTo>
                    <a:pt x="11776" y="7835"/>
                    <a:pt x="11788" y="7763"/>
                    <a:pt x="11788" y="7668"/>
                  </a:cubicBezTo>
                  <a:cubicBezTo>
                    <a:pt x="11788" y="7573"/>
                    <a:pt x="11776" y="7465"/>
                    <a:pt x="11764" y="7358"/>
                  </a:cubicBezTo>
                  <a:close/>
                  <a:moveTo>
                    <a:pt x="3299" y="6263"/>
                  </a:moveTo>
                  <a:cubicBezTo>
                    <a:pt x="3918" y="6263"/>
                    <a:pt x="4466" y="6441"/>
                    <a:pt x="4859" y="6739"/>
                  </a:cubicBezTo>
                  <a:lnTo>
                    <a:pt x="4442" y="7156"/>
                  </a:lnTo>
                  <a:cubicBezTo>
                    <a:pt x="4371" y="7227"/>
                    <a:pt x="4371" y="7358"/>
                    <a:pt x="4442" y="7442"/>
                  </a:cubicBezTo>
                  <a:cubicBezTo>
                    <a:pt x="4490" y="7477"/>
                    <a:pt x="4525" y="7501"/>
                    <a:pt x="4585" y="7501"/>
                  </a:cubicBezTo>
                  <a:cubicBezTo>
                    <a:pt x="4644" y="7501"/>
                    <a:pt x="4692" y="7477"/>
                    <a:pt x="4740" y="7442"/>
                  </a:cubicBezTo>
                  <a:lnTo>
                    <a:pt x="5156" y="7025"/>
                  </a:lnTo>
                  <a:cubicBezTo>
                    <a:pt x="5299" y="7215"/>
                    <a:pt x="5394" y="7442"/>
                    <a:pt x="5394" y="7692"/>
                  </a:cubicBezTo>
                  <a:cubicBezTo>
                    <a:pt x="5383" y="8835"/>
                    <a:pt x="4442" y="9775"/>
                    <a:pt x="3275" y="9775"/>
                  </a:cubicBezTo>
                  <a:cubicBezTo>
                    <a:pt x="3013" y="9775"/>
                    <a:pt x="2763" y="9728"/>
                    <a:pt x="2525" y="9620"/>
                  </a:cubicBezTo>
                  <a:lnTo>
                    <a:pt x="4156" y="7989"/>
                  </a:lnTo>
                  <a:cubicBezTo>
                    <a:pt x="4228" y="7918"/>
                    <a:pt x="4228" y="7775"/>
                    <a:pt x="4156" y="7704"/>
                  </a:cubicBezTo>
                  <a:cubicBezTo>
                    <a:pt x="4121" y="7668"/>
                    <a:pt x="4070" y="7650"/>
                    <a:pt x="4018" y="7650"/>
                  </a:cubicBezTo>
                  <a:cubicBezTo>
                    <a:pt x="3966" y="7650"/>
                    <a:pt x="3912" y="7668"/>
                    <a:pt x="3870" y="7704"/>
                  </a:cubicBezTo>
                  <a:lnTo>
                    <a:pt x="2144" y="9430"/>
                  </a:lnTo>
                  <a:cubicBezTo>
                    <a:pt x="1573" y="9061"/>
                    <a:pt x="1192" y="8406"/>
                    <a:pt x="1192" y="7680"/>
                  </a:cubicBezTo>
                  <a:cubicBezTo>
                    <a:pt x="1192" y="6882"/>
                    <a:pt x="2132" y="6263"/>
                    <a:pt x="3299" y="6263"/>
                  </a:cubicBezTo>
                  <a:close/>
                  <a:moveTo>
                    <a:pt x="9324" y="6275"/>
                  </a:moveTo>
                  <a:cubicBezTo>
                    <a:pt x="9943" y="6275"/>
                    <a:pt x="10502" y="6453"/>
                    <a:pt x="10883" y="6751"/>
                  </a:cubicBezTo>
                  <a:lnTo>
                    <a:pt x="10467" y="7168"/>
                  </a:lnTo>
                  <a:cubicBezTo>
                    <a:pt x="10395" y="7239"/>
                    <a:pt x="10395" y="7370"/>
                    <a:pt x="10467" y="7454"/>
                  </a:cubicBezTo>
                  <a:cubicBezTo>
                    <a:pt x="10514" y="7489"/>
                    <a:pt x="10562" y="7513"/>
                    <a:pt x="10621" y="7513"/>
                  </a:cubicBezTo>
                  <a:cubicBezTo>
                    <a:pt x="10657" y="7513"/>
                    <a:pt x="10717" y="7489"/>
                    <a:pt x="10764" y="7454"/>
                  </a:cubicBezTo>
                  <a:lnTo>
                    <a:pt x="11181" y="7037"/>
                  </a:lnTo>
                  <a:cubicBezTo>
                    <a:pt x="11336" y="7227"/>
                    <a:pt x="11419" y="7454"/>
                    <a:pt x="11419" y="7704"/>
                  </a:cubicBezTo>
                  <a:cubicBezTo>
                    <a:pt x="11407" y="8835"/>
                    <a:pt x="10467" y="9775"/>
                    <a:pt x="9312" y="9775"/>
                  </a:cubicBezTo>
                  <a:cubicBezTo>
                    <a:pt x="9038" y="9775"/>
                    <a:pt x="8788" y="9728"/>
                    <a:pt x="8550" y="9620"/>
                  </a:cubicBezTo>
                  <a:lnTo>
                    <a:pt x="10181" y="7989"/>
                  </a:lnTo>
                  <a:cubicBezTo>
                    <a:pt x="10264" y="7918"/>
                    <a:pt x="10264" y="7775"/>
                    <a:pt x="10181" y="7704"/>
                  </a:cubicBezTo>
                  <a:cubicBezTo>
                    <a:pt x="10145" y="7668"/>
                    <a:pt x="10094" y="7650"/>
                    <a:pt x="10044" y="7650"/>
                  </a:cubicBezTo>
                  <a:cubicBezTo>
                    <a:pt x="9993" y="7650"/>
                    <a:pt x="9943" y="7668"/>
                    <a:pt x="9907" y="7704"/>
                  </a:cubicBezTo>
                  <a:lnTo>
                    <a:pt x="8181" y="9442"/>
                  </a:lnTo>
                  <a:cubicBezTo>
                    <a:pt x="7597" y="9073"/>
                    <a:pt x="7228" y="8418"/>
                    <a:pt x="7228" y="7692"/>
                  </a:cubicBezTo>
                  <a:cubicBezTo>
                    <a:pt x="7228" y="6894"/>
                    <a:pt x="8157" y="6275"/>
                    <a:pt x="9324" y="6275"/>
                  </a:cubicBezTo>
                  <a:close/>
                  <a:moveTo>
                    <a:pt x="2751" y="0"/>
                  </a:moveTo>
                  <a:cubicBezTo>
                    <a:pt x="2239" y="0"/>
                    <a:pt x="1787" y="345"/>
                    <a:pt x="1656" y="857"/>
                  </a:cubicBezTo>
                  <a:lnTo>
                    <a:pt x="13" y="7418"/>
                  </a:lnTo>
                  <a:cubicBezTo>
                    <a:pt x="1" y="7465"/>
                    <a:pt x="1" y="7513"/>
                    <a:pt x="1" y="7573"/>
                  </a:cubicBezTo>
                  <a:lnTo>
                    <a:pt x="1" y="7704"/>
                  </a:lnTo>
                  <a:cubicBezTo>
                    <a:pt x="1" y="8037"/>
                    <a:pt x="275" y="8311"/>
                    <a:pt x="608" y="8311"/>
                  </a:cubicBezTo>
                  <a:lnTo>
                    <a:pt x="846" y="8311"/>
                  </a:lnTo>
                  <a:cubicBezTo>
                    <a:pt x="1037" y="8989"/>
                    <a:pt x="1465" y="9537"/>
                    <a:pt x="2037" y="9859"/>
                  </a:cubicBezTo>
                  <a:cubicBezTo>
                    <a:pt x="2061" y="9859"/>
                    <a:pt x="2061" y="9882"/>
                    <a:pt x="2073" y="9882"/>
                  </a:cubicBezTo>
                  <a:cubicBezTo>
                    <a:pt x="2430" y="10073"/>
                    <a:pt x="2835" y="10180"/>
                    <a:pt x="3263" y="10180"/>
                  </a:cubicBezTo>
                  <a:cubicBezTo>
                    <a:pt x="4609" y="10180"/>
                    <a:pt x="5704" y="9108"/>
                    <a:pt x="5764" y="7763"/>
                  </a:cubicBezTo>
                  <a:cubicBezTo>
                    <a:pt x="5918" y="7656"/>
                    <a:pt x="6097" y="7596"/>
                    <a:pt x="6287" y="7596"/>
                  </a:cubicBezTo>
                  <a:cubicBezTo>
                    <a:pt x="6478" y="7596"/>
                    <a:pt x="6657" y="7656"/>
                    <a:pt x="6811" y="7763"/>
                  </a:cubicBezTo>
                  <a:cubicBezTo>
                    <a:pt x="6835" y="8656"/>
                    <a:pt x="7347" y="9430"/>
                    <a:pt x="8085" y="9847"/>
                  </a:cubicBezTo>
                  <a:cubicBezTo>
                    <a:pt x="8097" y="9847"/>
                    <a:pt x="8097" y="9859"/>
                    <a:pt x="8121" y="9859"/>
                  </a:cubicBezTo>
                  <a:cubicBezTo>
                    <a:pt x="8478" y="10061"/>
                    <a:pt x="8871" y="10156"/>
                    <a:pt x="9312" y="10156"/>
                  </a:cubicBezTo>
                  <a:cubicBezTo>
                    <a:pt x="10467" y="10156"/>
                    <a:pt x="11455" y="9370"/>
                    <a:pt x="11717" y="8299"/>
                  </a:cubicBezTo>
                  <a:lnTo>
                    <a:pt x="11955" y="8299"/>
                  </a:lnTo>
                  <a:cubicBezTo>
                    <a:pt x="12288" y="8299"/>
                    <a:pt x="12562" y="8037"/>
                    <a:pt x="12562" y="7692"/>
                  </a:cubicBezTo>
                  <a:lnTo>
                    <a:pt x="12562" y="7561"/>
                  </a:lnTo>
                  <a:cubicBezTo>
                    <a:pt x="12562" y="7525"/>
                    <a:pt x="12562" y="7465"/>
                    <a:pt x="12550" y="7418"/>
                  </a:cubicBezTo>
                  <a:lnTo>
                    <a:pt x="10919" y="857"/>
                  </a:lnTo>
                  <a:cubicBezTo>
                    <a:pt x="10800" y="357"/>
                    <a:pt x="10336" y="0"/>
                    <a:pt x="9812" y="0"/>
                  </a:cubicBezTo>
                  <a:cubicBezTo>
                    <a:pt x="9705" y="0"/>
                    <a:pt x="9621" y="84"/>
                    <a:pt x="9621" y="191"/>
                  </a:cubicBezTo>
                  <a:cubicBezTo>
                    <a:pt x="9621" y="298"/>
                    <a:pt x="9705" y="381"/>
                    <a:pt x="9812" y="381"/>
                  </a:cubicBezTo>
                  <a:cubicBezTo>
                    <a:pt x="10157" y="381"/>
                    <a:pt x="10443" y="607"/>
                    <a:pt x="10526" y="929"/>
                  </a:cubicBezTo>
                  <a:lnTo>
                    <a:pt x="12014" y="6942"/>
                  </a:lnTo>
                  <a:lnTo>
                    <a:pt x="11598" y="6942"/>
                  </a:lnTo>
                  <a:cubicBezTo>
                    <a:pt x="11467" y="6727"/>
                    <a:pt x="11288" y="6525"/>
                    <a:pt x="11038" y="6346"/>
                  </a:cubicBezTo>
                  <a:cubicBezTo>
                    <a:pt x="10574" y="6025"/>
                    <a:pt x="9943" y="5846"/>
                    <a:pt x="9288" y="5846"/>
                  </a:cubicBezTo>
                  <a:cubicBezTo>
                    <a:pt x="8633" y="5846"/>
                    <a:pt x="8026" y="6025"/>
                    <a:pt x="7550" y="6346"/>
                  </a:cubicBezTo>
                  <a:cubicBezTo>
                    <a:pt x="7180" y="6620"/>
                    <a:pt x="6918" y="6942"/>
                    <a:pt x="6835" y="7299"/>
                  </a:cubicBezTo>
                  <a:cubicBezTo>
                    <a:pt x="6668" y="7215"/>
                    <a:pt x="6478" y="7168"/>
                    <a:pt x="6287" y="7168"/>
                  </a:cubicBezTo>
                  <a:cubicBezTo>
                    <a:pt x="6097" y="7168"/>
                    <a:pt x="5895" y="7215"/>
                    <a:pt x="5728" y="7299"/>
                  </a:cubicBezTo>
                  <a:cubicBezTo>
                    <a:pt x="5645" y="6942"/>
                    <a:pt x="5394" y="6596"/>
                    <a:pt x="5025" y="6346"/>
                  </a:cubicBezTo>
                  <a:cubicBezTo>
                    <a:pt x="4561" y="6025"/>
                    <a:pt x="3930" y="5846"/>
                    <a:pt x="3275" y="5846"/>
                  </a:cubicBezTo>
                  <a:cubicBezTo>
                    <a:pt x="2620" y="5846"/>
                    <a:pt x="2013" y="6025"/>
                    <a:pt x="1537" y="6346"/>
                  </a:cubicBezTo>
                  <a:cubicBezTo>
                    <a:pt x="1299" y="6525"/>
                    <a:pt x="1108" y="6727"/>
                    <a:pt x="965" y="6942"/>
                  </a:cubicBezTo>
                  <a:lnTo>
                    <a:pt x="549" y="6942"/>
                  </a:lnTo>
                  <a:lnTo>
                    <a:pt x="2037" y="929"/>
                  </a:lnTo>
                  <a:cubicBezTo>
                    <a:pt x="2120" y="607"/>
                    <a:pt x="2418" y="381"/>
                    <a:pt x="2751" y="381"/>
                  </a:cubicBezTo>
                  <a:cubicBezTo>
                    <a:pt x="2858" y="381"/>
                    <a:pt x="2954" y="298"/>
                    <a:pt x="2954" y="191"/>
                  </a:cubicBezTo>
                  <a:cubicBezTo>
                    <a:pt x="2954" y="84"/>
                    <a:pt x="2858" y="0"/>
                    <a:pt x="2751" y="0"/>
                  </a:cubicBezTo>
                  <a:close/>
                </a:path>
              </a:pathLst>
            </a:custGeom>
            <a:grpFill/>
            <a:ln>
              <a:solidFill>
                <a:srgbClr val="7CAA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" name="Прямая соединительная линия 6"/>
          <p:cNvCxnSpPr/>
          <p:nvPr/>
        </p:nvCxnSpPr>
        <p:spPr>
          <a:xfrm>
            <a:off x="6636022" y="1955745"/>
            <a:ext cx="2490277" cy="17193"/>
          </a:xfrm>
          <a:prstGeom prst="line">
            <a:avLst/>
          </a:prstGeom>
          <a:ln>
            <a:solidFill>
              <a:srgbClr val="7CAA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-50859" y="3263211"/>
            <a:ext cx="1916343" cy="7693"/>
          </a:xfrm>
          <a:prstGeom prst="line">
            <a:avLst/>
          </a:prstGeom>
          <a:ln>
            <a:solidFill>
              <a:srgbClr val="7CAA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24484" y="804080"/>
            <a:ext cx="2706214" cy="2246769"/>
          </a:xfrm>
          <a:prstGeom prst="rect">
            <a:avLst/>
          </a:prstGeom>
          <a:noFill/>
          <a:ln>
            <a:solidFill>
              <a:srgbClr val="034094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34094"/>
                </a:solidFill>
              </a:rPr>
              <a:t>Наибольшее предпочтение отдается:</a:t>
            </a:r>
          </a:p>
          <a:p>
            <a:pPr marL="285750" indent="-285750">
              <a:buClr>
                <a:srgbClr val="034094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34094"/>
                </a:solidFill>
              </a:rPr>
              <a:t>IT- 17</a:t>
            </a:r>
            <a:r>
              <a:rPr lang="ky-KG" dirty="0">
                <a:solidFill>
                  <a:srgbClr val="034094"/>
                </a:solidFill>
              </a:rPr>
              <a:t>,</a:t>
            </a:r>
            <a:r>
              <a:rPr lang="en-US" dirty="0">
                <a:solidFill>
                  <a:srgbClr val="034094"/>
                </a:solidFill>
              </a:rPr>
              <a:t>96%</a:t>
            </a:r>
            <a:r>
              <a:rPr lang="ru-RU" dirty="0">
                <a:solidFill>
                  <a:srgbClr val="034094"/>
                </a:solidFill>
              </a:rPr>
              <a:t>;</a:t>
            </a:r>
            <a:endParaRPr lang="ky-KG" dirty="0">
              <a:solidFill>
                <a:srgbClr val="034094"/>
              </a:solidFill>
            </a:endParaRPr>
          </a:p>
          <a:p>
            <a:pPr marL="285750" indent="-285750">
              <a:buClr>
                <a:srgbClr val="034094"/>
              </a:buClr>
              <a:buFont typeface="Wingdings" panose="05000000000000000000" pitchFamily="2" charset="2"/>
              <a:buChar char="§"/>
            </a:pPr>
            <a:r>
              <a:rPr lang="ky-KG" dirty="0">
                <a:solidFill>
                  <a:srgbClr val="034094"/>
                </a:solidFill>
              </a:rPr>
              <a:t>Строительные специальности- 17,37%;</a:t>
            </a:r>
          </a:p>
          <a:p>
            <a:pPr marL="285750" indent="-285750">
              <a:buClr>
                <a:srgbClr val="034094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34094"/>
                </a:solidFill>
              </a:rPr>
              <a:t>Экономические и горные специальности – 14,37%;</a:t>
            </a:r>
          </a:p>
          <a:p>
            <a:pPr marL="285750" indent="-285750">
              <a:buClr>
                <a:srgbClr val="034094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34094"/>
                </a:solidFill>
              </a:rPr>
              <a:t>Энергетические специальности- 11,38%;</a:t>
            </a:r>
          </a:p>
          <a:p>
            <a:pPr marL="285750" indent="-285750">
              <a:buClr>
                <a:srgbClr val="034094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34094"/>
                </a:solidFill>
              </a:rPr>
              <a:t>Транспорт- 9,58%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4484" y="3247723"/>
            <a:ext cx="5680416" cy="18158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34094"/>
                </a:solidFill>
              </a:rPr>
              <a:t>Логистика; Технология продовольственных продуктов;</a:t>
            </a:r>
          </a:p>
          <a:p>
            <a:r>
              <a:rPr lang="ru-RU" dirty="0">
                <a:solidFill>
                  <a:srgbClr val="034094"/>
                </a:solidFill>
              </a:rPr>
              <a:t>Компьютерные и информационные технологии; Машиностроение; Теоретическая и прикладная механика;</a:t>
            </a:r>
          </a:p>
          <a:p>
            <a:r>
              <a:rPr lang="ru-RU" dirty="0">
                <a:solidFill>
                  <a:srgbClr val="034094"/>
                </a:solidFill>
              </a:rPr>
              <a:t>Геодезия и дистанционное зондирование; Компьютерные и информационные технологии; Реставрация и реконструкция архитектурного наследия; Экономика;</a:t>
            </a:r>
          </a:p>
          <a:p>
            <a:r>
              <a:rPr lang="ru-RU" dirty="0">
                <a:solidFill>
                  <a:srgbClr val="034094"/>
                </a:solidFill>
              </a:rPr>
              <a:t>Горное дело; Прикладная геология; Строительство;</a:t>
            </a:r>
          </a:p>
          <a:p>
            <a:r>
              <a:rPr lang="ru-RU" dirty="0">
                <a:solidFill>
                  <a:srgbClr val="034094"/>
                </a:solidFill>
              </a:rPr>
              <a:t>Электроэнергетика; Транспорт;</a:t>
            </a:r>
          </a:p>
        </p:txBody>
      </p:sp>
      <p:cxnSp>
        <p:nvCxnSpPr>
          <p:cNvPr id="15" name="Скругленная соединительная линия 14"/>
          <p:cNvCxnSpPr>
            <a:endCxn id="12" idx="1"/>
          </p:cNvCxnSpPr>
          <p:nvPr/>
        </p:nvCxnSpPr>
        <p:spPr>
          <a:xfrm rot="5400000" flipH="1" flipV="1">
            <a:off x="1417303" y="1944855"/>
            <a:ext cx="724571" cy="689792"/>
          </a:xfrm>
          <a:prstGeom prst="curvedConnector2">
            <a:avLst/>
          </a:prstGeom>
          <a:ln>
            <a:solidFill>
              <a:srgbClr val="7CAA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Скругленная соединительная линия 17"/>
          <p:cNvCxnSpPr>
            <a:endCxn id="13" idx="3"/>
          </p:cNvCxnSpPr>
          <p:nvPr/>
        </p:nvCxnSpPr>
        <p:spPr>
          <a:xfrm rot="5400000">
            <a:off x="7601753" y="3192353"/>
            <a:ext cx="1166458" cy="760164"/>
          </a:xfrm>
          <a:prstGeom prst="curvedConnector2">
            <a:avLst/>
          </a:prstGeom>
          <a:ln>
            <a:solidFill>
              <a:srgbClr val="7CAA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BD862FC-2B0B-4ACF-9AB0-15D222AC4D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4853833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11</a:t>
            </a:fld>
            <a:endParaRPr lang="x-none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391;p45"/>
          <p:cNvSpPr txBox="1">
            <a:spLocks noGrp="1"/>
          </p:cNvSpPr>
          <p:nvPr>
            <p:ph type="title"/>
          </p:nvPr>
        </p:nvSpPr>
        <p:spPr>
          <a:xfrm>
            <a:off x="1" y="48645"/>
            <a:ext cx="9144000" cy="733327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rgbClr val="7CAAFF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3200" b="1" dirty="0"/>
              <a:t>          </a:t>
            </a:r>
            <a:endParaRPr lang="ru-RU" sz="3200" dirty="0">
              <a:solidFill>
                <a:srgbClr val="034094"/>
              </a:solidFill>
            </a:endParaRPr>
          </a:p>
        </p:txBody>
      </p:sp>
      <p:sp>
        <p:nvSpPr>
          <p:cNvPr id="844" name="Google Shape;844;p59"/>
          <p:cNvSpPr txBox="1">
            <a:spLocks noGrp="1"/>
          </p:cNvSpPr>
          <p:nvPr>
            <p:ph type="title" idx="15"/>
          </p:nvPr>
        </p:nvSpPr>
        <p:spPr>
          <a:xfrm>
            <a:off x="151086" y="0"/>
            <a:ext cx="8303981" cy="11929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ru-RU" sz="1800" b="1" dirty="0">
                <a:solidFill>
                  <a:srgbClr val="03409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Диссертационные советы КГТУ по защите докторских и кандидатских диссертаций </a:t>
            </a:r>
            <a:r>
              <a:rPr lang="ru-RU" sz="1600" b="1" dirty="0">
                <a:solidFill>
                  <a:srgbClr val="03409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 соучредитель КРСУ  им. </a:t>
            </a:r>
            <a:r>
              <a:rPr lang="ru-RU" sz="1600" b="1" dirty="0" err="1">
                <a:solidFill>
                  <a:srgbClr val="03409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Б.Н.Ельцина</a:t>
            </a:r>
            <a:endParaRPr lang="ru-RU" sz="1800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5598" y="4222039"/>
            <a:ext cx="845370" cy="812146"/>
          </a:xfrm>
          <a:prstGeom prst="rect">
            <a:avLst/>
          </a:prstGeom>
        </p:spPr>
      </p:pic>
      <p:sp>
        <p:nvSpPr>
          <p:cNvPr id="24" name="Google Shape;962;p64"/>
          <p:cNvSpPr/>
          <p:nvPr/>
        </p:nvSpPr>
        <p:spPr>
          <a:xfrm rot="10800000" flipH="1" flipV="1">
            <a:off x="4997885" y="1010265"/>
            <a:ext cx="951978" cy="40162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08.22.646</a:t>
            </a:r>
            <a:endParaRPr sz="12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6" name="Google Shape;964;p64"/>
          <p:cNvSpPr/>
          <p:nvPr/>
        </p:nvSpPr>
        <p:spPr>
          <a:xfrm>
            <a:off x="166299" y="2029217"/>
            <a:ext cx="941650" cy="5135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05.23.661</a:t>
            </a:r>
            <a:endParaRPr sz="12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9" name="Google Shape;968;p64"/>
          <p:cNvSpPr/>
          <p:nvPr/>
        </p:nvSpPr>
        <p:spPr>
          <a:xfrm>
            <a:off x="1185766" y="1628384"/>
            <a:ext cx="3622904" cy="12776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34094"/>
                </a:solidFill>
                <a:latin typeface="Arial Narrow" panose="020B0606020202030204" pitchFamily="34" charset="0"/>
                <a:ea typeface="Red Hat Text"/>
                <a:cs typeface="Red Hat Text"/>
                <a:sym typeface="Red Hat Text"/>
              </a:rPr>
              <a:t>05.23.05-Теория и история архитектуры, реставрация и реконструкция историко- архитектурного наследия;</a:t>
            </a: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34094"/>
                </a:solidFill>
                <a:latin typeface="Arial Narrow" panose="020B0606020202030204" pitchFamily="34" charset="0"/>
                <a:ea typeface="Red Hat Text"/>
                <a:cs typeface="Red Hat Text"/>
                <a:sym typeface="Red Hat Text"/>
              </a:rPr>
              <a:t>05.23.21-Архитектура зданий и сооружений. Творческие концепции архитектурной деятельности;</a:t>
            </a: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34094"/>
                </a:solidFill>
                <a:latin typeface="Arial Narrow" panose="020B0606020202030204" pitchFamily="34" charset="0"/>
                <a:ea typeface="Red Hat Text"/>
                <a:cs typeface="Red Hat Text"/>
                <a:sym typeface="Red Hat Text"/>
              </a:rPr>
              <a:t>05.23.22-Градостроительство, планировка сельскохозяйственных населенных пунктов.</a:t>
            </a:r>
          </a:p>
        </p:txBody>
      </p:sp>
      <p:sp>
        <p:nvSpPr>
          <p:cNvPr id="35" name="Google Shape;971;p64"/>
          <p:cNvSpPr/>
          <p:nvPr/>
        </p:nvSpPr>
        <p:spPr>
          <a:xfrm>
            <a:off x="151090" y="3194137"/>
            <a:ext cx="946993" cy="50053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05.21.642</a:t>
            </a:r>
            <a:endParaRPr sz="12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6" name="Google Shape;973;p64"/>
          <p:cNvSpPr/>
          <p:nvPr/>
        </p:nvSpPr>
        <p:spPr>
          <a:xfrm>
            <a:off x="1185766" y="2985290"/>
            <a:ext cx="3622901" cy="97081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1" indent="-1714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05.02.08 -Технология машиностроения;</a:t>
            </a:r>
          </a:p>
          <a:p>
            <a:pPr marL="171450" lvl="1" indent="-1714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05.02.18 -Теория механизмов и машин;</a:t>
            </a:r>
          </a:p>
          <a:p>
            <a:pPr marL="171450" lvl="1" indent="-1714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05.05.03 - Колесные и гусеничные машины;</a:t>
            </a:r>
          </a:p>
          <a:p>
            <a:pPr marL="171450" lvl="1" indent="-1714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05.05.06 - Горные машины;</a:t>
            </a:r>
          </a:p>
          <a:p>
            <a:pPr marL="171450" lvl="1" indent="-1714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05.22.10 - Эксплуатация автомобильного транспорта</a:t>
            </a:r>
            <a:endParaRPr lang="ru-RU" sz="1100" dirty="0">
              <a:solidFill>
                <a:srgbClr val="034094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Google Shape;967;p64"/>
          <p:cNvSpPr/>
          <p:nvPr/>
        </p:nvSpPr>
        <p:spPr>
          <a:xfrm>
            <a:off x="1185767" y="830617"/>
            <a:ext cx="3622903" cy="6907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1" indent="-2857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01.02.04 - механика деформируемого твердого тела;</a:t>
            </a:r>
          </a:p>
          <a:p>
            <a:pPr marL="285750" lvl="1" indent="-2857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01.02.04 – механика жидкости, газа и плазмы.</a:t>
            </a:r>
          </a:p>
        </p:txBody>
      </p:sp>
      <p:sp>
        <p:nvSpPr>
          <p:cNvPr id="39" name="Google Shape;967;p64"/>
          <p:cNvSpPr/>
          <p:nvPr/>
        </p:nvSpPr>
        <p:spPr>
          <a:xfrm>
            <a:off x="6037545" y="781973"/>
            <a:ext cx="3063423" cy="8130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1" indent="-2857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08.00.05 – экономика и управление народным хозяйством (по отраслям)-Д</a:t>
            </a:r>
          </a:p>
          <a:p>
            <a:pPr marL="285750" lvl="1" indent="-2857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08.00.10 – финансы, денежное обращение и кредит - Д</a:t>
            </a:r>
          </a:p>
          <a:p>
            <a:pPr marL="285750" lvl="1" indent="-2857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endParaRPr lang="ru-RU" sz="1100" dirty="0">
              <a:solidFill>
                <a:srgbClr val="034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967;p64"/>
          <p:cNvSpPr/>
          <p:nvPr/>
        </p:nvSpPr>
        <p:spPr>
          <a:xfrm>
            <a:off x="6037545" y="1643635"/>
            <a:ext cx="3063423" cy="11274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1" indent="-2857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05.13.16 – </a:t>
            </a:r>
            <a:r>
              <a:rPr lang="ru-RU" sz="1100" dirty="0" err="1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примение</a:t>
            </a:r>
            <a:r>
              <a:rPr lang="ru-RU" sz="11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вычислительной техники, математического моделирования и математических методов в научных исследованиях</a:t>
            </a:r>
          </a:p>
          <a:p>
            <a:pPr marL="285750" lvl="1" indent="-2857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05.13.06- автоматизация и управление технологическими процессами и производствами (по отраслям)</a:t>
            </a:r>
          </a:p>
        </p:txBody>
      </p:sp>
      <p:sp>
        <p:nvSpPr>
          <p:cNvPr id="41" name="Google Shape;967;p64"/>
          <p:cNvSpPr/>
          <p:nvPr/>
        </p:nvSpPr>
        <p:spPr>
          <a:xfrm>
            <a:off x="6037545" y="2819699"/>
            <a:ext cx="3063423" cy="172429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1" indent="-2857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05.23.01-строительные материалы и изделия – Д</a:t>
            </a:r>
          </a:p>
          <a:p>
            <a:pPr marL="285750" lvl="1" indent="-2857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05.23.05- строительные конструкции, здания и сооружения</a:t>
            </a:r>
          </a:p>
          <a:p>
            <a:pPr marL="285750" lvl="1" indent="-2857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05.23.11- проектирование и строительство дорог, метрополитенов. аэродромов, мостов и транспортных тоннелей –К</a:t>
            </a:r>
          </a:p>
          <a:p>
            <a:pPr marL="285750" lvl="1" indent="-2857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05.05.04- дорожные, строительные и </a:t>
            </a:r>
            <a:r>
              <a:rPr lang="ru-RU" sz="1100" dirty="0" err="1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подьемно</a:t>
            </a:r>
            <a:r>
              <a:rPr lang="ru-RU" sz="11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-транспортные машины-К</a:t>
            </a:r>
          </a:p>
        </p:txBody>
      </p:sp>
      <p:sp>
        <p:nvSpPr>
          <p:cNvPr id="20" name="Google Shape;962;p64"/>
          <p:cNvSpPr/>
          <p:nvPr/>
        </p:nvSpPr>
        <p:spPr>
          <a:xfrm>
            <a:off x="179684" y="1010264"/>
            <a:ext cx="918400" cy="3676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01.22.652</a:t>
            </a:r>
            <a:endParaRPr sz="12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2" name="Google Shape;962;p64"/>
          <p:cNvSpPr/>
          <p:nvPr/>
        </p:nvSpPr>
        <p:spPr>
          <a:xfrm>
            <a:off x="4997885" y="1940011"/>
            <a:ext cx="951978" cy="4819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01.21.640</a:t>
            </a:r>
            <a:endParaRPr sz="12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5" name="Google Shape;962;p64"/>
          <p:cNvSpPr/>
          <p:nvPr/>
        </p:nvSpPr>
        <p:spPr>
          <a:xfrm>
            <a:off x="5085567" y="3243649"/>
            <a:ext cx="864296" cy="45102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200" b="1" dirty="0">
                <a:solidFill>
                  <a:srgbClr val="0047CC"/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  <a:endParaRPr lang="ru-RU" sz="12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lvl="0" algn="ctr"/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05.23.664</a:t>
            </a:r>
          </a:p>
        </p:txBody>
      </p:sp>
      <p:sp>
        <p:nvSpPr>
          <p:cNvPr id="27" name="Google Shape;971;p64"/>
          <p:cNvSpPr/>
          <p:nvPr/>
        </p:nvSpPr>
        <p:spPr>
          <a:xfrm rot="10800000" flipV="1">
            <a:off x="151083" y="4139514"/>
            <a:ext cx="946999" cy="2821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05.21.639</a:t>
            </a:r>
            <a:endParaRPr sz="12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8" name="Google Shape;973;p64"/>
          <p:cNvSpPr/>
          <p:nvPr/>
        </p:nvSpPr>
        <p:spPr>
          <a:xfrm>
            <a:off x="1185766" y="4035355"/>
            <a:ext cx="3622901" cy="5086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1" indent="-1714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02.00.04- физическая химия – К</a:t>
            </a:r>
          </a:p>
          <a:p>
            <a:pPr marL="171450" lvl="1" indent="-1714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02.00.02 – аналитическая химия - К</a:t>
            </a:r>
          </a:p>
        </p:txBody>
      </p:sp>
      <p:sp>
        <p:nvSpPr>
          <p:cNvPr id="30" name="Google Shape;971;p64"/>
          <p:cNvSpPr/>
          <p:nvPr/>
        </p:nvSpPr>
        <p:spPr>
          <a:xfrm rot="10800000" flipV="1">
            <a:off x="151083" y="4650675"/>
            <a:ext cx="947002" cy="3835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08.23.666</a:t>
            </a:r>
            <a:endParaRPr sz="12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1" name="Google Shape;973;p64"/>
          <p:cNvSpPr/>
          <p:nvPr/>
        </p:nvSpPr>
        <p:spPr>
          <a:xfrm>
            <a:off x="1185766" y="4650675"/>
            <a:ext cx="7356985" cy="4109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1" indent="-1714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08.00.06- экономика труда – Д                                                           08.00.12 – бухгалтерский учет. Статистика -Д</a:t>
            </a:r>
          </a:p>
          <a:p>
            <a:pPr marL="171450" lvl="1" indent="-171450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02.00.02 – финансы, денежное обращение и кредит - Д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54BE044-5CE6-449B-B7D2-F5A3232D8D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086600" y="4862484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12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13066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2FF1151-DB5D-4711-89EE-64327E96D7CE}"/>
              </a:ext>
            </a:extLst>
          </p:cNvPr>
          <p:cNvSpPr/>
          <p:nvPr/>
        </p:nvSpPr>
        <p:spPr>
          <a:xfrm>
            <a:off x="-304800" y="155755"/>
            <a:ext cx="8270240" cy="599726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36333-576A-8AE6-B7A9-10B197366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16" y="180851"/>
            <a:ext cx="7704000" cy="515540"/>
          </a:xfrm>
        </p:spPr>
        <p:txBody>
          <a:bodyPr/>
          <a:lstStyle/>
          <a:p>
            <a:pPr algn="l"/>
            <a:r>
              <a:rPr lang="ky-KG" sz="2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Рейтинг Кыргызстана по индексу Хирша и по сайту 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SJR</a:t>
            </a:r>
            <a:endParaRPr lang="x-none" sz="20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0CD581-A041-B812-40DA-E9F4F4A49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94" t="1080"/>
          <a:stretch/>
        </p:blipFill>
        <p:spPr>
          <a:xfrm>
            <a:off x="2142160" y="1508113"/>
            <a:ext cx="3621427" cy="24012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ED8D0E-9EA7-D3F9-3ACB-1B4604B3452D}"/>
              </a:ext>
            </a:extLst>
          </p:cNvPr>
          <p:cNvSpPr txBox="1"/>
          <p:nvPr/>
        </p:nvSpPr>
        <p:spPr>
          <a:xfrm>
            <a:off x="1" y="1078948"/>
            <a:ext cx="2142160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/>
            <a:r>
              <a:rPr lang="en-US" sz="1800" b="1" dirty="0">
                <a:solidFill>
                  <a:srgbClr val="034094"/>
                </a:solidFill>
              </a:rPr>
              <a:t>H index </a:t>
            </a:r>
            <a:r>
              <a:rPr lang="ky-KG" sz="1800" b="1" dirty="0">
                <a:solidFill>
                  <a:srgbClr val="034094"/>
                </a:solidFill>
              </a:rPr>
              <a:t>по Скопусу, WoS и Google Scholar:</a:t>
            </a:r>
          </a:p>
          <a:p>
            <a:endParaRPr lang="ky-KG" sz="1800" dirty="0">
              <a:solidFill>
                <a:srgbClr val="034094"/>
              </a:solidFill>
            </a:endParaRPr>
          </a:p>
          <a:p>
            <a:r>
              <a:rPr lang="ky-KG" sz="1800" dirty="0">
                <a:solidFill>
                  <a:srgbClr val="034094"/>
                </a:solidFill>
              </a:rPr>
              <a:t>Кыргызстан-95, </a:t>
            </a:r>
          </a:p>
          <a:p>
            <a:r>
              <a:rPr lang="ky-KG" sz="1800" dirty="0">
                <a:solidFill>
                  <a:srgbClr val="034094"/>
                </a:solidFill>
              </a:rPr>
              <a:t>Казахстан-1</a:t>
            </a:r>
            <a:r>
              <a:rPr lang="en-US" sz="1800" dirty="0">
                <a:solidFill>
                  <a:srgbClr val="034094"/>
                </a:solidFill>
              </a:rPr>
              <a:t>43</a:t>
            </a:r>
            <a:r>
              <a:rPr lang="ky-KG" sz="1800" dirty="0">
                <a:solidFill>
                  <a:srgbClr val="034094"/>
                </a:solidFill>
              </a:rPr>
              <a:t>, </a:t>
            </a:r>
          </a:p>
          <a:p>
            <a:r>
              <a:rPr lang="ky-KG" sz="1800" dirty="0">
                <a:solidFill>
                  <a:srgbClr val="034094"/>
                </a:solidFill>
              </a:rPr>
              <a:t>Россия – 702</a:t>
            </a:r>
          </a:p>
          <a:p>
            <a:r>
              <a:rPr lang="ky-KG" sz="1800" dirty="0">
                <a:solidFill>
                  <a:srgbClr val="034094"/>
                </a:solidFill>
              </a:rPr>
              <a:t>Узбекистан – 11</a:t>
            </a:r>
            <a:r>
              <a:rPr lang="en-US" sz="1800" dirty="0">
                <a:solidFill>
                  <a:srgbClr val="034094"/>
                </a:solidFill>
              </a:rPr>
              <a:t>6</a:t>
            </a:r>
            <a:r>
              <a:rPr lang="ky-KG" sz="1800" dirty="0">
                <a:solidFill>
                  <a:srgbClr val="034094"/>
                </a:solidFill>
              </a:rPr>
              <a:t>, </a:t>
            </a:r>
          </a:p>
          <a:p>
            <a:r>
              <a:rPr lang="ky-KG" sz="1800" dirty="0">
                <a:solidFill>
                  <a:srgbClr val="034094"/>
                </a:solidFill>
              </a:rPr>
              <a:t>Таджикистан -6</a:t>
            </a:r>
            <a:r>
              <a:rPr lang="en-US" sz="1800" dirty="0">
                <a:solidFill>
                  <a:srgbClr val="034094"/>
                </a:solidFill>
              </a:rPr>
              <a:t>6</a:t>
            </a:r>
            <a:r>
              <a:rPr lang="ky-KG" sz="1800" dirty="0">
                <a:solidFill>
                  <a:srgbClr val="034094"/>
                </a:solidFill>
              </a:rPr>
              <a:t>, </a:t>
            </a:r>
          </a:p>
          <a:p>
            <a:r>
              <a:rPr lang="ky-KG" sz="1800" dirty="0">
                <a:solidFill>
                  <a:srgbClr val="034094"/>
                </a:solidFill>
              </a:rPr>
              <a:t>Түркменистан-34, </a:t>
            </a:r>
          </a:p>
          <a:p>
            <a:r>
              <a:rPr lang="ky-KG" sz="1800" dirty="0">
                <a:solidFill>
                  <a:srgbClr val="034094"/>
                </a:solidFill>
              </a:rPr>
              <a:t>США - 28</a:t>
            </a:r>
            <a:r>
              <a:rPr lang="en-US" sz="1800" dirty="0">
                <a:solidFill>
                  <a:srgbClr val="034094"/>
                </a:solidFill>
              </a:rPr>
              <a:t>80</a:t>
            </a:r>
            <a:r>
              <a:rPr lang="ky-KG" sz="1800" dirty="0">
                <a:solidFill>
                  <a:srgbClr val="034094"/>
                </a:solidFill>
              </a:rPr>
              <a:t>. </a:t>
            </a:r>
          </a:p>
          <a:p>
            <a:endParaRPr lang="x-none" sz="1050" dirty="0">
              <a:solidFill>
                <a:srgbClr val="03409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53826-EE3C-FB48-5C5B-BBBF6BA12C19}"/>
              </a:ext>
            </a:extLst>
          </p:cNvPr>
          <p:cNvSpPr txBox="1"/>
          <p:nvPr/>
        </p:nvSpPr>
        <p:spPr>
          <a:xfrm>
            <a:off x="0" y="4824353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https://www.scimagojr.com/</a:t>
            </a:r>
            <a:r>
              <a:rPr lang="ru-RU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Данные на октябрь 2023 год</a:t>
            </a:r>
          </a:p>
          <a:p>
            <a:endParaRPr lang="x-none" sz="10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8630" y="-1430"/>
            <a:ext cx="845370" cy="8121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587" y="1125556"/>
            <a:ext cx="3145423" cy="19328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360" y="3041136"/>
            <a:ext cx="3128902" cy="192151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A6FAF78-A311-422C-82AE-4C09448E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2664" y="4850823"/>
            <a:ext cx="2057400" cy="273844"/>
          </a:xfrm>
        </p:spPr>
        <p:txBody>
          <a:bodyPr/>
          <a:lstStyle/>
          <a:p>
            <a:fld id="{C3B6415A-412B-4F62-BD0F-884D0AD0D45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834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2"/>
          <p:cNvSpPr txBox="1"/>
          <p:nvPr/>
        </p:nvSpPr>
        <p:spPr>
          <a:xfrm>
            <a:off x="856774" y="257751"/>
            <a:ext cx="7489734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ru-RU" sz="2700" b="1" dirty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Показатели цитирований  КГТУ по сайту </a:t>
            </a:r>
            <a:r>
              <a:rPr lang="ru-RU" sz="2700" b="1" dirty="0" err="1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Scopus</a:t>
            </a:r>
            <a:endParaRPr sz="2700" dirty="0">
              <a:solidFill>
                <a:schemeClr val="bg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32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463" y="1133100"/>
            <a:ext cx="4529317" cy="3461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2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2408" y="935062"/>
            <a:ext cx="2564213" cy="221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1FC637-1CEB-006E-D405-ACEE474F00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2407" y="3152775"/>
            <a:ext cx="2564213" cy="1667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5598" y="4222039"/>
            <a:ext cx="845370" cy="81214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54E3CD5-935A-4898-B859-DCE119987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7920" y="4869656"/>
            <a:ext cx="2057400" cy="273844"/>
          </a:xfrm>
        </p:spPr>
        <p:txBody>
          <a:bodyPr/>
          <a:lstStyle/>
          <a:p>
            <a:fld id="{C3B6415A-412B-4F62-BD0F-884D0AD0D45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55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F9E28D-75B1-16F2-AC9A-4E17CA45C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570" y="1236389"/>
            <a:ext cx="4400550" cy="21216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A76776-68F3-A012-31E8-D070A88C3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0973"/>
            <a:ext cx="9143999" cy="11354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38011B-CCC4-81AE-6F03-3EE7F6F4D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98" y="3639027"/>
            <a:ext cx="2950369" cy="14358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44EF3A-490F-2F3D-D6B4-AA5A0237EB5F}"/>
              </a:ext>
            </a:extLst>
          </p:cNvPr>
          <p:cNvSpPr txBox="1"/>
          <p:nvPr/>
        </p:nvSpPr>
        <p:spPr>
          <a:xfrm>
            <a:off x="3096817" y="3424613"/>
            <a:ext cx="5990405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47B5"/>
                </a:solidFill>
              </a:rPr>
              <a:t>С сентября 2023 г. открыт доступ КГТУ к библиографической базы данных </a:t>
            </a:r>
            <a:r>
              <a:rPr lang="ru-RU" sz="1200" b="1" dirty="0" err="1">
                <a:solidFill>
                  <a:srgbClr val="0347B5"/>
                </a:solidFill>
              </a:rPr>
              <a:t>Scopus</a:t>
            </a:r>
            <a:endParaRPr lang="ru-RU" sz="1200" b="1" dirty="0">
              <a:solidFill>
                <a:srgbClr val="0347B5"/>
              </a:solidFill>
            </a:endParaRPr>
          </a:p>
          <a:p>
            <a:pPr algn="ctr"/>
            <a:endParaRPr lang="x-none" sz="105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678A015-6615-ED65-2CFC-1D7B04D1C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469" y="3875142"/>
            <a:ext cx="5807869" cy="1193006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9A4E44BD-2F7D-4332-B4BC-FF39C4B95D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4374777"/>
              </p:ext>
            </p:extLst>
          </p:nvPr>
        </p:nvGraphicFramePr>
        <p:xfrm>
          <a:off x="56778" y="1395889"/>
          <a:ext cx="4618804" cy="2121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22E9ADC-2592-4D3D-A51B-92E629BD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71740"/>
            <a:ext cx="2057400" cy="273844"/>
          </a:xfrm>
        </p:spPr>
        <p:txBody>
          <a:bodyPr/>
          <a:lstStyle/>
          <a:p>
            <a:fld id="{C3B6415A-412B-4F62-BD0F-884D0AD0D45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395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0" y="414341"/>
          <a:ext cx="4693443" cy="4304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B3D3708-75A1-4347-8976-BEFEAD6CC3B2}"/>
              </a:ext>
            </a:extLst>
          </p:cNvPr>
          <p:cNvGraphicFramePr>
            <a:graphicFrameLocks/>
          </p:cNvGraphicFramePr>
          <p:nvPr/>
        </p:nvGraphicFramePr>
        <p:xfrm>
          <a:off x="4693443" y="402766"/>
          <a:ext cx="4450557" cy="4314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96C007-208D-454E-8106-E1071A8D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408" y="4859861"/>
            <a:ext cx="2057400" cy="273844"/>
          </a:xfrm>
        </p:spPr>
        <p:txBody>
          <a:bodyPr/>
          <a:lstStyle/>
          <a:p>
            <a:fld id="{C3B6415A-412B-4F62-BD0F-884D0AD0D450}" type="slidenum">
              <a:rPr lang="ru-RU" smtClean="0"/>
              <a:t>16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F07C25-2D23-4C7F-A759-1B8494030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8610" y="27068"/>
            <a:ext cx="590198" cy="5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83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93" y="1158856"/>
            <a:ext cx="3102825" cy="1062607"/>
          </a:xfrm>
        </p:spPr>
        <p:txBody>
          <a:bodyPr/>
          <a:lstStyle/>
          <a:p>
            <a:pPr lvl="0" algn="l"/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Единовременная выплата денежного поощрения для авторов - штатных сотрудников КГТУ, опубликовавших статью в рейтинговых научных изданиях </a:t>
            </a:r>
            <a:r>
              <a:rPr lang="ru-RU" sz="11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</a:t>
            </a:r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или </a:t>
            </a:r>
            <a:r>
              <a:rPr lang="ru-RU" sz="11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Scopus</a:t>
            </a:r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 квартилям: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6705" y="1190352"/>
            <a:ext cx="2305500" cy="964709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0070C0"/>
                </a:solidFill>
              </a:rPr>
              <a:t>Q1 – 30 000 сом,</a:t>
            </a:r>
          </a:p>
          <a:p>
            <a:pPr algn="l"/>
            <a:r>
              <a:rPr lang="ru-RU" dirty="0">
                <a:solidFill>
                  <a:srgbClr val="0070C0"/>
                </a:solidFill>
              </a:rPr>
              <a:t>Q2 – 25 000 сом,</a:t>
            </a:r>
          </a:p>
          <a:p>
            <a:pPr algn="l"/>
            <a:r>
              <a:rPr lang="ru-RU" dirty="0">
                <a:solidFill>
                  <a:srgbClr val="0070C0"/>
                </a:solidFill>
              </a:rPr>
              <a:t>Q3 – 20 000 сом,</a:t>
            </a:r>
          </a:p>
          <a:p>
            <a:pPr algn="l"/>
            <a:r>
              <a:rPr lang="ru-RU" dirty="0">
                <a:solidFill>
                  <a:srgbClr val="0070C0"/>
                </a:solidFill>
              </a:rPr>
              <a:t>Q4 – 15 000 сом. 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5580097" y="3393938"/>
            <a:ext cx="2621576" cy="634500"/>
          </a:xfrm>
        </p:spPr>
        <p:txBody>
          <a:bodyPr/>
          <a:lstStyle/>
          <a:p>
            <a:pPr algn="l"/>
            <a:r>
              <a:rPr lang="ru-RU" sz="1300" dirty="0">
                <a:solidFill>
                  <a:srgbClr val="0070C0"/>
                </a:solidFill>
              </a:rPr>
              <a:t>профессорам, доцентам – 2, </a:t>
            </a:r>
          </a:p>
          <a:p>
            <a:pPr algn="l"/>
            <a:r>
              <a:rPr lang="ru-RU" sz="1300" dirty="0">
                <a:solidFill>
                  <a:srgbClr val="0070C0"/>
                </a:solidFill>
              </a:rPr>
              <a:t>старшим преподавателям –1,5</a:t>
            </a: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9"/>
          </p:nvPr>
        </p:nvSpPr>
        <p:spPr>
          <a:xfrm>
            <a:off x="4853955" y="2307861"/>
            <a:ext cx="2305500" cy="1043820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0070C0"/>
                </a:solidFill>
              </a:rPr>
              <a:t>В1 – 1000 сом,</a:t>
            </a:r>
          </a:p>
          <a:p>
            <a:pPr algn="l"/>
            <a:r>
              <a:rPr lang="ru-RU" dirty="0">
                <a:solidFill>
                  <a:srgbClr val="0070C0"/>
                </a:solidFill>
              </a:rPr>
              <a:t>В2  – 1500 сом,</a:t>
            </a:r>
          </a:p>
          <a:p>
            <a:pPr algn="l"/>
            <a:r>
              <a:rPr lang="ru-RU" dirty="0">
                <a:solidFill>
                  <a:srgbClr val="0070C0"/>
                </a:solidFill>
              </a:rPr>
              <a:t>С1 – 2000 сом,</a:t>
            </a:r>
          </a:p>
          <a:p>
            <a:pPr algn="l"/>
            <a:r>
              <a:rPr lang="ru-RU" dirty="0">
                <a:solidFill>
                  <a:srgbClr val="0070C0"/>
                </a:solidFill>
              </a:rPr>
              <a:t>С2 – 2500 сом.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4"/>
          </p:nvPr>
        </p:nvSpPr>
        <p:spPr>
          <a:xfrm>
            <a:off x="5965477" y="4195005"/>
            <a:ext cx="1711897" cy="634500"/>
          </a:xfrm>
        </p:spPr>
        <p:txBody>
          <a:bodyPr/>
          <a:lstStyle/>
          <a:p>
            <a:pPr algn="l"/>
            <a:r>
              <a:rPr lang="ru-RU" sz="1600" dirty="0" err="1">
                <a:solidFill>
                  <a:srgbClr val="0070C0"/>
                </a:solidFill>
              </a:rPr>
              <a:t>д.т.н</a:t>
            </a:r>
            <a:r>
              <a:rPr lang="ru-RU" sz="1600" dirty="0">
                <a:solidFill>
                  <a:srgbClr val="0070C0"/>
                </a:solidFill>
              </a:rPr>
              <a:t>- 50 000 с</a:t>
            </a:r>
          </a:p>
          <a:p>
            <a:pPr algn="l"/>
            <a:r>
              <a:rPr lang="ru-RU" sz="1600" dirty="0" err="1">
                <a:solidFill>
                  <a:srgbClr val="0070C0"/>
                </a:solidFill>
              </a:rPr>
              <a:t>к.т.н</a:t>
            </a:r>
            <a:r>
              <a:rPr lang="ru-RU" sz="1600" dirty="0">
                <a:solidFill>
                  <a:srgbClr val="0070C0"/>
                </a:solidFill>
              </a:rPr>
              <a:t>- 30 000 с</a:t>
            </a:r>
          </a:p>
        </p:txBody>
      </p:sp>
      <p:sp>
        <p:nvSpPr>
          <p:cNvPr id="14" name="Заголовок 13"/>
          <p:cNvSpPr>
            <a:spLocks noGrp="1"/>
          </p:cNvSpPr>
          <p:nvPr>
            <p:ph type="title" idx="15"/>
          </p:nvPr>
        </p:nvSpPr>
        <p:spPr>
          <a:xfrm>
            <a:off x="-757238" y="151545"/>
            <a:ext cx="9901238" cy="976900"/>
          </a:xfr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                        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Обеспечение системы мотивации, связывающей интересы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    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 персонала и университета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  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98793" y="2266641"/>
            <a:ext cx="3522339" cy="1043820"/>
          </a:xfrm>
        </p:spPr>
        <p:txBody>
          <a:bodyPr/>
          <a:lstStyle/>
          <a:p>
            <a:pPr lvl="0" algn="l"/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Надбавка к заработной плате ППС (кроме языковых кафедр) за владение иностранным языком, подтвержденные международным сертификатом (английский TOEFL, IELTS, немецкий </a:t>
            </a:r>
            <a:r>
              <a:rPr lang="ru-RU" sz="11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TestDaF</a:t>
            </a:r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DSH II или III, Гёте, китайский HSK) по уровням: 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339431" y="3507749"/>
            <a:ext cx="3102825" cy="532217"/>
          </a:xfrm>
        </p:spPr>
        <p:txBody>
          <a:bodyPr/>
          <a:lstStyle/>
          <a:p>
            <a:pPr lvl="0" algn="l"/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Оплата привлеченным иностранным специалистам с учетом коэффициента: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98793" y="4286919"/>
            <a:ext cx="3102825" cy="444522"/>
          </a:xfrm>
        </p:spPr>
        <p:txBody>
          <a:bodyPr/>
          <a:lstStyle/>
          <a:p>
            <a:pPr lvl="0" algn="l"/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Денежное поощрение после защиты  квалификационных ученых степеней :</a:t>
            </a:r>
          </a:p>
        </p:txBody>
      </p:sp>
      <p:cxnSp>
        <p:nvCxnSpPr>
          <p:cNvPr id="19" name="Прямая соединительная линия 18"/>
          <p:cNvCxnSpPr>
            <a:cxnSpLocks/>
          </p:cNvCxnSpPr>
          <p:nvPr/>
        </p:nvCxnSpPr>
        <p:spPr>
          <a:xfrm flipV="1">
            <a:off x="-1467" y="2175358"/>
            <a:ext cx="3984187" cy="3096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 flipV="1">
            <a:off x="0" y="3404164"/>
            <a:ext cx="3571510" cy="1988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cxnSpLocks/>
          </p:cNvCxnSpPr>
          <p:nvPr/>
        </p:nvCxnSpPr>
        <p:spPr>
          <a:xfrm>
            <a:off x="0" y="4165070"/>
            <a:ext cx="313436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cxnSpLocks/>
          </p:cNvCxnSpPr>
          <p:nvPr/>
        </p:nvCxnSpPr>
        <p:spPr>
          <a:xfrm>
            <a:off x="-1467" y="4829505"/>
            <a:ext cx="268878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cxnSpLocks/>
          </p:cNvCxnSpPr>
          <p:nvPr/>
        </p:nvCxnSpPr>
        <p:spPr>
          <a:xfrm flipV="1">
            <a:off x="3571510" y="1439393"/>
            <a:ext cx="2435195" cy="261631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endCxn id="11" idx="1"/>
          </p:cNvCxnSpPr>
          <p:nvPr/>
        </p:nvCxnSpPr>
        <p:spPr>
          <a:xfrm flipV="1">
            <a:off x="3817947" y="2829771"/>
            <a:ext cx="1036008" cy="100052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Скругленная соединительная линия 28"/>
          <p:cNvCxnSpPr>
            <a:cxnSpLocks/>
            <a:stCxn id="16" idx="3"/>
          </p:cNvCxnSpPr>
          <p:nvPr/>
        </p:nvCxnSpPr>
        <p:spPr>
          <a:xfrm flipV="1">
            <a:off x="3442256" y="3604317"/>
            <a:ext cx="2134449" cy="169541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17" idx="3"/>
          </p:cNvCxnSpPr>
          <p:nvPr/>
        </p:nvCxnSpPr>
        <p:spPr>
          <a:xfrm>
            <a:off x="3401618" y="4509180"/>
            <a:ext cx="2563859" cy="183303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>
            <a:off x="6006705" y="1201720"/>
            <a:ext cx="0" cy="102015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>
          <a:xfrm>
            <a:off x="4853956" y="2392009"/>
            <a:ext cx="0" cy="9184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cxnSpLocks/>
          </p:cNvCxnSpPr>
          <p:nvPr/>
        </p:nvCxnSpPr>
        <p:spPr>
          <a:xfrm>
            <a:off x="5571627" y="3465839"/>
            <a:ext cx="0" cy="52002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cxnSpLocks/>
          </p:cNvCxnSpPr>
          <p:nvPr/>
        </p:nvCxnSpPr>
        <p:spPr>
          <a:xfrm>
            <a:off x="5965477" y="4286919"/>
            <a:ext cx="0" cy="54258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7DFE7E-8005-4388-8CDC-083F9CA0A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2379" y="4179006"/>
            <a:ext cx="845370" cy="81214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EEDE3D-93D6-4A80-BB85-1D84230EB0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077710" y="4868863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8449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524" y="256120"/>
            <a:ext cx="7520795" cy="898671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 Light" panose="020F0302020204030204" pitchFamily="34" charset="0"/>
                <a:cs typeface="Times New Roman" panose="02020603050405020304" pitchFamily="18" charset="0"/>
              </a:rPr>
              <a:t>PHD ДОКТОРАНТУРА КГТУ ИМ. И. РАЗЗАКОВА</a:t>
            </a:r>
            <a:b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 Light" panose="020F03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 Light" panose="020F0302020204030204" pitchFamily="34" charset="0"/>
                <a:cs typeface="Times New Roman" panose="02020603050405020304" pitchFamily="18" charset="0"/>
              </a:rPr>
              <a:t>ГРАНТ НА ОБУЧЕНИЕ</a:t>
            </a:r>
            <a:br>
              <a:rPr lang="ru-RU" sz="2700" dirty="0"/>
            </a:br>
            <a:br>
              <a:rPr lang="ru-RU" sz="2700" dirty="0"/>
            </a:br>
            <a:br>
              <a:rPr lang="ru-RU" sz="2325" b="1" dirty="0"/>
            </a:br>
            <a:endParaRPr lang="en-US" sz="2325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46" y="1210624"/>
            <a:ext cx="7732552" cy="3753070"/>
          </a:xfrm>
        </p:spPr>
        <p:txBody>
          <a:bodyPr/>
          <a:lstStyle/>
          <a:p>
            <a:pPr algn="just">
              <a:buClr>
                <a:schemeClr val="bg1">
                  <a:lumMod val="75000"/>
                </a:schemeClr>
              </a:buClr>
            </a:pP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сегодняшний день КГТУ реализует  программы подготовки доктора философии (PhD)/доктора по профилю по 16 направлениям. </a:t>
            </a:r>
            <a:r>
              <a:rPr lang="ru-RU" sz="16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обучения</a:t>
            </a: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очная. </a:t>
            </a:r>
            <a:r>
              <a:rPr lang="ru-RU" sz="16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обучения 3 – 4 года в зависимости от направления.</a:t>
            </a:r>
          </a:p>
          <a:p>
            <a:pPr algn="just">
              <a:buClr>
                <a:schemeClr val="bg1">
                  <a:lumMod val="75000"/>
                </a:schemeClr>
              </a:buClr>
            </a:pP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Принимая во внимание необходимость интеграции научно-педагогических кадров в международное научное и мировое образовательное пространство университет предоставляет возможность своим сотрудникам получить </a:t>
            </a:r>
            <a:r>
              <a:rPr lang="ru-RU" sz="16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внутривузовский</a:t>
            </a: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грант на обучение в докторантуре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>
              <a:buClr>
                <a:schemeClr val="bg1">
                  <a:lumMod val="75000"/>
                </a:schemeClr>
              </a:buClr>
            </a:pP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соответсвии</a:t>
            </a: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положением «О гранте для обучения докторантов PhD»</a:t>
            </a:r>
            <a:b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 университета должен работать в вузе менее 3 лет, иметь научные наработки и пройти конкурсный отбор. </a:t>
            </a:r>
          </a:p>
          <a:p>
            <a:pPr algn="just">
              <a:buClr>
                <a:schemeClr val="bg1">
                  <a:lumMod val="75000"/>
                </a:schemeClr>
              </a:buClr>
            </a:pP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продлевается при условии успешного прохождения докторантом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</a:t>
            </a: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ежегодной аттестации.  </a:t>
            </a:r>
          </a:p>
          <a:p>
            <a:pPr algn="just">
              <a:buClr>
                <a:schemeClr val="bg1">
                  <a:lumMod val="75000"/>
                </a:schemeClr>
              </a:buClr>
            </a:pP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докторантов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составляет: 1 курс (2023 г.) – 47 чел., 2 курс (2022 г.) -28 чел., 3 курс – 18 чел. (2021 г.).</a:t>
            </a:r>
          </a:p>
          <a:p>
            <a:pPr algn="just">
              <a:buClr>
                <a:schemeClr val="bg1">
                  <a:lumMod val="75000"/>
                </a:schemeClr>
              </a:buClr>
            </a:pPr>
            <a:r>
              <a:rPr lang="ru-RU" sz="1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2021 по 2023 гг. за счет средств Университета выделено 16 грантовых мест. </a:t>
            </a:r>
            <a:br>
              <a:rPr lang="ru-RU" dirty="0"/>
            </a:br>
            <a:endParaRPr lang="en-US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E9D2405-58B3-40D2-8871-342B352B7AC6}"/>
              </a:ext>
            </a:extLst>
          </p:cNvPr>
          <p:cNvSpPr/>
          <p:nvPr/>
        </p:nvSpPr>
        <p:spPr>
          <a:xfrm>
            <a:off x="438573" y="179806"/>
            <a:ext cx="7836746" cy="95504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607D40-D138-40D7-B1F7-0C338DAFF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7710" y="4848543"/>
            <a:ext cx="2057400" cy="273844"/>
          </a:xfrm>
        </p:spPr>
        <p:txBody>
          <a:bodyPr/>
          <a:lstStyle/>
          <a:p>
            <a:fld id="{C3B6415A-412B-4F62-BD0F-884D0AD0D450}" type="slidenum">
              <a:rPr lang="ru-RU" smtClean="0"/>
              <a:t>18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39383C-8930-48A7-B0A6-6D5A71EC3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2011" y="4374024"/>
            <a:ext cx="845370" cy="8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33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190219"/>
            <a:ext cx="7704000" cy="627000"/>
          </a:xfrm>
        </p:spPr>
        <p:txBody>
          <a:bodyPr/>
          <a:lstStyle/>
          <a:p>
            <a:r>
              <a:rPr lang="ru-RU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Внутривузовские</a:t>
            </a:r>
            <a:r>
              <a:rPr lang="ru-RU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гранты 2022-202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гг.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189218B-E9F8-4C77-9844-E6F3AF31E9D0}"/>
              </a:ext>
            </a:extLst>
          </p:cNvPr>
          <p:cNvCxnSpPr>
            <a:cxnSpLocks/>
          </p:cNvCxnSpPr>
          <p:nvPr/>
        </p:nvCxnSpPr>
        <p:spPr>
          <a:xfrm>
            <a:off x="2493162" y="1171574"/>
            <a:ext cx="0" cy="377189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7150A44-EDCE-4B28-ADEF-D5B798A371BD}"/>
              </a:ext>
            </a:extLst>
          </p:cNvPr>
          <p:cNvCxnSpPr>
            <a:cxnSpLocks/>
          </p:cNvCxnSpPr>
          <p:nvPr/>
        </p:nvCxnSpPr>
        <p:spPr>
          <a:xfrm>
            <a:off x="4574839" y="1118547"/>
            <a:ext cx="28575" cy="19609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4765EED-30DB-4123-90E7-0E1677C04455}"/>
              </a:ext>
            </a:extLst>
          </p:cNvPr>
          <p:cNvCxnSpPr>
            <a:cxnSpLocks/>
          </p:cNvCxnSpPr>
          <p:nvPr/>
        </p:nvCxnSpPr>
        <p:spPr>
          <a:xfrm>
            <a:off x="2178844" y="1785939"/>
            <a:ext cx="504349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2221F9B-0BF8-44C8-958C-C43319176865}"/>
              </a:ext>
            </a:extLst>
          </p:cNvPr>
          <p:cNvCxnSpPr>
            <a:cxnSpLocks/>
          </p:cNvCxnSpPr>
          <p:nvPr/>
        </p:nvCxnSpPr>
        <p:spPr>
          <a:xfrm>
            <a:off x="1150155" y="2545756"/>
            <a:ext cx="622935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090ECF0-4916-4A27-9657-84A28585C9D9}"/>
              </a:ext>
            </a:extLst>
          </p:cNvPr>
          <p:cNvCxnSpPr>
            <a:cxnSpLocks/>
          </p:cNvCxnSpPr>
          <p:nvPr/>
        </p:nvCxnSpPr>
        <p:spPr>
          <a:xfrm flipV="1">
            <a:off x="1227212" y="3078079"/>
            <a:ext cx="6152294" cy="187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A3277DB-EA9D-41EB-8763-B020FD2F023E}"/>
              </a:ext>
            </a:extLst>
          </p:cNvPr>
          <p:cNvCxnSpPr>
            <a:cxnSpLocks/>
          </p:cNvCxnSpPr>
          <p:nvPr/>
        </p:nvCxnSpPr>
        <p:spPr>
          <a:xfrm>
            <a:off x="3311774" y="1782339"/>
            <a:ext cx="5630" cy="13198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EE3443EF-6CCE-4FBD-9109-3B4D310B79CA}"/>
              </a:ext>
            </a:extLst>
          </p:cNvPr>
          <p:cNvCxnSpPr>
            <a:cxnSpLocks/>
          </p:cNvCxnSpPr>
          <p:nvPr/>
        </p:nvCxnSpPr>
        <p:spPr>
          <a:xfrm>
            <a:off x="6834266" y="1244562"/>
            <a:ext cx="52315" cy="34917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90BA94BA-B1C2-49D3-9A62-E961E3520A66}"/>
              </a:ext>
            </a:extLst>
          </p:cNvPr>
          <p:cNvCxnSpPr>
            <a:cxnSpLocks/>
          </p:cNvCxnSpPr>
          <p:nvPr/>
        </p:nvCxnSpPr>
        <p:spPr>
          <a:xfrm>
            <a:off x="5600708" y="1785939"/>
            <a:ext cx="0" cy="1296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0B3A74D-7715-4192-9290-CCD82ECE97BB}"/>
              </a:ext>
            </a:extLst>
          </p:cNvPr>
          <p:cNvSpPr/>
          <p:nvPr/>
        </p:nvSpPr>
        <p:spPr>
          <a:xfrm>
            <a:off x="2543302" y="1165271"/>
            <a:ext cx="1821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по студенческим разработкам 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8E63D09-83CB-40B1-8777-86FFA5498D8F}"/>
              </a:ext>
            </a:extLst>
          </p:cNvPr>
          <p:cNvSpPr/>
          <p:nvPr/>
        </p:nvSpPr>
        <p:spPr>
          <a:xfrm>
            <a:off x="4600425" y="1188573"/>
            <a:ext cx="23433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по исследовательским работам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9DF2531-2E1E-4A0B-B9AA-D7E4ECC047D7}"/>
              </a:ext>
            </a:extLst>
          </p:cNvPr>
          <p:cNvSpPr/>
          <p:nvPr/>
        </p:nvSpPr>
        <p:spPr>
          <a:xfrm>
            <a:off x="5550569" y="1793790"/>
            <a:ext cx="13931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общая сумма финансирования (сом)</a:t>
            </a:r>
            <a:endParaRPr lang="x-non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FFBB3BF-A151-402B-ACDE-84AA70456461}"/>
              </a:ext>
            </a:extLst>
          </p:cNvPr>
          <p:cNvSpPr/>
          <p:nvPr/>
        </p:nvSpPr>
        <p:spPr>
          <a:xfrm>
            <a:off x="4689094" y="1877649"/>
            <a:ext cx="1018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подано заявок</a:t>
            </a:r>
            <a:endParaRPr lang="x-non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98980B2-1119-4533-848D-78B9A1B77A8B}"/>
              </a:ext>
            </a:extLst>
          </p:cNvPr>
          <p:cNvSpPr/>
          <p:nvPr/>
        </p:nvSpPr>
        <p:spPr>
          <a:xfrm>
            <a:off x="2937672" y="3793712"/>
            <a:ext cx="149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подано заявок</a:t>
            </a:r>
            <a:endParaRPr lang="x-non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B1FBB51-E2B0-49BC-801D-F5B419DE8D94}"/>
              </a:ext>
            </a:extLst>
          </p:cNvPr>
          <p:cNvSpPr/>
          <p:nvPr/>
        </p:nvSpPr>
        <p:spPr>
          <a:xfrm>
            <a:off x="3326062" y="1795791"/>
            <a:ext cx="13931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общая сумма финансирования (сом)</a:t>
            </a:r>
            <a:endParaRPr lang="x-non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60C8913A-BE1F-4E2C-94D9-F645A5EBBD7E}"/>
              </a:ext>
            </a:extLst>
          </p:cNvPr>
          <p:cNvCxnSpPr>
            <a:cxnSpLocks/>
          </p:cNvCxnSpPr>
          <p:nvPr/>
        </p:nvCxnSpPr>
        <p:spPr>
          <a:xfrm>
            <a:off x="2178844" y="3609975"/>
            <a:ext cx="495061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432DFDB-6EB2-41D5-85DD-50957611164E}"/>
              </a:ext>
            </a:extLst>
          </p:cNvPr>
          <p:cNvSpPr/>
          <p:nvPr/>
        </p:nvSpPr>
        <p:spPr>
          <a:xfrm>
            <a:off x="1328745" y="2694137"/>
            <a:ext cx="1086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2022-2023</a:t>
            </a:r>
            <a:endParaRPr lang="x-none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7A23909-0BF1-47BF-9FE1-CE8A9F06C566}"/>
              </a:ext>
            </a:extLst>
          </p:cNvPr>
          <p:cNvSpPr/>
          <p:nvPr/>
        </p:nvSpPr>
        <p:spPr>
          <a:xfrm>
            <a:off x="1435224" y="4315496"/>
            <a:ext cx="116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2023-2024</a:t>
            </a:r>
            <a:endParaRPr lang="x-none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79406BF-EEFC-451C-8C76-9D9D0B7DDADB}"/>
              </a:ext>
            </a:extLst>
          </p:cNvPr>
          <p:cNvSpPr/>
          <p:nvPr/>
        </p:nvSpPr>
        <p:spPr>
          <a:xfrm>
            <a:off x="2714073" y="2646164"/>
            <a:ext cx="447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6</a:t>
            </a:r>
            <a:endParaRPr lang="x-non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13C8369-14D9-431A-8807-68B151D89210}"/>
              </a:ext>
            </a:extLst>
          </p:cNvPr>
          <p:cNvSpPr/>
          <p:nvPr/>
        </p:nvSpPr>
        <p:spPr>
          <a:xfrm>
            <a:off x="4887268" y="2656005"/>
            <a:ext cx="447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5</a:t>
            </a:r>
            <a:endParaRPr lang="x-non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072478B5-E1F0-40D6-A121-81E09B7B0951}"/>
              </a:ext>
            </a:extLst>
          </p:cNvPr>
          <p:cNvSpPr/>
          <p:nvPr/>
        </p:nvSpPr>
        <p:spPr>
          <a:xfrm>
            <a:off x="3199228" y="4248153"/>
            <a:ext cx="4471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75000"/>
                  </a:schemeClr>
                </a:solidFill>
              </a:rPr>
              <a:t>6</a:t>
            </a:r>
            <a:endParaRPr lang="x-non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ECA092A5-D350-4E05-BDB2-C0076BF069E8}"/>
              </a:ext>
            </a:extLst>
          </p:cNvPr>
          <p:cNvCxnSpPr>
            <a:cxnSpLocks/>
          </p:cNvCxnSpPr>
          <p:nvPr/>
        </p:nvCxnSpPr>
        <p:spPr>
          <a:xfrm>
            <a:off x="4648825" y="3609975"/>
            <a:ext cx="3464" cy="13334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E847C7E6-08E7-4BD4-940F-1F3F074AB6FC}"/>
              </a:ext>
            </a:extLst>
          </p:cNvPr>
          <p:cNvCxnSpPr>
            <a:cxnSpLocks/>
          </p:cNvCxnSpPr>
          <p:nvPr/>
        </p:nvCxnSpPr>
        <p:spPr>
          <a:xfrm>
            <a:off x="982115" y="4168388"/>
            <a:ext cx="6297366" cy="41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2F6C77F0-7459-4F61-8DCC-00EFEE77A096}"/>
              </a:ext>
            </a:extLst>
          </p:cNvPr>
          <p:cNvSpPr/>
          <p:nvPr/>
        </p:nvSpPr>
        <p:spPr>
          <a:xfrm>
            <a:off x="2579177" y="1852795"/>
            <a:ext cx="861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подано заявок</a:t>
            </a:r>
            <a:endParaRPr lang="x-non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9C6921CF-8A5A-469E-9F22-F0CE362AA5BA}"/>
              </a:ext>
            </a:extLst>
          </p:cNvPr>
          <p:cNvSpPr/>
          <p:nvPr/>
        </p:nvSpPr>
        <p:spPr>
          <a:xfrm>
            <a:off x="4716909" y="3663377"/>
            <a:ext cx="2166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общая сумма финансирования (сом)</a:t>
            </a:r>
            <a:endParaRPr lang="x-non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AE0FC61-B375-4586-8A4B-D3C50F046C69}"/>
              </a:ext>
            </a:extLst>
          </p:cNvPr>
          <p:cNvSpPr/>
          <p:nvPr/>
        </p:nvSpPr>
        <p:spPr>
          <a:xfrm>
            <a:off x="4874122" y="4298457"/>
            <a:ext cx="16243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75000"/>
                  </a:schemeClr>
                </a:solidFill>
              </a:rPr>
              <a:t>1 434 853, 6</a:t>
            </a:r>
            <a:endParaRPr lang="x-non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585424B-85E8-4892-B10C-701F6B395A9A}"/>
              </a:ext>
            </a:extLst>
          </p:cNvPr>
          <p:cNvSpPr/>
          <p:nvPr/>
        </p:nvSpPr>
        <p:spPr>
          <a:xfrm>
            <a:off x="3202515" y="3197578"/>
            <a:ext cx="27958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>
                    <a:lumMod val="50000"/>
                  </a:schemeClr>
                </a:solidFill>
              </a:rPr>
              <a:t>по общим разработкам 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18DE8583-A633-4B56-A38E-A9EDDDC1E1C9}"/>
              </a:ext>
            </a:extLst>
          </p:cNvPr>
          <p:cNvSpPr/>
          <p:nvPr/>
        </p:nvSpPr>
        <p:spPr>
          <a:xfrm>
            <a:off x="-485775" y="263050"/>
            <a:ext cx="10408435" cy="552990"/>
          </a:xfrm>
          <a:prstGeom prst="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1C66119-5F08-4A6A-8BD0-F8CC5488F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2379" y="4179006"/>
            <a:ext cx="845370" cy="812146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765BFCE-773C-40BC-A81D-6FB2BF7A5431}"/>
              </a:ext>
            </a:extLst>
          </p:cNvPr>
          <p:cNvSpPr/>
          <p:nvPr/>
        </p:nvSpPr>
        <p:spPr>
          <a:xfrm>
            <a:off x="5684525" y="2638030"/>
            <a:ext cx="1036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383 800</a:t>
            </a:r>
            <a:endParaRPr lang="x-non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79C77286-59A4-475B-8EFF-7CD858066BA3}"/>
              </a:ext>
            </a:extLst>
          </p:cNvPr>
          <p:cNvSpPr/>
          <p:nvPr/>
        </p:nvSpPr>
        <p:spPr>
          <a:xfrm>
            <a:off x="3356597" y="2653465"/>
            <a:ext cx="1162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388 000</a:t>
            </a:r>
            <a:endParaRPr lang="x-non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DB8D8FF-4459-492B-906D-40D79516C5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7870" y="4858703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6768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71675" y="1531750"/>
            <a:ext cx="3006258" cy="1274769"/>
          </a:xfrm>
        </p:spPr>
        <p:txBody>
          <a:bodyPr>
            <a:noAutofit/>
          </a:bodyPr>
          <a:lstStyle/>
          <a:p>
            <a:pPr algn="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Закон Кыргызской Республики “Об образовании” в новой редакции, принятый 9 августа 2023 г.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№ 171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2508508" y="2418727"/>
            <a:ext cx="2649817" cy="1390365"/>
          </a:xfrm>
        </p:spPr>
        <p:txBody>
          <a:bodyPr/>
          <a:lstStyle/>
          <a:p>
            <a:pPr algn="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Закон Кыргызской Республики “О науке” в новой редакции, принятый 8 августа 2023 г.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№ 170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5253854" y="3182382"/>
            <a:ext cx="3291127" cy="1544899"/>
          </a:xfrm>
        </p:spPr>
        <p:txBody>
          <a:bodyPr/>
          <a:lstStyle/>
          <a:p>
            <a:pPr algn="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Положение о подготовке научно-педагогических кадров в Кыргызской Республике, утвержденное постановлением правительства КР от 16 июля 2018 г. № 327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2909" y="1629272"/>
            <a:ext cx="6179" cy="123567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192743" y="2375594"/>
            <a:ext cx="12357" cy="147663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565064" y="3062836"/>
            <a:ext cx="0" cy="178458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9" name="Google Shape;11447;p79"/>
          <p:cNvGrpSpPr/>
          <p:nvPr/>
        </p:nvGrpSpPr>
        <p:grpSpPr>
          <a:xfrm>
            <a:off x="861064" y="518952"/>
            <a:ext cx="392971" cy="490049"/>
            <a:chOff x="1767069" y="3360146"/>
            <a:chExt cx="286324" cy="348163"/>
          </a:xfrm>
          <a:solidFill>
            <a:schemeClr val="bg1">
              <a:lumMod val="50000"/>
            </a:schemeClr>
          </a:solidFill>
        </p:grpSpPr>
        <p:sp>
          <p:nvSpPr>
            <p:cNvPr id="10" name="Google Shape;11448;p79"/>
            <p:cNvSpPr/>
            <p:nvPr/>
          </p:nvSpPr>
          <p:spPr>
            <a:xfrm>
              <a:off x="1767069" y="3404277"/>
              <a:ext cx="228223" cy="304033"/>
            </a:xfrm>
            <a:custGeom>
              <a:avLst/>
              <a:gdLst/>
              <a:ahLst/>
              <a:cxnLst/>
              <a:rect l="l" t="t" r="r" b="b"/>
              <a:pathLst>
                <a:path w="7204" h="9597" extrusionOk="0">
                  <a:moveTo>
                    <a:pt x="2072" y="7537"/>
                  </a:moveTo>
                  <a:lnTo>
                    <a:pt x="2072" y="9049"/>
                  </a:lnTo>
                  <a:lnTo>
                    <a:pt x="572" y="7537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7382"/>
                  </a:lnTo>
                  <a:cubicBezTo>
                    <a:pt x="0" y="7418"/>
                    <a:pt x="12" y="7465"/>
                    <a:pt x="48" y="7501"/>
                  </a:cubicBezTo>
                  <a:lnTo>
                    <a:pt x="2096" y="9549"/>
                  </a:lnTo>
                  <a:cubicBezTo>
                    <a:pt x="2132" y="9585"/>
                    <a:pt x="2179" y="9597"/>
                    <a:pt x="2215" y="9597"/>
                  </a:cubicBezTo>
                  <a:lnTo>
                    <a:pt x="7025" y="9597"/>
                  </a:lnTo>
                  <a:cubicBezTo>
                    <a:pt x="7120" y="9597"/>
                    <a:pt x="7192" y="9513"/>
                    <a:pt x="7192" y="9430"/>
                  </a:cubicBezTo>
                  <a:lnTo>
                    <a:pt x="7192" y="7811"/>
                  </a:lnTo>
                  <a:cubicBezTo>
                    <a:pt x="7204" y="7715"/>
                    <a:pt x="7132" y="7644"/>
                    <a:pt x="7037" y="7644"/>
                  </a:cubicBezTo>
                  <a:cubicBezTo>
                    <a:pt x="6954" y="7644"/>
                    <a:pt x="6882" y="7715"/>
                    <a:pt x="6882" y="7811"/>
                  </a:cubicBezTo>
                  <a:lnTo>
                    <a:pt x="6882" y="9263"/>
                  </a:lnTo>
                  <a:lnTo>
                    <a:pt x="2382" y="9263"/>
                  </a:lnTo>
                  <a:lnTo>
                    <a:pt x="2382" y="7382"/>
                  </a:lnTo>
                  <a:cubicBezTo>
                    <a:pt x="2382" y="7287"/>
                    <a:pt x="2310" y="7215"/>
                    <a:pt x="2215" y="7215"/>
                  </a:cubicBezTo>
                  <a:lnTo>
                    <a:pt x="334" y="7215"/>
                  </a:lnTo>
                  <a:lnTo>
                    <a:pt x="334" y="322"/>
                  </a:lnTo>
                  <a:lnTo>
                    <a:pt x="1858" y="322"/>
                  </a:lnTo>
                  <a:cubicBezTo>
                    <a:pt x="1953" y="322"/>
                    <a:pt x="2024" y="250"/>
                    <a:pt x="2024" y="155"/>
                  </a:cubicBezTo>
                  <a:cubicBezTo>
                    <a:pt x="2024" y="72"/>
                    <a:pt x="1953" y="0"/>
                    <a:pt x="1858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449;p79"/>
            <p:cNvSpPr/>
            <p:nvPr/>
          </p:nvSpPr>
          <p:spPr>
            <a:xfrm>
              <a:off x="1799509" y="3360146"/>
              <a:ext cx="253884" cy="276883"/>
            </a:xfrm>
            <a:custGeom>
              <a:avLst/>
              <a:gdLst/>
              <a:ahLst/>
              <a:cxnLst/>
              <a:rect l="l" t="t" r="r" b="b"/>
              <a:pathLst>
                <a:path w="8014" h="8740" extrusionOk="0">
                  <a:moveTo>
                    <a:pt x="4406" y="3751"/>
                  </a:moveTo>
                  <a:cubicBezTo>
                    <a:pt x="4525" y="3870"/>
                    <a:pt x="4680" y="3965"/>
                    <a:pt x="4822" y="4048"/>
                  </a:cubicBezTo>
                  <a:lnTo>
                    <a:pt x="4822" y="4132"/>
                  </a:lnTo>
                  <a:lnTo>
                    <a:pt x="334" y="4132"/>
                  </a:lnTo>
                  <a:lnTo>
                    <a:pt x="334" y="3751"/>
                  </a:lnTo>
                  <a:close/>
                  <a:moveTo>
                    <a:pt x="5870" y="0"/>
                  </a:moveTo>
                  <a:cubicBezTo>
                    <a:pt x="4941" y="0"/>
                    <a:pt x="4156" y="583"/>
                    <a:pt x="3846" y="1405"/>
                  </a:cubicBezTo>
                  <a:lnTo>
                    <a:pt x="1477" y="1405"/>
                  </a:lnTo>
                  <a:cubicBezTo>
                    <a:pt x="1393" y="1405"/>
                    <a:pt x="1310" y="1476"/>
                    <a:pt x="1310" y="1572"/>
                  </a:cubicBezTo>
                  <a:cubicBezTo>
                    <a:pt x="1310" y="1655"/>
                    <a:pt x="1393" y="1726"/>
                    <a:pt x="1477" y="1726"/>
                  </a:cubicBezTo>
                  <a:lnTo>
                    <a:pt x="3739" y="1726"/>
                  </a:lnTo>
                  <a:cubicBezTo>
                    <a:pt x="3715" y="1869"/>
                    <a:pt x="3691" y="2012"/>
                    <a:pt x="3691" y="2167"/>
                  </a:cubicBezTo>
                  <a:cubicBezTo>
                    <a:pt x="3691" y="2643"/>
                    <a:pt x="3858" y="3084"/>
                    <a:pt x="4108" y="3441"/>
                  </a:cubicBezTo>
                  <a:lnTo>
                    <a:pt x="167" y="3441"/>
                  </a:lnTo>
                  <a:cubicBezTo>
                    <a:pt x="84" y="3441"/>
                    <a:pt x="0" y="3512"/>
                    <a:pt x="0" y="3608"/>
                  </a:cubicBezTo>
                  <a:lnTo>
                    <a:pt x="0" y="4310"/>
                  </a:lnTo>
                  <a:cubicBezTo>
                    <a:pt x="0" y="4393"/>
                    <a:pt x="84" y="4465"/>
                    <a:pt x="167" y="4465"/>
                  </a:cubicBezTo>
                  <a:lnTo>
                    <a:pt x="4977" y="4465"/>
                  </a:lnTo>
                  <a:cubicBezTo>
                    <a:pt x="5061" y="4465"/>
                    <a:pt x="5144" y="4393"/>
                    <a:pt x="5144" y="4310"/>
                  </a:cubicBezTo>
                  <a:lnTo>
                    <a:pt x="5144" y="4203"/>
                  </a:lnTo>
                  <a:cubicBezTo>
                    <a:pt x="5358" y="4274"/>
                    <a:pt x="5596" y="4322"/>
                    <a:pt x="5834" y="4322"/>
                  </a:cubicBezTo>
                  <a:lnTo>
                    <a:pt x="5834" y="8573"/>
                  </a:lnTo>
                  <a:cubicBezTo>
                    <a:pt x="5834" y="8668"/>
                    <a:pt x="5918" y="8739"/>
                    <a:pt x="6001" y="8739"/>
                  </a:cubicBezTo>
                  <a:cubicBezTo>
                    <a:pt x="6096" y="8739"/>
                    <a:pt x="6168" y="8668"/>
                    <a:pt x="6168" y="8573"/>
                  </a:cubicBezTo>
                  <a:lnTo>
                    <a:pt x="6168" y="4286"/>
                  </a:lnTo>
                  <a:cubicBezTo>
                    <a:pt x="6549" y="4227"/>
                    <a:pt x="6906" y="4084"/>
                    <a:pt x="7204" y="3834"/>
                  </a:cubicBezTo>
                  <a:cubicBezTo>
                    <a:pt x="7585" y="3512"/>
                    <a:pt x="7847" y="3096"/>
                    <a:pt x="7954" y="2619"/>
                  </a:cubicBezTo>
                  <a:cubicBezTo>
                    <a:pt x="7978" y="2536"/>
                    <a:pt x="7918" y="2441"/>
                    <a:pt x="7835" y="2429"/>
                  </a:cubicBezTo>
                  <a:cubicBezTo>
                    <a:pt x="7825" y="2428"/>
                    <a:pt x="7815" y="2427"/>
                    <a:pt x="7806" y="2427"/>
                  </a:cubicBezTo>
                  <a:cubicBezTo>
                    <a:pt x="7723" y="2427"/>
                    <a:pt x="7655" y="2473"/>
                    <a:pt x="7644" y="2548"/>
                  </a:cubicBezTo>
                  <a:cubicBezTo>
                    <a:pt x="7466" y="3381"/>
                    <a:pt x="6704" y="3989"/>
                    <a:pt x="5858" y="3989"/>
                  </a:cubicBezTo>
                  <a:cubicBezTo>
                    <a:pt x="4846" y="3989"/>
                    <a:pt x="4025" y="3179"/>
                    <a:pt x="4025" y="2167"/>
                  </a:cubicBezTo>
                  <a:cubicBezTo>
                    <a:pt x="4025" y="1155"/>
                    <a:pt x="4846" y="333"/>
                    <a:pt x="5858" y="333"/>
                  </a:cubicBezTo>
                  <a:cubicBezTo>
                    <a:pt x="6787" y="333"/>
                    <a:pt x="7585" y="1048"/>
                    <a:pt x="7680" y="1965"/>
                  </a:cubicBezTo>
                  <a:cubicBezTo>
                    <a:pt x="7704" y="2060"/>
                    <a:pt x="7775" y="2119"/>
                    <a:pt x="7858" y="2119"/>
                  </a:cubicBezTo>
                  <a:cubicBezTo>
                    <a:pt x="7954" y="2107"/>
                    <a:pt x="8013" y="2024"/>
                    <a:pt x="8013" y="1941"/>
                  </a:cubicBezTo>
                  <a:cubicBezTo>
                    <a:pt x="7954" y="1417"/>
                    <a:pt x="7716" y="929"/>
                    <a:pt x="7311" y="572"/>
                  </a:cubicBezTo>
                  <a:cubicBezTo>
                    <a:pt x="6906" y="214"/>
                    <a:pt x="6406" y="0"/>
                    <a:pt x="5870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450;p79"/>
            <p:cNvSpPr/>
            <p:nvPr/>
          </p:nvSpPr>
          <p:spPr>
            <a:xfrm>
              <a:off x="1948120" y="3388532"/>
              <a:ext cx="78852" cy="75367"/>
            </a:xfrm>
            <a:custGeom>
              <a:avLst/>
              <a:gdLst/>
              <a:ahLst/>
              <a:cxnLst/>
              <a:rect l="l" t="t" r="r" b="b"/>
              <a:pathLst>
                <a:path w="2489" h="2379" extrusionOk="0">
                  <a:moveTo>
                    <a:pt x="1513" y="330"/>
                  </a:moveTo>
                  <a:cubicBezTo>
                    <a:pt x="1667" y="330"/>
                    <a:pt x="1798" y="390"/>
                    <a:pt x="1917" y="497"/>
                  </a:cubicBezTo>
                  <a:cubicBezTo>
                    <a:pt x="2132" y="700"/>
                    <a:pt x="2132" y="1057"/>
                    <a:pt x="1905" y="1283"/>
                  </a:cubicBezTo>
                  <a:cubicBezTo>
                    <a:pt x="1792" y="1396"/>
                    <a:pt x="1646" y="1453"/>
                    <a:pt x="1504" y="1453"/>
                  </a:cubicBezTo>
                  <a:cubicBezTo>
                    <a:pt x="1361" y="1453"/>
                    <a:pt x="1221" y="1396"/>
                    <a:pt x="1120" y="1283"/>
                  </a:cubicBezTo>
                  <a:cubicBezTo>
                    <a:pt x="893" y="1057"/>
                    <a:pt x="893" y="700"/>
                    <a:pt x="1120" y="497"/>
                  </a:cubicBezTo>
                  <a:cubicBezTo>
                    <a:pt x="1215" y="390"/>
                    <a:pt x="1370" y="330"/>
                    <a:pt x="1513" y="330"/>
                  </a:cubicBezTo>
                  <a:close/>
                  <a:moveTo>
                    <a:pt x="1518" y="0"/>
                  </a:moveTo>
                  <a:cubicBezTo>
                    <a:pt x="1292" y="0"/>
                    <a:pt x="1066" y="86"/>
                    <a:pt x="893" y="259"/>
                  </a:cubicBezTo>
                  <a:cubicBezTo>
                    <a:pt x="584" y="569"/>
                    <a:pt x="548" y="1033"/>
                    <a:pt x="786" y="1390"/>
                  </a:cubicBezTo>
                  <a:lnTo>
                    <a:pt x="60" y="2116"/>
                  </a:lnTo>
                  <a:cubicBezTo>
                    <a:pt x="0" y="2176"/>
                    <a:pt x="0" y="2283"/>
                    <a:pt x="60" y="2343"/>
                  </a:cubicBezTo>
                  <a:cubicBezTo>
                    <a:pt x="96" y="2366"/>
                    <a:pt x="131" y="2378"/>
                    <a:pt x="179" y="2378"/>
                  </a:cubicBezTo>
                  <a:cubicBezTo>
                    <a:pt x="227" y="2378"/>
                    <a:pt x="274" y="2366"/>
                    <a:pt x="298" y="2343"/>
                  </a:cubicBezTo>
                  <a:lnTo>
                    <a:pt x="1024" y="1604"/>
                  </a:lnTo>
                  <a:cubicBezTo>
                    <a:pt x="1179" y="1712"/>
                    <a:pt x="1358" y="1759"/>
                    <a:pt x="1536" y="1759"/>
                  </a:cubicBezTo>
                  <a:cubicBezTo>
                    <a:pt x="1763" y="1759"/>
                    <a:pt x="1977" y="1664"/>
                    <a:pt x="2155" y="1509"/>
                  </a:cubicBezTo>
                  <a:cubicBezTo>
                    <a:pt x="2489" y="1164"/>
                    <a:pt x="2489" y="592"/>
                    <a:pt x="2144" y="259"/>
                  </a:cubicBezTo>
                  <a:cubicBezTo>
                    <a:pt x="1971" y="86"/>
                    <a:pt x="1745" y="0"/>
                    <a:pt x="1518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451;p79"/>
            <p:cNvSpPr/>
            <p:nvPr/>
          </p:nvSpPr>
          <p:spPr>
            <a:xfrm>
              <a:off x="1800270" y="3513636"/>
              <a:ext cx="162582" cy="10233"/>
            </a:xfrm>
            <a:custGeom>
              <a:avLst/>
              <a:gdLst/>
              <a:ahLst/>
              <a:cxnLst/>
              <a:rect l="l" t="t" r="r" b="b"/>
              <a:pathLst>
                <a:path w="513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4965" y="322"/>
                  </a:lnTo>
                  <a:cubicBezTo>
                    <a:pt x="5060" y="322"/>
                    <a:pt x="5132" y="251"/>
                    <a:pt x="5132" y="156"/>
                  </a:cubicBezTo>
                  <a:cubicBezTo>
                    <a:pt x="5132" y="72"/>
                    <a:pt x="5060" y="1"/>
                    <a:pt x="4965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452;p79"/>
            <p:cNvSpPr/>
            <p:nvPr/>
          </p:nvSpPr>
          <p:spPr>
            <a:xfrm>
              <a:off x="1800270" y="3536287"/>
              <a:ext cx="162582" cy="10201"/>
            </a:xfrm>
            <a:custGeom>
              <a:avLst/>
              <a:gdLst/>
              <a:ahLst/>
              <a:cxnLst/>
              <a:rect l="l" t="t" r="r" b="b"/>
              <a:pathLst>
                <a:path w="5132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4965" y="322"/>
                  </a:lnTo>
                  <a:cubicBezTo>
                    <a:pt x="5060" y="322"/>
                    <a:pt x="5132" y="250"/>
                    <a:pt x="5132" y="155"/>
                  </a:cubicBezTo>
                  <a:cubicBezTo>
                    <a:pt x="5132" y="72"/>
                    <a:pt x="5060" y="0"/>
                    <a:pt x="4965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453;p79"/>
            <p:cNvSpPr/>
            <p:nvPr/>
          </p:nvSpPr>
          <p:spPr>
            <a:xfrm>
              <a:off x="1800270" y="3558146"/>
              <a:ext cx="162582" cy="10613"/>
            </a:xfrm>
            <a:custGeom>
              <a:avLst/>
              <a:gdLst/>
              <a:ahLst/>
              <a:cxnLst/>
              <a:rect l="l" t="t" r="r" b="b"/>
              <a:pathLst>
                <a:path w="5132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4965" y="334"/>
                  </a:lnTo>
                  <a:cubicBezTo>
                    <a:pt x="5060" y="334"/>
                    <a:pt x="5132" y="263"/>
                    <a:pt x="5132" y="168"/>
                  </a:cubicBezTo>
                  <a:cubicBezTo>
                    <a:pt x="5132" y="84"/>
                    <a:pt x="5060" y="1"/>
                    <a:pt x="4965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454;p79"/>
            <p:cNvSpPr/>
            <p:nvPr/>
          </p:nvSpPr>
          <p:spPr>
            <a:xfrm>
              <a:off x="1800270" y="3580798"/>
              <a:ext cx="162582" cy="10581"/>
            </a:xfrm>
            <a:custGeom>
              <a:avLst/>
              <a:gdLst/>
              <a:ahLst/>
              <a:cxnLst/>
              <a:rect l="l" t="t" r="r" b="b"/>
              <a:pathLst>
                <a:path w="5132" h="33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lnTo>
                    <a:pt x="4965" y="334"/>
                  </a:lnTo>
                  <a:cubicBezTo>
                    <a:pt x="5060" y="334"/>
                    <a:pt x="5132" y="262"/>
                    <a:pt x="5132" y="167"/>
                  </a:cubicBezTo>
                  <a:cubicBezTo>
                    <a:pt x="5132" y="84"/>
                    <a:pt x="5060" y="0"/>
                    <a:pt x="4965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Заголовок 7"/>
          <p:cNvSpPr>
            <a:spLocks noGrp="1"/>
          </p:cNvSpPr>
          <p:nvPr>
            <p:ph type="title" idx="6"/>
          </p:nvPr>
        </p:nvSpPr>
        <p:spPr>
          <a:xfrm>
            <a:off x="1378256" y="489250"/>
            <a:ext cx="6389747" cy="627000"/>
          </a:xfrm>
        </p:spPr>
        <p:txBody>
          <a:bodyPr/>
          <a:lstStyle/>
          <a:p>
            <a:r>
              <a:rPr lang="ru-RU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документы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5688" y="4555219"/>
            <a:ext cx="608312" cy="58440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2EE9768-5E38-41AC-A31F-73831EFAD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38670" y="4899343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2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58268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C0886B8-C4B3-44D0-AB36-697D9F0B16DF}"/>
              </a:ext>
            </a:extLst>
          </p:cNvPr>
          <p:cNvSpPr/>
          <p:nvPr/>
        </p:nvSpPr>
        <p:spPr>
          <a:xfrm>
            <a:off x="-870662" y="150906"/>
            <a:ext cx="5865019" cy="60721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757" y="185276"/>
            <a:ext cx="4170467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Бизнес-инкубаторы КГТУ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4224" y="2370684"/>
            <a:ext cx="2897437" cy="1611379"/>
          </a:xfrm>
        </p:spPr>
        <p:txBody>
          <a:bodyPr>
            <a:normAutofit fontScale="92500"/>
          </a:bodyPr>
          <a:lstStyle/>
          <a:p>
            <a:pPr marL="139700" indent="0" algn="just">
              <a:buNone/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Бизнес-инкубаторов является  создание площадки для развития студенческих инициатив </a:t>
            </a:r>
            <a:endParaRPr lang="de-DE" sz="1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just">
              <a:buNone/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коммерциализации их проектов.</a:t>
            </a: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BC6677E9-7667-44F6-A839-A632521B09C8}"/>
              </a:ext>
            </a:extLst>
          </p:cNvPr>
          <p:cNvSpPr/>
          <p:nvPr/>
        </p:nvSpPr>
        <p:spPr>
          <a:xfrm>
            <a:off x="6543675" y="29075"/>
            <a:ext cx="2600325" cy="2243138"/>
          </a:xfrm>
          <a:prstGeom prst="hexagon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7841F6BB-E46C-4B5B-AC84-2DFED6ED3746}"/>
              </a:ext>
            </a:extLst>
          </p:cNvPr>
          <p:cNvSpPr/>
          <p:nvPr/>
        </p:nvSpPr>
        <p:spPr>
          <a:xfrm>
            <a:off x="6550816" y="2402171"/>
            <a:ext cx="2600325" cy="2187861"/>
          </a:xfrm>
          <a:prstGeom prst="hexagon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id="{0F7986B2-7096-44B4-8275-F8F1787EFA7F}"/>
              </a:ext>
            </a:extLst>
          </p:cNvPr>
          <p:cNvSpPr/>
          <p:nvPr/>
        </p:nvSpPr>
        <p:spPr>
          <a:xfrm>
            <a:off x="4848024" y="1400438"/>
            <a:ext cx="2061658" cy="1763394"/>
          </a:xfrm>
          <a:prstGeom prst="hexagon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Шестиугольник 13">
            <a:extLst>
              <a:ext uri="{FF2B5EF4-FFF2-40B4-BE49-F238E27FC236}">
                <a16:creationId xmlns:a16="http://schemas.microsoft.com/office/drawing/2014/main" id="{B2D1B878-B02A-4A1F-A83F-0AF5AC2CB084}"/>
              </a:ext>
            </a:extLst>
          </p:cNvPr>
          <p:cNvSpPr/>
          <p:nvPr/>
        </p:nvSpPr>
        <p:spPr>
          <a:xfrm>
            <a:off x="4611412" y="3308079"/>
            <a:ext cx="2262550" cy="2023633"/>
          </a:xfrm>
          <a:prstGeom prst="hexagon">
            <a:avLst/>
          </a:pr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Шестиугольник 18">
            <a:extLst>
              <a:ext uri="{FF2B5EF4-FFF2-40B4-BE49-F238E27FC236}">
                <a16:creationId xmlns:a16="http://schemas.microsoft.com/office/drawing/2014/main" id="{9C389B85-B39A-4D73-A899-0B0815313137}"/>
              </a:ext>
            </a:extLst>
          </p:cNvPr>
          <p:cNvSpPr/>
          <p:nvPr/>
        </p:nvSpPr>
        <p:spPr>
          <a:xfrm>
            <a:off x="2707481" y="2213830"/>
            <a:ext cx="2334289" cy="2029963"/>
          </a:xfrm>
          <a:prstGeom prst="hexagon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36F39E-A0C0-40EA-8529-6834944A3357}"/>
              </a:ext>
            </a:extLst>
          </p:cNvPr>
          <p:cNvSpPr/>
          <p:nvPr/>
        </p:nvSpPr>
        <p:spPr>
          <a:xfrm>
            <a:off x="219245" y="938048"/>
            <a:ext cx="3685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Бизнес-инкубатор «Модный уголок»;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FDFC7F-E6E9-406D-B6F3-676BE8789D28}"/>
              </a:ext>
            </a:extLst>
          </p:cNvPr>
          <p:cNvSpPr/>
          <p:nvPr/>
        </p:nvSpPr>
        <p:spPr>
          <a:xfrm>
            <a:off x="1169796" y="1336870"/>
            <a:ext cx="27029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Бизнес-инкубатор «Уста».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6E91E0-842E-4EF4-B03E-F760110660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9483" y="4459473"/>
            <a:ext cx="795871" cy="764592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4F165A4-FA44-452A-9EE7-FAE2A830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1415" y="4862088"/>
            <a:ext cx="2057400" cy="273844"/>
          </a:xfrm>
        </p:spPr>
        <p:txBody>
          <a:bodyPr/>
          <a:lstStyle/>
          <a:p>
            <a:fld id="{C3B6415A-412B-4F62-BD0F-884D0AD0D45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59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820120D0-2AA8-45AF-9ED2-6AE32E9FC36C}"/>
              </a:ext>
            </a:extLst>
          </p:cNvPr>
          <p:cNvGrpSpPr/>
          <p:nvPr/>
        </p:nvGrpSpPr>
        <p:grpSpPr>
          <a:xfrm>
            <a:off x="7574121" y="-978"/>
            <a:ext cx="1569879" cy="5143501"/>
            <a:chOff x="7574121" y="-978"/>
            <a:chExt cx="1569879" cy="5143501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09DAE57C-5183-4089-B820-2C1A1052E691}"/>
                </a:ext>
              </a:extLst>
            </p:cNvPr>
            <p:cNvSpPr/>
            <p:nvPr/>
          </p:nvSpPr>
          <p:spPr>
            <a:xfrm>
              <a:off x="7574121" y="0"/>
              <a:ext cx="1565128" cy="5142523"/>
            </a:xfrm>
            <a:prstGeom prst="roundRect">
              <a:avLst/>
            </a:prstGeom>
            <a:solidFill>
              <a:srgbClr val="A9A5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y-KG" b="1" dirty="0">
                  <a:solidFill>
                    <a:schemeClr val="tx2">
                      <a:lumMod val="25000"/>
                    </a:schemeClr>
                  </a:solidFill>
                  <a:latin typeface="Constantia" panose="02030602050306030303" pitchFamily="18" charset="0"/>
                </a:rPr>
                <a:t>«</a:t>
              </a:r>
              <a:r>
                <a:rPr lang="ru-RU" b="1" dirty="0">
                  <a:solidFill>
                    <a:schemeClr val="tx2">
                      <a:lumMod val="25000"/>
                    </a:schemeClr>
                  </a:solidFill>
                  <a:latin typeface="Constantia" panose="02030602050306030303" pitchFamily="18" charset="0"/>
                </a:rPr>
                <a:t>Модный уголок» -</a:t>
              </a:r>
              <a:r>
                <a:rPr lang="ru-RU" dirty="0">
                  <a:solidFill>
                    <a:schemeClr val="tx2">
                      <a:lumMod val="25000"/>
                    </a:schemeClr>
                  </a:solidFill>
                  <a:latin typeface="Constantia" panose="02030602050306030303" pitchFamily="18" charset="0"/>
                </a:rPr>
                <a:t> проект по разработке продукций из тканей, </a:t>
              </a:r>
              <a:r>
                <a:rPr lang="ru-RU" dirty="0" err="1">
                  <a:solidFill>
                    <a:schemeClr val="tx2">
                      <a:lumMod val="25000"/>
                    </a:schemeClr>
                  </a:solidFill>
                  <a:latin typeface="Constantia" panose="02030602050306030303" pitchFamily="18" charset="0"/>
                </a:rPr>
                <a:t>этнофотографий</a:t>
              </a:r>
              <a:r>
                <a:rPr lang="ru-RU" dirty="0">
                  <a:solidFill>
                    <a:schemeClr val="tx2">
                      <a:lumMod val="25000"/>
                    </a:schemeClr>
                  </a:solidFill>
                  <a:latin typeface="Constantia" panose="02030602050306030303" pitchFamily="18" charset="0"/>
                </a:rPr>
                <a:t> и аксессуаров </a:t>
              </a: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F98060D-A42F-4249-9E41-974775F78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1055"/>
            <a:stretch>
              <a:fillRect/>
            </a:stretch>
          </p:blipFill>
          <p:spPr bwMode="auto">
            <a:xfrm>
              <a:off x="7578872" y="-978"/>
              <a:ext cx="1565128" cy="1387554"/>
            </a:xfrm>
            <a:custGeom>
              <a:avLst/>
              <a:gdLst>
                <a:gd name="connsiteX0" fmla="*/ 260860 w 1565128"/>
                <a:gd name="connsiteY0" fmla="*/ 0 h 1387554"/>
                <a:gd name="connsiteX1" fmla="*/ 1304268 w 1565128"/>
                <a:gd name="connsiteY1" fmla="*/ 0 h 1387554"/>
                <a:gd name="connsiteX2" fmla="*/ 1565128 w 1565128"/>
                <a:gd name="connsiteY2" fmla="*/ 260860 h 1387554"/>
                <a:gd name="connsiteX3" fmla="*/ 1565128 w 1565128"/>
                <a:gd name="connsiteY3" fmla="*/ 1387554 h 1387554"/>
                <a:gd name="connsiteX4" fmla="*/ 0 w 1565128"/>
                <a:gd name="connsiteY4" fmla="*/ 1387554 h 1387554"/>
                <a:gd name="connsiteX5" fmla="*/ 0 w 1565128"/>
                <a:gd name="connsiteY5" fmla="*/ 260860 h 1387554"/>
                <a:gd name="connsiteX6" fmla="*/ 260860 w 1565128"/>
                <a:gd name="connsiteY6" fmla="*/ 0 h 138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5128" h="1387554">
                  <a:moveTo>
                    <a:pt x="260860" y="0"/>
                  </a:moveTo>
                  <a:lnTo>
                    <a:pt x="1304268" y="0"/>
                  </a:lnTo>
                  <a:cubicBezTo>
                    <a:pt x="1448337" y="0"/>
                    <a:pt x="1565128" y="116791"/>
                    <a:pt x="1565128" y="260860"/>
                  </a:cubicBezTo>
                  <a:lnTo>
                    <a:pt x="1565128" y="1387554"/>
                  </a:lnTo>
                  <a:lnTo>
                    <a:pt x="0" y="1387554"/>
                  </a:lnTo>
                  <a:lnTo>
                    <a:pt x="0" y="260860"/>
                  </a:lnTo>
                  <a:cubicBezTo>
                    <a:pt x="0" y="116791"/>
                    <a:pt x="116791" y="0"/>
                    <a:pt x="260860" y="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620B1E8-490A-4A5D-A4C0-D2CB6D5ECC46}"/>
              </a:ext>
            </a:extLst>
          </p:cNvPr>
          <p:cNvGrpSpPr/>
          <p:nvPr/>
        </p:nvGrpSpPr>
        <p:grpSpPr>
          <a:xfrm>
            <a:off x="6093084" y="-978"/>
            <a:ext cx="1491496" cy="5143501"/>
            <a:chOff x="6093084" y="-978"/>
            <a:chExt cx="1491496" cy="514350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15CB6F16-BB99-49E6-8F38-5B23CD99BE5E}"/>
                </a:ext>
              </a:extLst>
            </p:cNvPr>
            <p:cNvSpPr/>
            <p:nvPr/>
          </p:nvSpPr>
          <p:spPr>
            <a:xfrm>
              <a:off x="6094481" y="796413"/>
              <a:ext cx="1479633" cy="4346110"/>
            </a:xfrm>
            <a:prstGeom prst="roundRect">
              <a:avLst/>
            </a:prstGeom>
            <a:solidFill>
              <a:srgbClr val="A6B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b="1" dirty="0">
                  <a:latin typeface="Constantia" panose="02030602050306030303" pitchFamily="18" charset="0"/>
                </a:rPr>
                <a:t> </a:t>
              </a:r>
              <a:r>
                <a:rPr lang="ru-RU" b="1" dirty="0">
                  <a:solidFill>
                    <a:schemeClr val="bg1">
                      <a:lumMod val="60000"/>
                      <a:lumOff val="40000"/>
                    </a:schemeClr>
                  </a:solidFill>
                  <a:latin typeface="Constantia" panose="02030602050306030303" pitchFamily="18" charset="0"/>
                </a:rPr>
                <a:t>«Эс-ал» </a:t>
              </a:r>
              <a:r>
                <a:rPr lang="ru-RU" dirty="0">
                  <a:solidFill>
                    <a:schemeClr val="bg1">
                      <a:lumMod val="60000"/>
                      <a:lumOff val="40000"/>
                    </a:schemeClr>
                  </a:solidFill>
                  <a:latin typeface="Constantia" panose="02030602050306030303" pitchFamily="18" charset="0"/>
                </a:rPr>
                <a:t>– проект для шитья </a:t>
              </a:r>
              <a:r>
                <a:rPr lang="ru-RU" dirty="0">
                  <a:ln w="0"/>
                  <a:solidFill>
                    <a:schemeClr val="bg1">
                      <a:lumMod val="60000"/>
                      <a:lumOff val="40000"/>
                    </a:schemeClr>
                  </a:solidFill>
                  <a:latin typeface="Constantia" panose="02030602050306030303" pitchFamily="18" charset="0"/>
                </a:rPr>
                <a:t>одежды из остатков тканей в пользу экологии, смешивая её с небольшой долей покупной ткани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5EEB900-ACD8-4A41-8CDB-F4CFBDDBB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1" t="722" r="16009"/>
            <a:stretch/>
          </p:blipFill>
          <p:spPr>
            <a:xfrm>
              <a:off x="6093084" y="-978"/>
              <a:ext cx="1491496" cy="1387554"/>
            </a:xfrm>
            <a:custGeom>
              <a:avLst/>
              <a:gdLst>
                <a:gd name="connsiteX0" fmla="*/ 249773 w 1491496"/>
                <a:gd name="connsiteY0" fmla="*/ 0 h 1387554"/>
                <a:gd name="connsiteX1" fmla="*/ 1248836 w 1491496"/>
                <a:gd name="connsiteY1" fmla="*/ 0 h 1387554"/>
                <a:gd name="connsiteX2" fmla="*/ 1478981 w 1491496"/>
                <a:gd name="connsiteY2" fmla="*/ 152550 h 1387554"/>
                <a:gd name="connsiteX3" fmla="*/ 1491496 w 1491496"/>
                <a:gd name="connsiteY3" fmla="*/ 192868 h 1387554"/>
                <a:gd name="connsiteX4" fmla="*/ 1491496 w 1491496"/>
                <a:gd name="connsiteY4" fmla="*/ 1387554 h 1387554"/>
                <a:gd name="connsiteX5" fmla="*/ 0 w 1491496"/>
                <a:gd name="connsiteY5" fmla="*/ 1387554 h 1387554"/>
                <a:gd name="connsiteX6" fmla="*/ 0 w 1491496"/>
                <a:gd name="connsiteY6" fmla="*/ 249773 h 1387554"/>
                <a:gd name="connsiteX7" fmla="*/ 249773 w 1491496"/>
                <a:gd name="connsiteY7" fmla="*/ 0 h 138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496" h="1387554">
                  <a:moveTo>
                    <a:pt x="249773" y="0"/>
                  </a:moveTo>
                  <a:lnTo>
                    <a:pt x="1248836" y="0"/>
                  </a:lnTo>
                  <a:cubicBezTo>
                    <a:pt x="1352296" y="0"/>
                    <a:pt x="1441063" y="62903"/>
                    <a:pt x="1478981" y="152550"/>
                  </a:cubicBezTo>
                  <a:lnTo>
                    <a:pt x="1491496" y="192868"/>
                  </a:lnTo>
                  <a:lnTo>
                    <a:pt x="1491496" y="1387554"/>
                  </a:lnTo>
                  <a:lnTo>
                    <a:pt x="0" y="1387554"/>
                  </a:lnTo>
                  <a:lnTo>
                    <a:pt x="0" y="249773"/>
                  </a:lnTo>
                  <a:cubicBezTo>
                    <a:pt x="0" y="111827"/>
                    <a:pt x="111827" y="0"/>
                    <a:pt x="249773" y="0"/>
                  </a:cubicBezTo>
                  <a:close/>
                </a:path>
              </a:pathLst>
            </a:cu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1823EA5-F392-4F18-942C-EF9D0331E270}"/>
              </a:ext>
            </a:extLst>
          </p:cNvPr>
          <p:cNvGrpSpPr/>
          <p:nvPr/>
        </p:nvGrpSpPr>
        <p:grpSpPr>
          <a:xfrm>
            <a:off x="4586137" y="-978"/>
            <a:ext cx="1510257" cy="5144478"/>
            <a:chOff x="4593512" y="-978"/>
            <a:chExt cx="1496224" cy="5144478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D342F294-6BB8-4700-BC09-25D18F9804AD}"/>
                </a:ext>
              </a:extLst>
            </p:cNvPr>
            <p:cNvSpPr/>
            <p:nvPr/>
          </p:nvSpPr>
          <p:spPr>
            <a:xfrm>
              <a:off x="4593512" y="695325"/>
              <a:ext cx="1496224" cy="4448175"/>
            </a:xfrm>
            <a:prstGeom prst="roundRect">
              <a:avLst/>
            </a:prstGeom>
            <a:solidFill>
              <a:srgbClr val="A1B1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>
                  <a:solidFill>
                    <a:srgbClr val="686F4D"/>
                  </a:solidFill>
                  <a:latin typeface="Constantia" panose="02030602050306030303" pitchFamily="18" charset="0"/>
                </a:rPr>
                <a:t>Pouf</a:t>
              </a:r>
              <a:r>
                <a:rPr lang="ru-RU" b="1" dirty="0">
                  <a:solidFill>
                    <a:srgbClr val="686F4D"/>
                  </a:solidFill>
                  <a:latin typeface="Constantia" panose="02030602050306030303" pitchFamily="18" charset="0"/>
                </a:rPr>
                <a:t> </a:t>
              </a:r>
              <a:r>
                <a:rPr lang="ru-RU" b="1" dirty="0" err="1">
                  <a:solidFill>
                    <a:srgbClr val="686F4D"/>
                  </a:solidFill>
                  <a:latin typeface="Constantia" panose="02030602050306030303" pitchFamily="18" charset="0"/>
                </a:rPr>
                <a:t>Wave</a:t>
              </a:r>
              <a:r>
                <a:rPr lang="ru-RU" b="1" dirty="0">
                  <a:solidFill>
                    <a:srgbClr val="686F4D"/>
                  </a:solidFill>
                  <a:latin typeface="Constantia" panose="02030602050306030303" pitchFamily="18" charset="0"/>
                </a:rPr>
                <a:t> </a:t>
              </a:r>
              <a:r>
                <a:rPr lang="ru-RU" dirty="0">
                  <a:solidFill>
                    <a:srgbClr val="686F4D"/>
                  </a:solidFill>
                  <a:latin typeface="Constantia" panose="02030602050306030303" pitchFamily="18" charset="0"/>
                </a:rPr>
                <a:t>–проект по созданию бескаркасной мебели сшитые  из отходов материалов</a:t>
              </a: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5CD6B049-BC8C-436D-95A2-6D79BDB4D350}"/>
                </a:ext>
              </a:extLst>
            </p:cNvPr>
            <p:cNvSpPr/>
            <p:nvPr/>
          </p:nvSpPr>
          <p:spPr>
            <a:xfrm>
              <a:off x="4593517" y="-978"/>
              <a:ext cx="1496219" cy="1713954"/>
            </a:xfrm>
            <a:prstGeom prst="roundRect">
              <a:avLst/>
            </a:prstGeom>
            <a:blipFill>
              <a:blip r:embed="rId4"/>
              <a:stretch>
                <a:fillRect b="197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036203F-426D-4FF8-9F7D-B1F0AAF8C075}"/>
              </a:ext>
            </a:extLst>
          </p:cNvPr>
          <p:cNvGrpSpPr/>
          <p:nvPr/>
        </p:nvGrpSpPr>
        <p:grpSpPr>
          <a:xfrm>
            <a:off x="3097258" y="-978"/>
            <a:ext cx="1491496" cy="5143502"/>
            <a:chOff x="3049004" y="0"/>
            <a:chExt cx="1539763" cy="514252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41BFB1D0-1F9B-40F2-9B32-81E10009AF4D}"/>
                </a:ext>
              </a:extLst>
            </p:cNvPr>
            <p:cNvSpPr/>
            <p:nvPr/>
          </p:nvSpPr>
          <p:spPr>
            <a:xfrm>
              <a:off x="3049518" y="0"/>
              <a:ext cx="1539249" cy="5142524"/>
            </a:xfrm>
            <a:prstGeom prst="roundRect">
              <a:avLst/>
            </a:prstGeom>
            <a:solidFill>
              <a:srgbClr val="A06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>
                  <a:solidFill>
                    <a:srgbClr val="A2001F"/>
                  </a:solidFill>
                  <a:latin typeface="Constantia" panose="02030602050306030303" pitchFamily="18" charset="0"/>
                </a:rPr>
                <a:t>«</a:t>
              </a:r>
              <a:r>
                <a:rPr lang="en-US" b="1" dirty="0">
                  <a:solidFill>
                    <a:srgbClr val="A2001F"/>
                  </a:solidFill>
                  <a:latin typeface="Constantia" panose="02030602050306030303" pitchFamily="18" charset="0"/>
                </a:rPr>
                <a:t>Eco tiles</a:t>
              </a:r>
              <a:r>
                <a:rPr lang="ru-RU" b="1" dirty="0">
                  <a:solidFill>
                    <a:srgbClr val="A2001F"/>
                  </a:solidFill>
                  <a:latin typeface="Constantia" panose="02030602050306030303" pitchFamily="18" charset="0"/>
                </a:rPr>
                <a:t>» </a:t>
              </a:r>
              <a:r>
                <a:rPr lang="ru-RU" dirty="0">
                  <a:solidFill>
                    <a:srgbClr val="A2001F"/>
                  </a:solidFill>
                  <a:latin typeface="Constantia" panose="02030602050306030303" pitchFamily="18" charset="0"/>
                </a:rPr>
                <a:t>– проект по переработке пластика</a:t>
              </a:r>
            </a:p>
          </p:txBody>
        </p:sp>
        <p:pic>
          <p:nvPicPr>
            <p:cNvPr id="18" name="Рисунок 17" descr="E:\___Учебный год 2022-2023 с раб стола\КГТУ 2022\КГТУ Энактус\Документы Eco-Tiles\Эко кап\5c01edad-7bf2-441d-8ab3-9807379988fc.jfif">
              <a:extLst>
                <a:ext uri="{FF2B5EF4-FFF2-40B4-BE49-F238E27FC236}">
                  <a16:creationId xmlns:a16="http://schemas.microsoft.com/office/drawing/2014/main" id="{0CA6B7D8-3E76-4B4F-A2CF-0F0FE3167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004" y="976"/>
              <a:ext cx="1539249" cy="1370800"/>
            </a:xfrm>
            <a:custGeom>
              <a:avLst/>
              <a:gdLst>
                <a:gd name="connsiteX0" fmla="*/ 251714 w 1539249"/>
                <a:gd name="connsiteY0" fmla="*/ 0 h 1370800"/>
                <a:gd name="connsiteX1" fmla="*/ 1287532 w 1539249"/>
                <a:gd name="connsiteY1" fmla="*/ 0 h 1370800"/>
                <a:gd name="connsiteX2" fmla="*/ 1382562 w 1539249"/>
                <a:gd name="connsiteY2" fmla="*/ 19186 h 1370800"/>
                <a:gd name="connsiteX3" fmla="*/ 1539249 w 1539249"/>
                <a:gd name="connsiteY3" fmla="*/ 255572 h 1370800"/>
                <a:gd name="connsiteX4" fmla="*/ 1539249 w 1539249"/>
                <a:gd name="connsiteY4" fmla="*/ 1370800 h 1370800"/>
                <a:gd name="connsiteX5" fmla="*/ 0 w 1539249"/>
                <a:gd name="connsiteY5" fmla="*/ 1370800 h 1370800"/>
                <a:gd name="connsiteX6" fmla="*/ 0 w 1539249"/>
                <a:gd name="connsiteY6" fmla="*/ 255533 h 1370800"/>
                <a:gd name="connsiteX7" fmla="*/ 5208 w 1539249"/>
                <a:gd name="connsiteY7" fmla="*/ 203869 h 1370800"/>
                <a:gd name="connsiteX8" fmla="*/ 156683 w 1539249"/>
                <a:gd name="connsiteY8" fmla="*/ 19186 h 137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9249" h="1370800">
                  <a:moveTo>
                    <a:pt x="251714" y="0"/>
                  </a:moveTo>
                  <a:lnTo>
                    <a:pt x="1287532" y="0"/>
                  </a:lnTo>
                  <a:lnTo>
                    <a:pt x="1382562" y="19186"/>
                  </a:lnTo>
                  <a:cubicBezTo>
                    <a:pt x="1474641" y="58132"/>
                    <a:pt x="1539249" y="149307"/>
                    <a:pt x="1539249" y="255572"/>
                  </a:cubicBezTo>
                  <a:lnTo>
                    <a:pt x="1539249" y="1370800"/>
                  </a:lnTo>
                  <a:lnTo>
                    <a:pt x="0" y="1370800"/>
                  </a:lnTo>
                  <a:lnTo>
                    <a:pt x="0" y="255533"/>
                  </a:lnTo>
                  <a:lnTo>
                    <a:pt x="5208" y="203869"/>
                  </a:lnTo>
                  <a:cubicBezTo>
                    <a:pt x="22295" y="120366"/>
                    <a:pt x="79951" y="51641"/>
                    <a:pt x="156683" y="19186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D55AF26-036D-4829-9A0E-EDDF36395200}"/>
              </a:ext>
            </a:extLst>
          </p:cNvPr>
          <p:cNvGrpSpPr/>
          <p:nvPr/>
        </p:nvGrpSpPr>
        <p:grpSpPr>
          <a:xfrm>
            <a:off x="1510264" y="976"/>
            <a:ext cx="1601645" cy="5141547"/>
            <a:chOff x="1510265" y="976"/>
            <a:chExt cx="1539252" cy="5141547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745AAFE1-676A-4A4C-A361-02BA1A5827B9}"/>
                </a:ext>
              </a:extLst>
            </p:cNvPr>
            <p:cNvSpPr/>
            <p:nvPr/>
          </p:nvSpPr>
          <p:spPr>
            <a:xfrm>
              <a:off x="1515976" y="198302"/>
              <a:ext cx="1532143" cy="4944221"/>
            </a:xfrm>
            <a:prstGeom prst="roundRect">
              <a:avLst/>
            </a:prstGeom>
            <a:solidFill>
              <a:srgbClr val="AEB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y-KG" b="1" dirty="0">
                  <a:solidFill>
                    <a:schemeClr val="bg2">
                      <a:lumMod val="50000"/>
                    </a:schemeClr>
                  </a:solidFill>
                  <a:latin typeface="Constantia" panose="02030602050306030303" pitchFamily="18" charset="0"/>
                </a:rPr>
                <a:t>«Багыт» </a:t>
              </a:r>
              <a:r>
                <a:rPr lang="ky-KG" dirty="0">
                  <a:solidFill>
                    <a:schemeClr val="bg2">
                      <a:lumMod val="50000"/>
                    </a:schemeClr>
                  </a:solidFill>
                  <a:latin typeface="Constantia" panose="02030602050306030303" pitchFamily="18" charset="0"/>
                </a:rPr>
                <a:t>–  проект по </a:t>
              </a:r>
              <a:r>
                <a:rPr lang="ru-RU" dirty="0">
                  <a:solidFill>
                    <a:schemeClr val="bg2">
                      <a:lumMod val="50000"/>
                    </a:schemeClr>
                  </a:solidFill>
                  <a:latin typeface="Constantia" panose="02030602050306030303" pitchFamily="18" charset="0"/>
                </a:rPr>
                <a:t>созданию  инновационных инженерных эко-проектов для защиты экологии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D87A29E-A1C4-46F7-BB39-A860E8C2B7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3" r="427"/>
            <a:stretch/>
          </p:blipFill>
          <p:spPr bwMode="auto">
            <a:xfrm>
              <a:off x="1510265" y="976"/>
              <a:ext cx="1539252" cy="1370800"/>
            </a:xfrm>
            <a:custGeom>
              <a:avLst/>
              <a:gdLst>
                <a:gd name="connsiteX0" fmla="*/ 251712 w 1539252"/>
                <a:gd name="connsiteY0" fmla="*/ 0 h 1370800"/>
                <a:gd name="connsiteX1" fmla="*/ 1287540 w 1539252"/>
                <a:gd name="connsiteY1" fmla="*/ 0 h 1370800"/>
                <a:gd name="connsiteX2" fmla="*/ 1382565 w 1539252"/>
                <a:gd name="connsiteY2" fmla="*/ 19185 h 1370800"/>
                <a:gd name="connsiteX3" fmla="*/ 1539252 w 1539252"/>
                <a:gd name="connsiteY3" fmla="*/ 255571 h 1370800"/>
                <a:gd name="connsiteX4" fmla="*/ 1539252 w 1539252"/>
                <a:gd name="connsiteY4" fmla="*/ 1370800 h 1370800"/>
                <a:gd name="connsiteX5" fmla="*/ 0 w 1539252"/>
                <a:gd name="connsiteY5" fmla="*/ 1370800 h 1370800"/>
                <a:gd name="connsiteX6" fmla="*/ 0 w 1539252"/>
                <a:gd name="connsiteY6" fmla="*/ 255561 h 1370800"/>
                <a:gd name="connsiteX7" fmla="*/ 5211 w 1539252"/>
                <a:gd name="connsiteY7" fmla="*/ 203868 h 1370800"/>
                <a:gd name="connsiteX8" fmla="*/ 156686 w 1539252"/>
                <a:gd name="connsiteY8" fmla="*/ 19185 h 137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9252" h="1370800">
                  <a:moveTo>
                    <a:pt x="251712" y="0"/>
                  </a:moveTo>
                  <a:lnTo>
                    <a:pt x="1287540" y="0"/>
                  </a:lnTo>
                  <a:lnTo>
                    <a:pt x="1382565" y="19185"/>
                  </a:lnTo>
                  <a:cubicBezTo>
                    <a:pt x="1474643" y="58131"/>
                    <a:pt x="1539252" y="149306"/>
                    <a:pt x="1539252" y="255571"/>
                  </a:cubicBezTo>
                  <a:lnTo>
                    <a:pt x="1539252" y="1370800"/>
                  </a:lnTo>
                  <a:lnTo>
                    <a:pt x="0" y="1370800"/>
                  </a:lnTo>
                  <a:lnTo>
                    <a:pt x="0" y="255561"/>
                  </a:lnTo>
                  <a:lnTo>
                    <a:pt x="5211" y="203868"/>
                  </a:lnTo>
                  <a:cubicBezTo>
                    <a:pt x="22298" y="120365"/>
                    <a:pt x="79954" y="51640"/>
                    <a:pt x="156686" y="19185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E0A6ADC-A90F-4BF2-9948-0D759FCD4E78}"/>
              </a:ext>
            </a:extLst>
          </p:cNvPr>
          <p:cNvGrpSpPr/>
          <p:nvPr/>
        </p:nvGrpSpPr>
        <p:grpSpPr>
          <a:xfrm>
            <a:off x="-1" y="1"/>
            <a:ext cx="1533833" cy="5142522"/>
            <a:chOff x="-1" y="1"/>
            <a:chExt cx="1510263" cy="5142522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B9420A8B-CCAE-40FF-B786-5C5F63B1A8F0}"/>
                </a:ext>
              </a:extLst>
            </p:cNvPr>
            <p:cNvSpPr/>
            <p:nvPr/>
          </p:nvSpPr>
          <p:spPr>
            <a:xfrm>
              <a:off x="-1" y="695325"/>
              <a:ext cx="1510257" cy="4447198"/>
            </a:xfrm>
            <a:prstGeom prst="roundRect">
              <a:avLst/>
            </a:prstGeom>
            <a:solidFill>
              <a:srgbClr val="686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A1B12B"/>
                  </a:solidFill>
                  <a:latin typeface="Constantia" panose="02030602050306030303" pitchFamily="18" charset="0"/>
                </a:rPr>
                <a:t>«</a:t>
              </a:r>
              <a:r>
                <a:rPr lang="en-US" b="1" dirty="0">
                  <a:solidFill>
                    <a:srgbClr val="A1B12B"/>
                  </a:solidFill>
                  <a:latin typeface="Constantia" panose="02030602050306030303" pitchFamily="18" charset="0"/>
                </a:rPr>
                <a:t>Kit drone</a:t>
              </a:r>
              <a:r>
                <a:rPr lang="ru-RU" b="1" dirty="0">
                  <a:solidFill>
                    <a:srgbClr val="A1B12B"/>
                  </a:solidFill>
                  <a:latin typeface="Constantia" panose="02030602050306030303" pitchFamily="18" charset="0"/>
                </a:rPr>
                <a:t>» </a:t>
              </a:r>
              <a:r>
                <a:rPr lang="ru-RU" dirty="0">
                  <a:solidFill>
                    <a:srgbClr val="A1B12B"/>
                  </a:solidFill>
                  <a:latin typeface="Constantia" panose="02030602050306030303" pitchFamily="18" charset="0"/>
                </a:rPr>
                <a:t>– проект по созданию мультиплатформенных грузовых дронов для сельскохозяйственного сектора</a:t>
              </a:r>
            </a:p>
            <a:p>
              <a:pPr algn="ctr"/>
              <a:endParaRPr lang="x-none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2CD7EF3-383A-4220-94A3-E98F4DEE97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7" t="335" r="515" b="26379"/>
            <a:stretch/>
          </p:blipFill>
          <p:spPr bwMode="auto">
            <a:xfrm>
              <a:off x="1" y="1"/>
              <a:ext cx="1510261" cy="1371775"/>
            </a:xfrm>
            <a:custGeom>
              <a:avLst/>
              <a:gdLst>
                <a:gd name="connsiteX0" fmla="*/ 251715 w 1510261"/>
                <a:gd name="connsiteY0" fmla="*/ 0 h 1371775"/>
                <a:gd name="connsiteX1" fmla="*/ 1258546 w 1510261"/>
                <a:gd name="connsiteY1" fmla="*/ 0 h 1371775"/>
                <a:gd name="connsiteX2" fmla="*/ 1510261 w 1510261"/>
                <a:gd name="connsiteY2" fmla="*/ 251715 h 1371775"/>
                <a:gd name="connsiteX3" fmla="*/ 1510261 w 1510261"/>
                <a:gd name="connsiteY3" fmla="*/ 1371775 h 1371775"/>
                <a:gd name="connsiteX4" fmla="*/ 0 w 1510261"/>
                <a:gd name="connsiteY4" fmla="*/ 1371775 h 1371775"/>
                <a:gd name="connsiteX5" fmla="*/ 0 w 1510261"/>
                <a:gd name="connsiteY5" fmla="*/ 251715 h 1371775"/>
                <a:gd name="connsiteX6" fmla="*/ 251715 w 1510261"/>
                <a:gd name="connsiteY6" fmla="*/ 0 h 137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0261" h="1371775">
                  <a:moveTo>
                    <a:pt x="251715" y="0"/>
                  </a:moveTo>
                  <a:lnTo>
                    <a:pt x="1258546" y="0"/>
                  </a:lnTo>
                  <a:cubicBezTo>
                    <a:pt x="1397564" y="0"/>
                    <a:pt x="1510261" y="112697"/>
                    <a:pt x="1510261" y="251715"/>
                  </a:cubicBezTo>
                  <a:lnTo>
                    <a:pt x="1510261" y="1371775"/>
                  </a:lnTo>
                  <a:lnTo>
                    <a:pt x="0" y="1371775"/>
                  </a:lnTo>
                  <a:lnTo>
                    <a:pt x="0" y="251715"/>
                  </a:lnTo>
                  <a:cubicBezTo>
                    <a:pt x="0" y="112697"/>
                    <a:pt x="112697" y="0"/>
                    <a:pt x="251715" y="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0F4FC8E-2F3D-4846-B89F-041B9DA82424}"/>
              </a:ext>
            </a:extLst>
          </p:cNvPr>
          <p:cNvSpPr/>
          <p:nvPr/>
        </p:nvSpPr>
        <p:spPr>
          <a:xfrm>
            <a:off x="-1469985" y="4565959"/>
            <a:ext cx="12523808" cy="793612"/>
          </a:xfrm>
          <a:prstGeom prst="rect">
            <a:avLst/>
          </a:prstGeom>
          <a:solidFill>
            <a:srgbClr val="C2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ky-KG" sz="20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реализуемые в бизнес-инкубаторах: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398B3A-5554-470C-AF8C-7875B573B6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1935" y="4507398"/>
            <a:ext cx="642270" cy="61702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01158F-8195-443D-83A3-C8CD8CC6B1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9084" y="4688128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21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00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2870EDE5-FA4C-47F7-83B0-49AD0A55F6B1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217704" y="67465"/>
            <a:ext cx="9144000" cy="889800"/>
          </a:xfrm>
        </p:spPr>
        <p:txBody>
          <a:bodyPr/>
          <a:lstStyle/>
          <a:p>
            <a:pPr algn="l"/>
            <a:r>
              <a:rPr lang="ru-RU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Успешное завершение конкурса "</a:t>
            </a:r>
            <a:r>
              <a:rPr lang="ru-RU" sz="2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ru-RU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ru-RU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KSTU 2023" среди студентов и магистрантов КГТУ им. И. Раззакова</a:t>
            </a:r>
            <a:endParaRPr lang="x-none" sz="2800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25C128-BE5B-42ED-8716-D3E0DF498442}"/>
              </a:ext>
            </a:extLst>
          </p:cNvPr>
          <p:cNvSpPr/>
          <p:nvPr/>
        </p:nvSpPr>
        <p:spPr>
          <a:xfrm>
            <a:off x="-292893" y="67465"/>
            <a:ext cx="9886950" cy="976900"/>
          </a:xfrm>
          <a:prstGeom prst="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41D6477-A1F1-461D-8545-0742F6228C76}"/>
              </a:ext>
            </a:extLst>
          </p:cNvPr>
          <p:cNvSpPr/>
          <p:nvPr/>
        </p:nvSpPr>
        <p:spPr>
          <a:xfrm>
            <a:off x="0" y="1182145"/>
            <a:ext cx="400452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dirty="0">
                <a:solidFill>
                  <a:schemeClr val="bg1">
                    <a:lumMod val="75000"/>
                  </a:schemeClr>
                </a:solidFill>
              </a:rPr>
              <a:t>14 октября 2023 года в МАЗ КГТУ им. И. Раззакова под организацией Департамента науки прошел третий(завершающий) тур"Start Up KSTU 2023" для студентов, магистрантов и молодых ученых. Экспертная комиссия (успешные инвесторы) -11 человек.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x-none" dirty="0">
                <a:solidFill>
                  <a:schemeClr val="bg1">
                    <a:lumMod val="75000"/>
                  </a:schemeClr>
                </a:solidFill>
              </a:rPr>
              <a:t>Подано 67 заявок, из них отобрано 20 проектов. Победителями стали: Диплом первой степени (30000 сом): награждена Айтбаева Акылай Бакытбековна, Баявутова Наргиза Нурлановна  «Биоразлагаемая упаковка на основе грибов» , второй степени (20000 сом) Сицинский Глеб Владиславович «Изготовления обвесов и покраска машин», третьей степени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x-none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x-none" dirty="0">
                <a:solidFill>
                  <a:schemeClr val="bg1">
                    <a:lumMod val="75000"/>
                  </a:schemeClr>
                </a:solidFill>
              </a:rPr>
              <a:t>0000 сом) Суютбеков Айтенир Система переработки пластика для 3D печати.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5CA43E-3F0A-4161-887F-E9B29B6B2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91" y="1226897"/>
            <a:ext cx="1639026" cy="1158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7840099-C8D0-4F41-99DE-BC4D2CF7A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77" b="8677"/>
          <a:stretch>
            <a:fillRect/>
          </a:stretch>
        </p:blipFill>
        <p:spPr>
          <a:xfrm>
            <a:off x="5481927" y="1293013"/>
            <a:ext cx="2146499" cy="1329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0EDC1A7-C8C5-4CFF-8D81-C62620E6F9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78"/>
          <a:stretch/>
        </p:blipFill>
        <p:spPr>
          <a:xfrm>
            <a:off x="7034473" y="1157288"/>
            <a:ext cx="2045478" cy="1558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7B900B1-BED1-41AB-B5C1-7E681E3FD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029" y="2480186"/>
            <a:ext cx="1639026" cy="1158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4EDAB79-69D9-468F-90E1-FD00547101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13" y="3733477"/>
            <a:ext cx="1821913" cy="1141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E4D192F-D5F6-4773-BCFB-1BEA0F1094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77" b="8677"/>
          <a:stretch>
            <a:fillRect/>
          </a:stretch>
        </p:blipFill>
        <p:spPr>
          <a:xfrm>
            <a:off x="5584557" y="2678898"/>
            <a:ext cx="2038960" cy="1262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AE6E92-5272-4C0D-8B37-3C19B4AD1E1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53" b="8677"/>
          <a:stretch/>
        </p:blipFill>
        <p:spPr>
          <a:xfrm>
            <a:off x="5882147" y="3934174"/>
            <a:ext cx="1967363" cy="1141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FCC86FC-DB41-41F4-858E-B54A1A5260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82" y="2851494"/>
            <a:ext cx="2201436" cy="1651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F96410-6EA3-42F1-B83A-77EA411F65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310" y="4383230"/>
            <a:ext cx="845370" cy="81214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57972CE-C02F-4340-B41F-8E9883472C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071261" y="4856118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22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0250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4EAB143-782A-4675-A5FB-CD3FCFE8E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2380">
            <a:off x="5355111" y="2485078"/>
            <a:ext cx="2145074" cy="290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17F559-B60B-4A05-A50A-75B0C3BCBCB0}"/>
              </a:ext>
            </a:extLst>
          </p:cNvPr>
          <p:cNvSpPr/>
          <p:nvPr/>
        </p:nvSpPr>
        <p:spPr>
          <a:xfrm>
            <a:off x="314642" y="1442043"/>
            <a:ext cx="507902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университетов мира QS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Rankings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глобальное исследование и сопровождающий его рейтинг лучших университетов Мирового значения по версии британский консалтинговый компании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Quacquarelli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Symonds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(QS) опубликовал итоги QS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Asia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Rankings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/2024.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рейтинге лучших вузов участвовали 856 университетов из 25 стран Азии.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КГТУ им.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И.Раззакова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занял топ-351-400 и 19 место среди вузов ЦА и 4 место среди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кыргызстанских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вузов.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Кыргызстана в этот список попали всего 4 вуза.</a:t>
            </a:r>
            <a:endParaRPr lang="x-none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35E571-78A0-44A2-8D26-5013A60E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0959">
            <a:off x="7378658" y="947187"/>
            <a:ext cx="1980731" cy="267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5A86F81-0BE4-4CB0-B9BD-2642702A6DF2}"/>
              </a:ext>
            </a:extLst>
          </p:cNvPr>
          <p:cNvSpPr/>
          <p:nvPr/>
        </p:nvSpPr>
        <p:spPr>
          <a:xfrm>
            <a:off x="-1066800" y="285877"/>
            <a:ext cx="8473440" cy="96368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D96FC-D545-4AD2-9BCB-36B939613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22" y="270360"/>
            <a:ext cx="7061518" cy="1095760"/>
          </a:xfrm>
        </p:spPr>
        <p:txBody>
          <a:bodyPr/>
          <a:lstStyle/>
          <a:p>
            <a:pPr algn="l"/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КГТУ занял 19 место среди вузов ЦА и 4 место среди </a:t>
            </a:r>
            <a:r>
              <a:rPr lang="ru-RU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кыргызстанских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вузов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445F07-51CB-4B39-B513-6F9CB6A5F9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4873140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23</a:t>
            </a:fld>
            <a:endParaRPr lang="x-none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B6870C-948A-4E5A-B8BC-07BE6E253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2379" y="4179006"/>
            <a:ext cx="845370" cy="8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5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50027">
            <a:off x="2544643" y="1406632"/>
            <a:ext cx="4649357" cy="978812"/>
          </a:xfrm>
        </p:spPr>
        <p:txBody>
          <a:bodyPr/>
          <a:lstStyle/>
          <a:p>
            <a:pPr algn="l"/>
            <a:r>
              <a:rPr lang="ru-RU" sz="1600" b="1" dirty="0">
                <a:solidFill>
                  <a:srgbClr val="0340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Сотрудничество между университетами, индустрией и государственными структурами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 rot="211002">
            <a:off x="2571856" y="2677626"/>
            <a:ext cx="3982720" cy="822410"/>
          </a:xfrm>
        </p:spPr>
        <p:txBody>
          <a:bodyPr/>
          <a:lstStyle/>
          <a:p>
            <a:pPr algn="l"/>
            <a:r>
              <a:rPr lang="ru-RU" sz="1600" b="1" dirty="0">
                <a:solidFill>
                  <a:srgbClr val="0340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Стимулирование, активная поддержка молодых ученых и студентов </a:t>
            </a: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7"/>
          </p:nvPr>
        </p:nvSpPr>
        <p:spPr>
          <a:xfrm rot="179160">
            <a:off x="2735807" y="3691020"/>
            <a:ext cx="4609252" cy="822410"/>
          </a:xfrm>
        </p:spPr>
        <p:txBody>
          <a:bodyPr/>
          <a:lstStyle/>
          <a:p>
            <a:pPr algn="l"/>
            <a:r>
              <a:rPr lang="ru-RU" sz="1600" b="1" dirty="0">
                <a:solidFill>
                  <a:srgbClr val="0340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системы оценки результатов научно-исследовательской деятельности вуза</a:t>
            </a:r>
          </a:p>
        </p:txBody>
      </p:sp>
      <p:sp>
        <p:nvSpPr>
          <p:cNvPr id="13" name="Google Shape;1027;p66"/>
          <p:cNvSpPr/>
          <p:nvPr/>
        </p:nvSpPr>
        <p:spPr>
          <a:xfrm>
            <a:off x="822195" y="2431410"/>
            <a:ext cx="561600" cy="56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28;p66"/>
          <p:cNvSpPr/>
          <p:nvPr/>
        </p:nvSpPr>
        <p:spPr>
          <a:xfrm>
            <a:off x="822195" y="1380940"/>
            <a:ext cx="561600" cy="56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30;p66"/>
          <p:cNvSpPr/>
          <p:nvPr/>
        </p:nvSpPr>
        <p:spPr>
          <a:xfrm>
            <a:off x="822195" y="3461760"/>
            <a:ext cx="561600" cy="56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" name="Google Shape;1032;p66"/>
          <p:cNvCxnSpPr>
            <a:cxnSpLocks/>
            <a:endCxn id="14" idx="6"/>
          </p:cNvCxnSpPr>
          <p:nvPr/>
        </p:nvCxnSpPr>
        <p:spPr>
          <a:xfrm rot="10800000">
            <a:off x="1383796" y="1661740"/>
            <a:ext cx="5758685" cy="453714"/>
          </a:xfrm>
          <a:prstGeom prst="curvedConnector3">
            <a:avLst>
              <a:gd name="adj1" fmla="val 81228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033;p66"/>
          <p:cNvCxnSpPr>
            <a:cxnSpLocks/>
          </p:cNvCxnSpPr>
          <p:nvPr/>
        </p:nvCxnSpPr>
        <p:spPr>
          <a:xfrm>
            <a:off x="1377258" y="3800946"/>
            <a:ext cx="5846502" cy="691164"/>
          </a:xfrm>
          <a:prstGeom prst="curvedConnector3">
            <a:avLst>
              <a:gd name="adj1" fmla="val 1872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10723;p78"/>
          <p:cNvSpPr/>
          <p:nvPr/>
        </p:nvSpPr>
        <p:spPr>
          <a:xfrm>
            <a:off x="879714" y="1506300"/>
            <a:ext cx="461552" cy="402246"/>
          </a:xfrm>
          <a:custGeom>
            <a:avLst/>
            <a:gdLst/>
            <a:ahLst/>
            <a:cxnLst/>
            <a:rect l="l" t="t" r="r" b="b"/>
            <a:pathLst>
              <a:path w="10431" h="8404" extrusionOk="0">
                <a:moveTo>
                  <a:pt x="6359" y="2272"/>
                </a:moveTo>
                <a:lnTo>
                  <a:pt x="7192" y="2546"/>
                </a:lnTo>
                <a:cubicBezTo>
                  <a:pt x="7203" y="2553"/>
                  <a:pt x="7215" y="2556"/>
                  <a:pt x="7228" y="2556"/>
                </a:cubicBezTo>
                <a:cubicBezTo>
                  <a:pt x="7261" y="2556"/>
                  <a:pt x="7298" y="2539"/>
                  <a:pt x="7323" y="2522"/>
                </a:cubicBezTo>
                <a:lnTo>
                  <a:pt x="7585" y="2332"/>
                </a:lnTo>
                <a:lnTo>
                  <a:pt x="9419" y="4725"/>
                </a:lnTo>
                <a:lnTo>
                  <a:pt x="9109" y="4951"/>
                </a:lnTo>
                <a:cubicBezTo>
                  <a:pt x="9097" y="4927"/>
                  <a:pt x="9061" y="4915"/>
                  <a:pt x="9050" y="4903"/>
                </a:cubicBezTo>
                <a:lnTo>
                  <a:pt x="5882" y="3177"/>
                </a:lnTo>
                <a:lnTo>
                  <a:pt x="6002" y="2987"/>
                </a:lnTo>
                <a:cubicBezTo>
                  <a:pt x="6049" y="2903"/>
                  <a:pt x="6025" y="2820"/>
                  <a:pt x="5954" y="2772"/>
                </a:cubicBezTo>
                <a:cubicBezTo>
                  <a:pt x="5929" y="2755"/>
                  <a:pt x="5900" y="2747"/>
                  <a:pt x="5873" y="2747"/>
                </a:cubicBezTo>
                <a:cubicBezTo>
                  <a:pt x="5822" y="2747"/>
                  <a:pt x="5775" y="2774"/>
                  <a:pt x="5752" y="2820"/>
                </a:cubicBezTo>
                <a:lnTo>
                  <a:pt x="5418" y="3356"/>
                </a:lnTo>
                <a:cubicBezTo>
                  <a:pt x="5406" y="3379"/>
                  <a:pt x="5382" y="3415"/>
                  <a:pt x="5382" y="3427"/>
                </a:cubicBezTo>
                <a:lnTo>
                  <a:pt x="5382" y="4725"/>
                </a:lnTo>
                <a:cubicBezTo>
                  <a:pt x="5382" y="4987"/>
                  <a:pt x="5168" y="5213"/>
                  <a:pt x="4894" y="5213"/>
                </a:cubicBezTo>
                <a:cubicBezTo>
                  <a:pt x="4632" y="5213"/>
                  <a:pt x="4406" y="4987"/>
                  <a:pt x="4406" y="4725"/>
                </a:cubicBezTo>
                <a:lnTo>
                  <a:pt x="4406" y="3439"/>
                </a:lnTo>
                <a:lnTo>
                  <a:pt x="4704" y="2272"/>
                </a:lnTo>
                <a:close/>
                <a:moveTo>
                  <a:pt x="2692" y="1796"/>
                </a:moveTo>
                <a:lnTo>
                  <a:pt x="2930" y="1927"/>
                </a:lnTo>
                <a:lnTo>
                  <a:pt x="929" y="5392"/>
                </a:lnTo>
                <a:lnTo>
                  <a:pt x="691" y="5261"/>
                </a:lnTo>
                <a:lnTo>
                  <a:pt x="2692" y="1796"/>
                </a:lnTo>
                <a:close/>
                <a:moveTo>
                  <a:pt x="3215" y="4844"/>
                </a:moveTo>
                <a:cubicBezTo>
                  <a:pt x="3323" y="4844"/>
                  <a:pt x="3406" y="4892"/>
                  <a:pt x="3489" y="4975"/>
                </a:cubicBezTo>
                <a:cubicBezTo>
                  <a:pt x="3608" y="5130"/>
                  <a:pt x="3561" y="5344"/>
                  <a:pt x="3406" y="5451"/>
                </a:cubicBezTo>
                <a:lnTo>
                  <a:pt x="2323" y="6213"/>
                </a:lnTo>
                <a:cubicBezTo>
                  <a:pt x="2266" y="6255"/>
                  <a:pt x="2199" y="6275"/>
                  <a:pt x="2131" y="6275"/>
                </a:cubicBezTo>
                <a:cubicBezTo>
                  <a:pt x="2027" y="6275"/>
                  <a:pt x="1923" y="6228"/>
                  <a:pt x="1858" y="6142"/>
                </a:cubicBezTo>
                <a:cubicBezTo>
                  <a:pt x="1763" y="5987"/>
                  <a:pt x="1787" y="5785"/>
                  <a:pt x="1942" y="5677"/>
                </a:cubicBezTo>
                <a:lnTo>
                  <a:pt x="3025" y="4903"/>
                </a:lnTo>
                <a:cubicBezTo>
                  <a:pt x="3085" y="4856"/>
                  <a:pt x="3156" y="4844"/>
                  <a:pt x="3215" y="4844"/>
                </a:cubicBezTo>
                <a:close/>
                <a:moveTo>
                  <a:pt x="3811" y="5606"/>
                </a:moveTo>
                <a:cubicBezTo>
                  <a:pt x="3918" y="5606"/>
                  <a:pt x="4001" y="5665"/>
                  <a:pt x="4061" y="5737"/>
                </a:cubicBezTo>
                <a:cubicBezTo>
                  <a:pt x="4180" y="5880"/>
                  <a:pt x="4144" y="6106"/>
                  <a:pt x="3989" y="6213"/>
                </a:cubicBezTo>
                <a:lnTo>
                  <a:pt x="3156" y="6820"/>
                </a:lnTo>
                <a:cubicBezTo>
                  <a:pt x="3100" y="6863"/>
                  <a:pt x="3032" y="6883"/>
                  <a:pt x="2964" y="6883"/>
                </a:cubicBezTo>
                <a:cubicBezTo>
                  <a:pt x="2861" y="6883"/>
                  <a:pt x="2756" y="6835"/>
                  <a:pt x="2692" y="6749"/>
                </a:cubicBezTo>
                <a:cubicBezTo>
                  <a:pt x="2573" y="6594"/>
                  <a:pt x="2620" y="6380"/>
                  <a:pt x="2775" y="6273"/>
                </a:cubicBezTo>
                <a:lnTo>
                  <a:pt x="3573" y="5689"/>
                </a:lnTo>
                <a:cubicBezTo>
                  <a:pt x="3608" y="5677"/>
                  <a:pt x="3632" y="5642"/>
                  <a:pt x="3668" y="5630"/>
                </a:cubicBezTo>
                <a:cubicBezTo>
                  <a:pt x="3704" y="5618"/>
                  <a:pt x="3763" y="5606"/>
                  <a:pt x="3811" y="5606"/>
                </a:cubicBezTo>
                <a:close/>
                <a:moveTo>
                  <a:pt x="4415" y="6386"/>
                </a:moveTo>
                <a:cubicBezTo>
                  <a:pt x="4516" y="6386"/>
                  <a:pt x="4617" y="6431"/>
                  <a:pt x="4680" y="6523"/>
                </a:cubicBezTo>
                <a:cubicBezTo>
                  <a:pt x="4799" y="6666"/>
                  <a:pt x="4751" y="6892"/>
                  <a:pt x="4597" y="6999"/>
                </a:cubicBezTo>
                <a:lnTo>
                  <a:pt x="4001" y="7416"/>
                </a:lnTo>
                <a:cubicBezTo>
                  <a:pt x="3946" y="7462"/>
                  <a:pt x="3883" y="7479"/>
                  <a:pt x="3814" y="7479"/>
                </a:cubicBezTo>
                <a:cubicBezTo>
                  <a:pt x="3793" y="7479"/>
                  <a:pt x="3773" y="7478"/>
                  <a:pt x="3751" y="7475"/>
                </a:cubicBezTo>
                <a:cubicBezTo>
                  <a:pt x="3668" y="7463"/>
                  <a:pt x="3585" y="7416"/>
                  <a:pt x="3525" y="7344"/>
                </a:cubicBezTo>
                <a:cubicBezTo>
                  <a:pt x="3430" y="7189"/>
                  <a:pt x="3454" y="6987"/>
                  <a:pt x="3608" y="6880"/>
                </a:cubicBezTo>
                <a:lnTo>
                  <a:pt x="4180" y="6463"/>
                </a:lnTo>
                <a:lnTo>
                  <a:pt x="4216" y="6451"/>
                </a:lnTo>
                <a:cubicBezTo>
                  <a:pt x="4274" y="6407"/>
                  <a:pt x="4344" y="6386"/>
                  <a:pt x="4415" y="6386"/>
                </a:cubicBezTo>
                <a:close/>
                <a:moveTo>
                  <a:pt x="2894" y="2594"/>
                </a:moveTo>
                <a:lnTo>
                  <a:pt x="3168" y="2760"/>
                </a:lnTo>
                <a:cubicBezTo>
                  <a:pt x="3193" y="2769"/>
                  <a:pt x="3212" y="2777"/>
                  <a:pt x="3234" y="2777"/>
                </a:cubicBezTo>
                <a:cubicBezTo>
                  <a:pt x="3243" y="2777"/>
                  <a:pt x="3253" y="2776"/>
                  <a:pt x="3263" y="2772"/>
                </a:cubicBezTo>
                <a:lnTo>
                  <a:pt x="3977" y="2677"/>
                </a:lnTo>
                <a:lnTo>
                  <a:pt x="4239" y="2784"/>
                </a:lnTo>
                <a:lnTo>
                  <a:pt x="4097" y="3379"/>
                </a:lnTo>
                <a:lnTo>
                  <a:pt x="4097" y="3415"/>
                </a:lnTo>
                <a:lnTo>
                  <a:pt x="4097" y="4701"/>
                </a:lnTo>
                <a:cubicBezTo>
                  <a:pt x="4097" y="5154"/>
                  <a:pt x="4454" y="5511"/>
                  <a:pt x="4894" y="5511"/>
                </a:cubicBezTo>
                <a:cubicBezTo>
                  <a:pt x="5347" y="5511"/>
                  <a:pt x="5704" y="5154"/>
                  <a:pt x="5704" y="4701"/>
                </a:cubicBezTo>
                <a:lnTo>
                  <a:pt x="5704" y="3439"/>
                </a:lnTo>
                <a:lnTo>
                  <a:pt x="5728" y="3391"/>
                </a:lnTo>
                <a:lnTo>
                  <a:pt x="8919" y="5118"/>
                </a:lnTo>
                <a:cubicBezTo>
                  <a:pt x="9061" y="5261"/>
                  <a:pt x="9121" y="5463"/>
                  <a:pt x="9038" y="5630"/>
                </a:cubicBezTo>
                <a:cubicBezTo>
                  <a:pt x="8973" y="5742"/>
                  <a:pt x="8860" y="5806"/>
                  <a:pt x="8742" y="5806"/>
                </a:cubicBezTo>
                <a:cubicBezTo>
                  <a:pt x="8685" y="5806"/>
                  <a:pt x="8627" y="5792"/>
                  <a:pt x="8573" y="5761"/>
                </a:cubicBezTo>
                <a:lnTo>
                  <a:pt x="6799" y="4796"/>
                </a:lnTo>
                <a:cubicBezTo>
                  <a:pt x="6777" y="4781"/>
                  <a:pt x="6753" y="4775"/>
                  <a:pt x="6730" y="4775"/>
                </a:cubicBezTo>
                <a:cubicBezTo>
                  <a:pt x="6679" y="4775"/>
                  <a:pt x="6630" y="4807"/>
                  <a:pt x="6597" y="4856"/>
                </a:cubicBezTo>
                <a:cubicBezTo>
                  <a:pt x="6549" y="4927"/>
                  <a:pt x="6585" y="5023"/>
                  <a:pt x="6656" y="5058"/>
                </a:cubicBezTo>
                <a:lnTo>
                  <a:pt x="8133" y="5868"/>
                </a:lnTo>
                <a:cubicBezTo>
                  <a:pt x="8288" y="5951"/>
                  <a:pt x="8347" y="6166"/>
                  <a:pt x="8264" y="6332"/>
                </a:cubicBezTo>
                <a:cubicBezTo>
                  <a:pt x="8198" y="6439"/>
                  <a:pt x="8080" y="6501"/>
                  <a:pt x="7959" y="6501"/>
                </a:cubicBezTo>
                <a:cubicBezTo>
                  <a:pt x="7905" y="6501"/>
                  <a:pt x="7851" y="6489"/>
                  <a:pt x="7799" y="6463"/>
                </a:cubicBezTo>
                <a:lnTo>
                  <a:pt x="6299" y="5642"/>
                </a:lnTo>
                <a:cubicBezTo>
                  <a:pt x="6277" y="5627"/>
                  <a:pt x="6252" y="5620"/>
                  <a:pt x="6227" y="5620"/>
                </a:cubicBezTo>
                <a:cubicBezTo>
                  <a:pt x="6173" y="5620"/>
                  <a:pt x="6118" y="5652"/>
                  <a:pt x="6085" y="5701"/>
                </a:cubicBezTo>
                <a:cubicBezTo>
                  <a:pt x="6049" y="5773"/>
                  <a:pt x="6073" y="5868"/>
                  <a:pt x="6144" y="5916"/>
                </a:cubicBezTo>
                <a:lnTo>
                  <a:pt x="7371" y="6570"/>
                </a:lnTo>
                <a:cubicBezTo>
                  <a:pt x="7537" y="6654"/>
                  <a:pt x="7597" y="6868"/>
                  <a:pt x="7502" y="7023"/>
                </a:cubicBezTo>
                <a:cubicBezTo>
                  <a:pt x="7444" y="7139"/>
                  <a:pt x="7322" y="7203"/>
                  <a:pt x="7197" y="7203"/>
                </a:cubicBezTo>
                <a:cubicBezTo>
                  <a:pt x="7143" y="7203"/>
                  <a:pt x="7088" y="7191"/>
                  <a:pt x="7037" y="7166"/>
                </a:cubicBezTo>
                <a:lnTo>
                  <a:pt x="5775" y="6463"/>
                </a:lnTo>
                <a:cubicBezTo>
                  <a:pt x="5753" y="6448"/>
                  <a:pt x="5728" y="6442"/>
                  <a:pt x="5704" y="6442"/>
                </a:cubicBezTo>
                <a:cubicBezTo>
                  <a:pt x="5650" y="6442"/>
                  <a:pt x="5597" y="6474"/>
                  <a:pt x="5573" y="6523"/>
                </a:cubicBezTo>
                <a:cubicBezTo>
                  <a:pt x="5525" y="6594"/>
                  <a:pt x="5549" y="6689"/>
                  <a:pt x="5632" y="6725"/>
                </a:cubicBezTo>
                <a:lnTo>
                  <a:pt x="6609" y="7261"/>
                </a:lnTo>
                <a:cubicBezTo>
                  <a:pt x="6775" y="7356"/>
                  <a:pt x="6835" y="7559"/>
                  <a:pt x="6740" y="7725"/>
                </a:cubicBezTo>
                <a:cubicBezTo>
                  <a:pt x="6683" y="7838"/>
                  <a:pt x="6567" y="7902"/>
                  <a:pt x="6450" y="7902"/>
                </a:cubicBezTo>
                <a:cubicBezTo>
                  <a:pt x="6394" y="7902"/>
                  <a:pt x="6337" y="7887"/>
                  <a:pt x="6287" y="7856"/>
                </a:cubicBezTo>
                <a:lnTo>
                  <a:pt x="5597" y="7487"/>
                </a:lnTo>
                <a:cubicBezTo>
                  <a:pt x="5597" y="7344"/>
                  <a:pt x="5549" y="7201"/>
                  <a:pt x="5466" y="7082"/>
                </a:cubicBezTo>
                <a:cubicBezTo>
                  <a:pt x="5347" y="6939"/>
                  <a:pt x="5168" y="6844"/>
                  <a:pt x="4990" y="6832"/>
                </a:cubicBezTo>
                <a:cubicBezTo>
                  <a:pt x="4990" y="6820"/>
                  <a:pt x="4990" y="6808"/>
                  <a:pt x="5001" y="6785"/>
                </a:cubicBezTo>
                <a:cubicBezTo>
                  <a:pt x="5037" y="6606"/>
                  <a:pt x="4990" y="6451"/>
                  <a:pt x="4882" y="6308"/>
                </a:cubicBezTo>
                <a:cubicBezTo>
                  <a:pt x="4763" y="6166"/>
                  <a:pt x="4585" y="6070"/>
                  <a:pt x="4406" y="6058"/>
                </a:cubicBezTo>
                <a:cubicBezTo>
                  <a:pt x="4406" y="6046"/>
                  <a:pt x="4406" y="6035"/>
                  <a:pt x="4418" y="6011"/>
                </a:cubicBezTo>
                <a:cubicBezTo>
                  <a:pt x="4454" y="5832"/>
                  <a:pt x="4406" y="5677"/>
                  <a:pt x="4299" y="5535"/>
                </a:cubicBezTo>
                <a:cubicBezTo>
                  <a:pt x="4180" y="5392"/>
                  <a:pt x="4001" y="5296"/>
                  <a:pt x="3823" y="5284"/>
                </a:cubicBezTo>
                <a:cubicBezTo>
                  <a:pt x="3823" y="5273"/>
                  <a:pt x="3823" y="5261"/>
                  <a:pt x="3847" y="5237"/>
                </a:cubicBezTo>
                <a:cubicBezTo>
                  <a:pt x="3870" y="5058"/>
                  <a:pt x="3823" y="4903"/>
                  <a:pt x="3727" y="4761"/>
                </a:cubicBezTo>
                <a:cubicBezTo>
                  <a:pt x="3600" y="4597"/>
                  <a:pt x="3413" y="4515"/>
                  <a:pt x="3222" y="4515"/>
                </a:cubicBezTo>
                <a:cubicBezTo>
                  <a:pt x="3093" y="4515"/>
                  <a:pt x="2962" y="4553"/>
                  <a:pt x="2846" y="4630"/>
                </a:cubicBezTo>
                <a:lnTo>
                  <a:pt x="1775" y="5404"/>
                </a:lnTo>
                <a:lnTo>
                  <a:pt x="1382" y="5201"/>
                </a:lnTo>
                <a:lnTo>
                  <a:pt x="2894" y="2594"/>
                </a:lnTo>
                <a:close/>
                <a:moveTo>
                  <a:pt x="5009" y="7159"/>
                </a:moveTo>
                <a:cubicBezTo>
                  <a:pt x="5109" y="7159"/>
                  <a:pt x="5207" y="7205"/>
                  <a:pt x="5263" y="7297"/>
                </a:cubicBezTo>
                <a:cubicBezTo>
                  <a:pt x="5311" y="7356"/>
                  <a:pt x="5347" y="7451"/>
                  <a:pt x="5335" y="7535"/>
                </a:cubicBezTo>
                <a:cubicBezTo>
                  <a:pt x="5311" y="7630"/>
                  <a:pt x="5263" y="7701"/>
                  <a:pt x="5192" y="7761"/>
                </a:cubicBezTo>
                <a:lnTo>
                  <a:pt x="4835" y="8011"/>
                </a:lnTo>
                <a:cubicBezTo>
                  <a:pt x="4778" y="8053"/>
                  <a:pt x="4711" y="8073"/>
                  <a:pt x="4643" y="8073"/>
                </a:cubicBezTo>
                <a:cubicBezTo>
                  <a:pt x="4539" y="8073"/>
                  <a:pt x="4435" y="8026"/>
                  <a:pt x="4370" y="7940"/>
                </a:cubicBezTo>
                <a:cubicBezTo>
                  <a:pt x="4275" y="7785"/>
                  <a:pt x="4299" y="7582"/>
                  <a:pt x="4454" y="7475"/>
                </a:cubicBezTo>
                <a:lnTo>
                  <a:pt x="4775" y="7237"/>
                </a:lnTo>
                <a:lnTo>
                  <a:pt x="4811" y="7225"/>
                </a:lnTo>
                <a:cubicBezTo>
                  <a:pt x="4869" y="7181"/>
                  <a:pt x="4940" y="7159"/>
                  <a:pt x="5009" y="7159"/>
                </a:cubicBezTo>
                <a:close/>
                <a:moveTo>
                  <a:pt x="182" y="0"/>
                </a:moveTo>
                <a:cubicBezTo>
                  <a:pt x="131" y="0"/>
                  <a:pt x="81" y="32"/>
                  <a:pt x="48" y="81"/>
                </a:cubicBezTo>
                <a:cubicBezTo>
                  <a:pt x="1" y="153"/>
                  <a:pt x="25" y="248"/>
                  <a:pt x="108" y="284"/>
                </a:cubicBezTo>
                <a:lnTo>
                  <a:pt x="2430" y="1629"/>
                </a:lnTo>
                <a:lnTo>
                  <a:pt x="418" y="5094"/>
                </a:lnTo>
                <a:lnTo>
                  <a:pt x="251" y="5011"/>
                </a:lnTo>
                <a:cubicBezTo>
                  <a:pt x="226" y="4994"/>
                  <a:pt x="200" y="4986"/>
                  <a:pt x="175" y="4986"/>
                </a:cubicBezTo>
                <a:cubicBezTo>
                  <a:pt x="126" y="4986"/>
                  <a:pt x="80" y="5015"/>
                  <a:pt x="48" y="5070"/>
                </a:cubicBezTo>
                <a:cubicBezTo>
                  <a:pt x="1" y="5142"/>
                  <a:pt x="25" y="5225"/>
                  <a:pt x="108" y="5273"/>
                </a:cubicBezTo>
                <a:lnTo>
                  <a:pt x="906" y="5737"/>
                </a:lnTo>
                <a:cubicBezTo>
                  <a:pt x="932" y="5752"/>
                  <a:pt x="958" y="5759"/>
                  <a:pt x="983" y="5759"/>
                </a:cubicBezTo>
                <a:cubicBezTo>
                  <a:pt x="1038" y="5759"/>
                  <a:pt x="1087" y="5726"/>
                  <a:pt x="1120" y="5677"/>
                </a:cubicBezTo>
                <a:lnTo>
                  <a:pt x="1239" y="5463"/>
                </a:lnTo>
                <a:lnTo>
                  <a:pt x="1561" y="5642"/>
                </a:lnTo>
                <a:cubicBezTo>
                  <a:pt x="1465" y="5856"/>
                  <a:pt x="1465" y="6106"/>
                  <a:pt x="1608" y="6320"/>
                </a:cubicBezTo>
                <a:cubicBezTo>
                  <a:pt x="1727" y="6499"/>
                  <a:pt x="1942" y="6582"/>
                  <a:pt x="2132" y="6582"/>
                </a:cubicBezTo>
                <a:cubicBezTo>
                  <a:pt x="2192" y="6582"/>
                  <a:pt x="2263" y="6570"/>
                  <a:pt x="2323" y="6558"/>
                </a:cubicBezTo>
                <a:cubicBezTo>
                  <a:pt x="2323" y="6689"/>
                  <a:pt x="2370" y="6820"/>
                  <a:pt x="2442" y="6928"/>
                </a:cubicBezTo>
                <a:cubicBezTo>
                  <a:pt x="2561" y="7094"/>
                  <a:pt x="2751" y="7178"/>
                  <a:pt x="2965" y="7178"/>
                </a:cubicBezTo>
                <a:cubicBezTo>
                  <a:pt x="3025" y="7178"/>
                  <a:pt x="3096" y="7166"/>
                  <a:pt x="3156" y="7154"/>
                </a:cubicBezTo>
                <a:cubicBezTo>
                  <a:pt x="3156" y="7285"/>
                  <a:pt x="3204" y="7404"/>
                  <a:pt x="3275" y="7523"/>
                </a:cubicBezTo>
                <a:cubicBezTo>
                  <a:pt x="3382" y="7654"/>
                  <a:pt x="3525" y="7749"/>
                  <a:pt x="3692" y="7773"/>
                </a:cubicBezTo>
                <a:cubicBezTo>
                  <a:pt x="3716" y="7773"/>
                  <a:pt x="3763" y="7785"/>
                  <a:pt x="3799" y="7785"/>
                </a:cubicBezTo>
                <a:cubicBezTo>
                  <a:pt x="3858" y="7785"/>
                  <a:pt x="3930" y="7773"/>
                  <a:pt x="3989" y="7761"/>
                </a:cubicBezTo>
                <a:cubicBezTo>
                  <a:pt x="3989" y="7892"/>
                  <a:pt x="4037" y="8011"/>
                  <a:pt x="4108" y="8130"/>
                </a:cubicBezTo>
                <a:cubicBezTo>
                  <a:pt x="4216" y="8261"/>
                  <a:pt x="4358" y="8356"/>
                  <a:pt x="4525" y="8380"/>
                </a:cubicBezTo>
                <a:cubicBezTo>
                  <a:pt x="4549" y="8380"/>
                  <a:pt x="4597" y="8404"/>
                  <a:pt x="4632" y="8404"/>
                </a:cubicBezTo>
                <a:cubicBezTo>
                  <a:pt x="4763" y="8404"/>
                  <a:pt x="4894" y="8356"/>
                  <a:pt x="5001" y="8285"/>
                </a:cubicBezTo>
                <a:lnTo>
                  <a:pt x="5359" y="8023"/>
                </a:lnTo>
                <a:cubicBezTo>
                  <a:pt x="5430" y="7963"/>
                  <a:pt x="5490" y="7904"/>
                  <a:pt x="5537" y="7820"/>
                </a:cubicBezTo>
                <a:lnTo>
                  <a:pt x="6156" y="8166"/>
                </a:lnTo>
                <a:cubicBezTo>
                  <a:pt x="6252" y="8201"/>
                  <a:pt x="6359" y="8237"/>
                  <a:pt x="6478" y="8237"/>
                </a:cubicBezTo>
                <a:cubicBezTo>
                  <a:pt x="6537" y="8237"/>
                  <a:pt x="6597" y="8225"/>
                  <a:pt x="6656" y="8201"/>
                </a:cubicBezTo>
                <a:cubicBezTo>
                  <a:pt x="6811" y="8166"/>
                  <a:pt x="6954" y="8047"/>
                  <a:pt x="7037" y="7892"/>
                </a:cubicBezTo>
                <a:cubicBezTo>
                  <a:pt x="7097" y="7773"/>
                  <a:pt x="7133" y="7642"/>
                  <a:pt x="7109" y="7523"/>
                </a:cubicBezTo>
                <a:cubicBezTo>
                  <a:pt x="7156" y="7523"/>
                  <a:pt x="7192" y="7535"/>
                  <a:pt x="7228" y="7535"/>
                </a:cubicBezTo>
                <a:cubicBezTo>
                  <a:pt x="7454" y="7535"/>
                  <a:pt x="7680" y="7416"/>
                  <a:pt x="7799" y="7213"/>
                </a:cubicBezTo>
                <a:cubicBezTo>
                  <a:pt x="7859" y="7094"/>
                  <a:pt x="7883" y="6951"/>
                  <a:pt x="7871" y="6832"/>
                </a:cubicBezTo>
                <a:cubicBezTo>
                  <a:pt x="7918" y="6832"/>
                  <a:pt x="7942" y="6856"/>
                  <a:pt x="7990" y="6856"/>
                </a:cubicBezTo>
                <a:cubicBezTo>
                  <a:pt x="8216" y="6856"/>
                  <a:pt x="8442" y="6737"/>
                  <a:pt x="8561" y="6523"/>
                </a:cubicBezTo>
                <a:cubicBezTo>
                  <a:pt x="8621" y="6404"/>
                  <a:pt x="8645" y="6273"/>
                  <a:pt x="8633" y="6154"/>
                </a:cubicBezTo>
                <a:cubicBezTo>
                  <a:pt x="8680" y="6154"/>
                  <a:pt x="8704" y="6166"/>
                  <a:pt x="8752" y="6166"/>
                </a:cubicBezTo>
                <a:cubicBezTo>
                  <a:pt x="8811" y="6166"/>
                  <a:pt x="8871" y="6154"/>
                  <a:pt x="8930" y="6142"/>
                </a:cubicBezTo>
                <a:cubicBezTo>
                  <a:pt x="9097" y="6094"/>
                  <a:pt x="9228" y="5975"/>
                  <a:pt x="9311" y="5820"/>
                </a:cubicBezTo>
                <a:cubicBezTo>
                  <a:pt x="9407" y="5677"/>
                  <a:pt x="9419" y="5499"/>
                  <a:pt x="9359" y="5332"/>
                </a:cubicBezTo>
                <a:cubicBezTo>
                  <a:pt x="9347" y="5284"/>
                  <a:pt x="9335" y="5261"/>
                  <a:pt x="9311" y="5213"/>
                </a:cubicBezTo>
                <a:lnTo>
                  <a:pt x="9585" y="5023"/>
                </a:lnTo>
                <a:lnTo>
                  <a:pt x="9728" y="5201"/>
                </a:lnTo>
                <a:cubicBezTo>
                  <a:pt x="9756" y="5236"/>
                  <a:pt x="9804" y="5254"/>
                  <a:pt x="9853" y="5254"/>
                </a:cubicBezTo>
                <a:cubicBezTo>
                  <a:pt x="9889" y="5254"/>
                  <a:pt x="9925" y="5245"/>
                  <a:pt x="9954" y="5225"/>
                </a:cubicBezTo>
                <a:lnTo>
                  <a:pt x="10371" y="4903"/>
                </a:lnTo>
                <a:cubicBezTo>
                  <a:pt x="10431" y="4808"/>
                  <a:pt x="10431" y="4725"/>
                  <a:pt x="10395" y="4653"/>
                </a:cubicBezTo>
                <a:cubicBezTo>
                  <a:pt x="10350" y="4616"/>
                  <a:pt x="10300" y="4592"/>
                  <a:pt x="10254" y="4592"/>
                </a:cubicBezTo>
                <a:cubicBezTo>
                  <a:pt x="10228" y="4592"/>
                  <a:pt x="10202" y="4600"/>
                  <a:pt x="10181" y="4618"/>
                </a:cubicBezTo>
                <a:lnTo>
                  <a:pt x="9883" y="4856"/>
                </a:lnTo>
                <a:lnTo>
                  <a:pt x="7454" y="1689"/>
                </a:lnTo>
                <a:lnTo>
                  <a:pt x="8835" y="796"/>
                </a:lnTo>
                <a:cubicBezTo>
                  <a:pt x="8919" y="748"/>
                  <a:pt x="8930" y="665"/>
                  <a:pt x="8883" y="582"/>
                </a:cubicBezTo>
                <a:cubicBezTo>
                  <a:pt x="8854" y="539"/>
                  <a:pt x="8813" y="517"/>
                  <a:pt x="8769" y="517"/>
                </a:cubicBezTo>
                <a:cubicBezTo>
                  <a:pt x="8740" y="517"/>
                  <a:pt x="8709" y="527"/>
                  <a:pt x="8680" y="546"/>
                </a:cubicBezTo>
                <a:lnTo>
                  <a:pt x="7156" y="1522"/>
                </a:lnTo>
                <a:cubicBezTo>
                  <a:pt x="7085" y="1570"/>
                  <a:pt x="7073" y="1677"/>
                  <a:pt x="7109" y="1748"/>
                </a:cubicBezTo>
                <a:lnTo>
                  <a:pt x="7395" y="2106"/>
                </a:lnTo>
                <a:lnTo>
                  <a:pt x="7204" y="2248"/>
                </a:lnTo>
                <a:lnTo>
                  <a:pt x="6418" y="1998"/>
                </a:lnTo>
                <a:cubicBezTo>
                  <a:pt x="6406" y="1998"/>
                  <a:pt x="6383" y="1986"/>
                  <a:pt x="6371" y="1986"/>
                </a:cubicBezTo>
                <a:lnTo>
                  <a:pt x="4585" y="1986"/>
                </a:lnTo>
                <a:cubicBezTo>
                  <a:pt x="4513" y="1986"/>
                  <a:pt x="4454" y="2034"/>
                  <a:pt x="4442" y="2106"/>
                </a:cubicBezTo>
                <a:lnTo>
                  <a:pt x="4335" y="2510"/>
                </a:lnTo>
                <a:lnTo>
                  <a:pt x="4073" y="2403"/>
                </a:lnTo>
                <a:cubicBezTo>
                  <a:pt x="4049" y="2391"/>
                  <a:pt x="4037" y="2391"/>
                  <a:pt x="4001" y="2391"/>
                </a:cubicBezTo>
                <a:lnTo>
                  <a:pt x="3287" y="2475"/>
                </a:lnTo>
                <a:lnTo>
                  <a:pt x="3049" y="2344"/>
                </a:lnTo>
                <a:lnTo>
                  <a:pt x="3275" y="1939"/>
                </a:lnTo>
                <a:cubicBezTo>
                  <a:pt x="3323" y="1867"/>
                  <a:pt x="3287" y="1772"/>
                  <a:pt x="3215" y="1736"/>
                </a:cubicBezTo>
                <a:lnTo>
                  <a:pt x="251" y="22"/>
                </a:lnTo>
                <a:cubicBezTo>
                  <a:pt x="228" y="7"/>
                  <a:pt x="205" y="0"/>
                  <a:pt x="182" y="0"/>
                </a:cubicBezTo>
                <a:close/>
              </a:path>
            </a:pathLst>
          </a:custGeom>
          <a:solidFill>
            <a:srgbClr val="0347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10646;p78"/>
          <p:cNvGrpSpPr/>
          <p:nvPr/>
        </p:nvGrpSpPr>
        <p:grpSpPr>
          <a:xfrm>
            <a:off x="898687" y="2485055"/>
            <a:ext cx="442579" cy="454310"/>
            <a:chOff x="6675256" y="1516169"/>
            <a:chExt cx="327823" cy="357009"/>
          </a:xfrm>
          <a:solidFill>
            <a:srgbClr val="0347B5"/>
          </a:solidFill>
        </p:grpSpPr>
        <p:sp>
          <p:nvSpPr>
            <p:cNvPr id="31" name="Google Shape;10647;p78"/>
            <p:cNvSpPr/>
            <p:nvPr/>
          </p:nvSpPr>
          <p:spPr>
            <a:xfrm>
              <a:off x="6675256" y="1516169"/>
              <a:ext cx="111078" cy="188737"/>
            </a:xfrm>
            <a:custGeom>
              <a:avLst/>
              <a:gdLst/>
              <a:ahLst/>
              <a:cxnLst/>
              <a:rect l="l" t="t" r="r" b="b"/>
              <a:pathLst>
                <a:path w="3490" h="5930" extrusionOk="0">
                  <a:moveTo>
                    <a:pt x="1703" y="334"/>
                  </a:moveTo>
                  <a:cubicBezTo>
                    <a:pt x="2001" y="334"/>
                    <a:pt x="2239" y="548"/>
                    <a:pt x="2239" y="786"/>
                  </a:cubicBezTo>
                  <a:lnTo>
                    <a:pt x="2239" y="810"/>
                  </a:lnTo>
                  <a:cubicBezTo>
                    <a:pt x="2072" y="739"/>
                    <a:pt x="1894" y="715"/>
                    <a:pt x="1703" y="715"/>
                  </a:cubicBezTo>
                  <a:cubicBezTo>
                    <a:pt x="1513" y="715"/>
                    <a:pt x="1334" y="751"/>
                    <a:pt x="1168" y="810"/>
                  </a:cubicBezTo>
                  <a:lnTo>
                    <a:pt x="1168" y="786"/>
                  </a:lnTo>
                  <a:cubicBezTo>
                    <a:pt x="1168" y="536"/>
                    <a:pt x="1406" y="334"/>
                    <a:pt x="1703" y="334"/>
                  </a:cubicBezTo>
                  <a:close/>
                  <a:moveTo>
                    <a:pt x="1680" y="1037"/>
                  </a:moveTo>
                  <a:cubicBezTo>
                    <a:pt x="2263" y="1037"/>
                    <a:pt x="2739" y="1513"/>
                    <a:pt x="2739" y="2096"/>
                  </a:cubicBezTo>
                  <a:cubicBezTo>
                    <a:pt x="2739" y="2215"/>
                    <a:pt x="2727" y="2322"/>
                    <a:pt x="2680" y="2418"/>
                  </a:cubicBezTo>
                  <a:cubicBezTo>
                    <a:pt x="2215" y="1941"/>
                    <a:pt x="1406" y="1763"/>
                    <a:pt x="1358" y="1751"/>
                  </a:cubicBezTo>
                  <a:cubicBezTo>
                    <a:pt x="1346" y="1748"/>
                    <a:pt x="1334" y="1746"/>
                    <a:pt x="1321" y="1746"/>
                  </a:cubicBezTo>
                  <a:cubicBezTo>
                    <a:pt x="1283" y="1746"/>
                    <a:pt x="1245" y="1760"/>
                    <a:pt x="1227" y="1787"/>
                  </a:cubicBezTo>
                  <a:cubicBezTo>
                    <a:pt x="1179" y="1810"/>
                    <a:pt x="1168" y="1858"/>
                    <a:pt x="1168" y="1918"/>
                  </a:cubicBezTo>
                  <a:cubicBezTo>
                    <a:pt x="1168" y="1929"/>
                    <a:pt x="1144" y="2037"/>
                    <a:pt x="1025" y="2156"/>
                  </a:cubicBezTo>
                  <a:cubicBezTo>
                    <a:pt x="965" y="2215"/>
                    <a:pt x="965" y="2322"/>
                    <a:pt x="1025" y="2394"/>
                  </a:cubicBezTo>
                  <a:cubicBezTo>
                    <a:pt x="1053" y="2428"/>
                    <a:pt x="1092" y="2443"/>
                    <a:pt x="1133" y="2443"/>
                  </a:cubicBezTo>
                  <a:cubicBezTo>
                    <a:pt x="1178" y="2443"/>
                    <a:pt x="1225" y="2425"/>
                    <a:pt x="1263" y="2394"/>
                  </a:cubicBezTo>
                  <a:cubicBezTo>
                    <a:pt x="1358" y="2299"/>
                    <a:pt x="1418" y="2215"/>
                    <a:pt x="1441" y="2120"/>
                  </a:cubicBezTo>
                  <a:cubicBezTo>
                    <a:pt x="1727" y="2215"/>
                    <a:pt x="2299" y="2406"/>
                    <a:pt x="2549" y="2775"/>
                  </a:cubicBezTo>
                  <a:cubicBezTo>
                    <a:pt x="2501" y="3192"/>
                    <a:pt x="2132" y="3513"/>
                    <a:pt x="1703" y="3513"/>
                  </a:cubicBezTo>
                  <a:cubicBezTo>
                    <a:pt x="1239" y="3513"/>
                    <a:pt x="870" y="3168"/>
                    <a:pt x="822" y="2715"/>
                  </a:cubicBezTo>
                  <a:cubicBezTo>
                    <a:pt x="822" y="2691"/>
                    <a:pt x="810" y="2680"/>
                    <a:pt x="787" y="2644"/>
                  </a:cubicBezTo>
                  <a:cubicBezTo>
                    <a:pt x="691" y="2477"/>
                    <a:pt x="632" y="2287"/>
                    <a:pt x="632" y="2096"/>
                  </a:cubicBezTo>
                  <a:cubicBezTo>
                    <a:pt x="632" y="1513"/>
                    <a:pt x="1108" y="1037"/>
                    <a:pt x="1680" y="1037"/>
                  </a:cubicBezTo>
                  <a:close/>
                  <a:moveTo>
                    <a:pt x="2061" y="3775"/>
                  </a:moveTo>
                  <a:lnTo>
                    <a:pt x="2061" y="3954"/>
                  </a:lnTo>
                  <a:cubicBezTo>
                    <a:pt x="2061" y="4013"/>
                    <a:pt x="2072" y="4073"/>
                    <a:pt x="2108" y="4120"/>
                  </a:cubicBezTo>
                  <a:lnTo>
                    <a:pt x="1703" y="4501"/>
                  </a:lnTo>
                  <a:lnTo>
                    <a:pt x="1299" y="4120"/>
                  </a:lnTo>
                  <a:cubicBezTo>
                    <a:pt x="1334" y="4073"/>
                    <a:pt x="1346" y="4013"/>
                    <a:pt x="1346" y="3954"/>
                  </a:cubicBezTo>
                  <a:lnTo>
                    <a:pt x="1346" y="3775"/>
                  </a:lnTo>
                  <a:cubicBezTo>
                    <a:pt x="1465" y="3799"/>
                    <a:pt x="1584" y="3834"/>
                    <a:pt x="1703" y="3834"/>
                  </a:cubicBezTo>
                  <a:cubicBezTo>
                    <a:pt x="1822" y="3834"/>
                    <a:pt x="1953" y="3823"/>
                    <a:pt x="2061" y="3775"/>
                  </a:cubicBezTo>
                  <a:close/>
                  <a:moveTo>
                    <a:pt x="1727" y="1"/>
                  </a:moveTo>
                  <a:cubicBezTo>
                    <a:pt x="1251" y="1"/>
                    <a:pt x="870" y="334"/>
                    <a:pt x="870" y="775"/>
                  </a:cubicBezTo>
                  <a:cubicBezTo>
                    <a:pt x="870" y="846"/>
                    <a:pt x="882" y="906"/>
                    <a:pt x="894" y="977"/>
                  </a:cubicBezTo>
                  <a:cubicBezTo>
                    <a:pt x="560" y="1227"/>
                    <a:pt x="346" y="1632"/>
                    <a:pt x="346" y="2096"/>
                  </a:cubicBezTo>
                  <a:cubicBezTo>
                    <a:pt x="346" y="2334"/>
                    <a:pt x="406" y="2572"/>
                    <a:pt x="537" y="2799"/>
                  </a:cubicBezTo>
                  <a:cubicBezTo>
                    <a:pt x="584" y="3132"/>
                    <a:pt x="775" y="3430"/>
                    <a:pt x="1060" y="3632"/>
                  </a:cubicBezTo>
                  <a:lnTo>
                    <a:pt x="1060" y="3954"/>
                  </a:lnTo>
                  <a:lnTo>
                    <a:pt x="1060" y="3965"/>
                  </a:lnTo>
                  <a:lnTo>
                    <a:pt x="394" y="4299"/>
                  </a:lnTo>
                  <a:cubicBezTo>
                    <a:pt x="156" y="4418"/>
                    <a:pt x="1" y="4656"/>
                    <a:pt x="1" y="4906"/>
                  </a:cubicBezTo>
                  <a:lnTo>
                    <a:pt x="1" y="5775"/>
                  </a:lnTo>
                  <a:cubicBezTo>
                    <a:pt x="1" y="5859"/>
                    <a:pt x="84" y="5930"/>
                    <a:pt x="167" y="5930"/>
                  </a:cubicBezTo>
                  <a:cubicBezTo>
                    <a:pt x="263" y="5930"/>
                    <a:pt x="334" y="5859"/>
                    <a:pt x="334" y="5775"/>
                  </a:cubicBezTo>
                  <a:lnTo>
                    <a:pt x="334" y="4906"/>
                  </a:lnTo>
                  <a:cubicBezTo>
                    <a:pt x="334" y="4775"/>
                    <a:pt x="406" y="4644"/>
                    <a:pt x="525" y="4585"/>
                  </a:cubicBezTo>
                  <a:lnTo>
                    <a:pt x="1072" y="4311"/>
                  </a:lnTo>
                  <a:lnTo>
                    <a:pt x="1584" y="4787"/>
                  </a:lnTo>
                  <a:lnTo>
                    <a:pt x="1584" y="5775"/>
                  </a:lnTo>
                  <a:cubicBezTo>
                    <a:pt x="1584" y="5859"/>
                    <a:pt x="1656" y="5930"/>
                    <a:pt x="1751" y="5930"/>
                  </a:cubicBezTo>
                  <a:cubicBezTo>
                    <a:pt x="1834" y="5930"/>
                    <a:pt x="1906" y="5859"/>
                    <a:pt x="1906" y="5775"/>
                  </a:cubicBezTo>
                  <a:lnTo>
                    <a:pt x="1906" y="4787"/>
                  </a:lnTo>
                  <a:lnTo>
                    <a:pt x="2418" y="4311"/>
                  </a:lnTo>
                  <a:lnTo>
                    <a:pt x="2965" y="4585"/>
                  </a:lnTo>
                  <a:cubicBezTo>
                    <a:pt x="3084" y="4644"/>
                    <a:pt x="3156" y="4763"/>
                    <a:pt x="3156" y="4906"/>
                  </a:cubicBezTo>
                  <a:lnTo>
                    <a:pt x="3156" y="5775"/>
                  </a:lnTo>
                  <a:cubicBezTo>
                    <a:pt x="3156" y="5859"/>
                    <a:pt x="3239" y="5930"/>
                    <a:pt x="3323" y="5930"/>
                  </a:cubicBezTo>
                  <a:cubicBezTo>
                    <a:pt x="3406" y="5930"/>
                    <a:pt x="3489" y="5859"/>
                    <a:pt x="3489" y="5775"/>
                  </a:cubicBezTo>
                  <a:lnTo>
                    <a:pt x="3489" y="4906"/>
                  </a:lnTo>
                  <a:cubicBezTo>
                    <a:pt x="3442" y="4656"/>
                    <a:pt x="3299" y="4418"/>
                    <a:pt x="3073" y="4299"/>
                  </a:cubicBezTo>
                  <a:lnTo>
                    <a:pt x="2406" y="3965"/>
                  </a:lnTo>
                  <a:lnTo>
                    <a:pt x="2406" y="3954"/>
                  </a:lnTo>
                  <a:lnTo>
                    <a:pt x="2406" y="3632"/>
                  </a:lnTo>
                  <a:cubicBezTo>
                    <a:pt x="2668" y="3430"/>
                    <a:pt x="2858" y="3132"/>
                    <a:pt x="2918" y="2799"/>
                  </a:cubicBezTo>
                  <a:cubicBezTo>
                    <a:pt x="3037" y="2584"/>
                    <a:pt x="3120" y="2346"/>
                    <a:pt x="3120" y="2096"/>
                  </a:cubicBezTo>
                  <a:cubicBezTo>
                    <a:pt x="3120" y="1632"/>
                    <a:pt x="2894" y="1227"/>
                    <a:pt x="2561" y="977"/>
                  </a:cubicBezTo>
                  <a:cubicBezTo>
                    <a:pt x="2573" y="917"/>
                    <a:pt x="2596" y="846"/>
                    <a:pt x="2596" y="775"/>
                  </a:cubicBezTo>
                  <a:cubicBezTo>
                    <a:pt x="2596" y="334"/>
                    <a:pt x="2203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648;p78"/>
            <p:cNvSpPr/>
            <p:nvPr/>
          </p:nvSpPr>
          <p:spPr>
            <a:xfrm>
              <a:off x="6696103" y="1679507"/>
              <a:ext cx="10630" cy="26162"/>
            </a:xfrm>
            <a:custGeom>
              <a:avLst/>
              <a:gdLst/>
              <a:ahLst/>
              <a:cxnLst/>
              <a:rect l="l" t="t" r="r" b="b"/>
              <a:pathLst>
                <a:path w="334" h="8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84" y="822"/>
                    <a:pt x="167" y="822"/>
                  </a:cubicBezTo>
                  <a:cubicBezTo>
                    <a:pt x="263" y="822"/>
                    <a:pt x="334" y="738"/>
                    <a:pt x="334" y="655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649;p78"/>
            <p:cNvSpPr/>
            <p:nvPr/>
          </p:nvSpPr>
          <p:spPr>
            <a:xfrm>
              <a:off x="6752183" y="1679507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72" y="822"/>
                    <a:pt x="167" y="822"/>
                  </a:cubicBezTo>
                  <a:cubicBezTo>
                    <a:pt x="251" y="822"/>
                    <a:pt x="322" y="738"/>
                    <a:pt x="322" y="655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650;p78"/>
            <p:cNvSpPr/>
            <p:nvPr/>
          </p:nvSpPr>
          <p:spPr>
            <a:xfrm>
              <a:off x="6919310" y="1734060"/>
              <a:ext cx="45131" cy="15946"/>
            </a:xfrm>
            <a:custGeom>
              <a:avLst/>
              <a:gdLst/>
              <a:ahLst/>
              <a:cxnLst/>
              <a:rect l="l" t="t" r="r" b="b"/>
              <a:pathLst>
                <a:path w="1418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346" y="322"/>
                    <a:pt x="881" y="358"/>
                    <a:pt x="1143" y="489"/>
                  </a:cubicBezTo>
                  <a:cubicBezTo>
                    <a:pt x="1179" y="501"/>
                    <a:pt x="1191" y="501"/>
                    <a:pt x="1227" y="501"/>
                  </a:cubicBezTo>
                  <a:cubicBezTo>
                    <a:pt x="1286" y="501"/>
                    <a:pt x="1346" y="477"/>
                    <a:pt x="1370" y="417"/>
                  </a:cubicBezTo>
                  <a:cubicBezTo>
                    <a:pt x="1417" y="334"/>
                    <a:pt x="1382" y="239"/>
                    <a:pt x="1298" y="191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651;p78"/>
            <p:cNvSpPr/>
            <p:nvPr/>
          </p:nvSpPr>
          <p:spPr>
            <a:xfrm>
              <a:off x="6879907" y="1706020"/>
              <a:ext cx="123172" cy="167158"/>
            </a:xfrm>
            <a:custGeom>
              <a:avLst/>
              <a:gdLst/>
              <a:ahLst/>
              <a:cxnLst/>
              <a:rect l="l" t="t" r="r" b="b"/>
              <a:pathLst>
                <a:path w="3870" h="5252" extrusionOk="0">
                  <a:moveTo>
                    <a:pt x="3001" y="310"/>
                  </a:moveTo>
                  <a:lnTo>
                    <a:pt x="3001" y="989"/>
                  </a:lnTo>
                  <a:cubicBezTo>
                    <a:pt x="3001" y="1096"/>
                    <a:pt x="2965" y="1215"/>
                    <a:pt x="2917" y="1310"/>
                  </a:cubicBezTo>
                  <a:lnTo>
                    <a:pt x="2834" y="1477"/>
                  </a:lnTo>
                  <a:cubicBezTo>
                    <a:pt x="2822" y="1501"/>
                    <a:pt x="2822" y="1513"/>
                    <a:pt x="2822" y="1549"/>
                  </a:cubicBezTo>
                  <a:lnTo>
                    <a:pt x="2822" y="1906"/>
                  </a:lnTo>
                  <a:cubicBezTo>
                    <a:pt x="2822" y="2144"/>
                    <a:pt x="2727" y="2370"/>
                    <a:pt x="2548" y="2537"/>
                  </a:cubicBezTo>
                  <a:cubicBezTo>
                    <a:pt x="2381" y="2727"/>
                    <a:pt x="2167" y="2811"/>
                    <a:pt x="1905" y="2811"/>
                  </a:cubicBezTo>
                  <a:cubicBezTo>
                    <a:pt x="1429" y="2799"/>
                    <a:pt x="1048" y="2382"/>
                    <a:pt x="1048" y="1870"/>
                  </a:cubicBezTo>
                  <a:lnTo>
                    <a:pt x="1048" y="1560"/>
                  </a:lnTo>
                  <a:cubicBezTo>
                    <a:pt x="1048" y="1525"/>
                    <a:pt x="1048" y="1513"/>
                    <a:pt x="1036" y="1489"/>
                  </a:cubicBezTo>
                  <a:lnTo>
                    <a:pt x="929" y="1275"/>
                  </a:lnTo>
                  <a:cubicBezTo>
                    <a:pt x="893" y="1203"/>
                    <a:pt x="869" y="1108"/>
                    <a:pt x="869" y="1037"/>
                  </a:cubicBezTo>
                  <a:lnTo>
                    <a:pt x="869" y="1025"/>
                  </a:lnTo>
                  <a:cubicBezTo>
                    <a:pt x="869" y="632"/>
                    <a:pt x="1179" y="310"/>
                    <a:pt x="1584" y="310"/>
                  </a:cubicBezTo>
                  <a:close/>
                  <a:moveTo>
                    <a:pt x="2310" y="3084"/>
                  </a:moveTo>
                  <a:cubicBezTo>
                    <a:pt x="2310" y="3120"/>
                    <a:pt x="2322" y="3180"/>
                    <a:pt x="2346" y="3227"/>
                  </a:cubicBezTo>
                  <a:lnTo>
                    <a:pt x="2191" y="3358"/>
                  </a:lnTo>
                  <a:cubicBezTo>
                    <a:pt x="2119" y="3430"/>
                    <a:pt x="2024" y="3465"/>
                    <a:pt x="1941" y="3465"/>
                  </a:cubicBezTo>
                  <a:cubicBezTo>
                    <a:pt x="1846" y="3465"/>
                    <a:pt x="1750" y="3418"/>
                    <a:pt x="1679" y="3358"/>
                  </a:cubicBezTo>
                  <a:lnTo>
                    <a:pt x="1548" y="3227"/>
                  </a:lnTo>
                  <a:cubicBezTo>
                    <a:pt x="1560" y="3180"/>
                    <a:pt x="1584" y="3120"/>
                    <a:pt x="1584" y="3084"/>
                  </a:cubicBezTo>
                  <a:cubicBezTo>
                    <a:pt x="1679" y="3108"/>
                    <a:pt x="1786" y="3132"/>
                    <a:pt x="1905" y="3132"/>
                  </a:cubicBezTo>
                  <a:lnTo>
                    <a:pt x="1953" y="3132"/>
                  </a:lnTo>
                  <a:cubicBezTo>
                    <a:pt x="2072" y="3132"/>
                    <a:pt x="2203" y="3120"/>
                    <a:pt x="2310" y="3084"/>
                  </a:cubicBezTo>
                  <a:close/>
                  <a:moveTo>
                    <a:pt x="1584" y="1"/>
                  </a:moveTo>
                  <a:cubicBezTo>
                    <a:pt x="1000" y="1"/>
                    <a:pt x="536" y="465"/>
                    <a:pt x="536" y="1037"/>
                  </a:cubicBezTo>
                  <a:lnTo>
                    <a:pt x="536" y="1060"/>
                  </a:lnTo>
                  <a:cubicBezTo>
                    <a:pt x="536" y="1191"/>
                    <a:pt x="572" y="1322"/>
                    <a:pt x="631" y="1441"/>
                  </a:cubicBezTo>
                  <a:lnTo>
                    <a:pt x="715" y="1608"/>
                  </a:lnTo>
                  <a:lnTo>
                    <a:pt x="715" y="1870"/>
                  </a:lnTo>
                  <a:cubicBezTo>
                    <a:pt x="715" y="2311"/>
                    <a:pt x="929" y="2680"/>
                    <a:pt x="1238" y="2918"/>
                  </a:cubicBezTo>
                  <a:lnTo>
                    <a:pt x="1238" y="3061"/>
                  </a:lnTo>
                  <a:cubicBezTo>
                    <a:pt x="1238" y="3156"/>
                    <a:pt x="1179" y="3227"/>
                    <a:pt x="1107" y="3239"/>
                  </a:cubicBezTo>
                  <a:lnTo>
                    <a:pt x="512" y="3406"/>
                  </a:lnTo>
                  <a:cubicBezTo>
                    <a:pt x="214" y="3501"/>
                    <a:pt x="0" y="3763"/>
                    <a:pt x="0" y="4073"/>
                  </a:cubicBezTo>
                  <a:lnTo>
                    <a:pt x="0" y="5085"/>
                  </a:lnTo>
                  <a:cubicBezTo>
                    <a:pt x="0" y="5180"/>
                    <a:pt x="83" y="5251"/>
                    <a:pt x="167" y="5251"/>
                  </a:cubicBezTo>
                  <a:cubicBezTo>
                    <a:pt x="250" y="5251"/>
                    <a:pt x="334" y="5180"/>
                    <a:pt x="334" y="5085"/>
                  </a:cubicBezTo>
                  <a:lnTo>
                    <a:pt x="334" y="4073"/>
                  </a:lnTo>
                  <a:cubicBezTo>
                    <a:pt x="334" y="3918"/>
                    <a:pt x="429" y="3775"/>
                    <a:pt x="595" y="3739"/>
                  </a:cubicBezTo>
                  <a:lnTo>
                    <a:pt x="1191" y="3573"/>
                  </a:lnTo>
                  <a:cubicBezTo>
                    <a:pt x="1238" y="3561"/>
                    <a:pt x="1298" y="3525"/>
                    <a:pt x="1346" y="3513"/>
                  </a:cubicBezTo>
                  <a:lnTo>
                    <a:pt x="1441" y="3620"/>
                  </a:lnTo>
                  <a:cubicBezTo>
                    <a:pt x="1584" y="3751"/>
                    <a:pt x="1738" y="3823"/>
                    <a:pt x="1941" y="3823"/>
                  </a:cubicBezTo>
                  <a:cubicBezTo>
                    <a:pt x="2131" y="3823"/>
                    <a:pt x="2298" y="3751"/>
                    <a:pt x="2429" y="3620"/>
                  </a:cubicBezTo>
                  <a:lnTo>
                    <a:pt x="2536" y="3513"/>
                  </a:lnTo>
                  <a:cubicBezTo>
                    <a:pt x="2572" y="3537"/>
                    <a:pt x="2620" y="3561"/>
                    <a:pt x="2679" y="3573"/>
                  </a:cubicBezTo>
                  <a:lnTo>
                    <a:pt x="3274" y="3739"/>
                  </a:lnTo>
                  <a:cubicBezTo>
                    <a:pt x="3429" y="3775"/>
                    <a:pt x="3548" y="3930"/>
                    <a:pt x="3548" y="4073"/>
                  </a:cubicBezTo>
                  <a:lnTo>
                    <a:pt x="3548" y="5085"/>
                  </a:lnTo>
                  <a:cubicBezTo>
                    <a:pt x="3548" y="5180"/>
                    <a:pt x="3620" y="5251"/>
                    <a:pt x="3703" y="5251"/>
                  </a:cubicBezTo>
                  <a:cubicBezTo>
                    <a:pt x="3798" y="5251"/>
                    <a:pt x="3870" y="5180"/>
                    <a:pt x="3870" y="5085"/>
                  </a:cubicBezTo>
                  <a:lnTo>
                    <a:pt x="3870" y="4073"/>
                  </a:lnTo>
                  <a:cubicBezTo>
                    <a:pt x="3858" y="3763"/>
                    <a:pt x="3655" y="3501"/>
                    <a:pt x="3358" y="3406"/>
                  </a:cubicBezTo>
                  <a:lnTo>
                    <a:pt x="2762" y="3239"/>
                  </a:lnTo>
                  <a:cubicBezTo>
                    <a:pt x="2679" y="3215"/>
                    <a:pt x="2620" y="3156"/>
                    <a:pt x="2620" y="3061"/>
                  </a:cubicBezTo>
                  <a:lnTo>
                    <a:pt x="2620" y="2930"/>
                  </a:lnTo>
                  <a:cubicBezTo>
                    <a:pt x="2679" y="2882"/>
                    <a:pt x="2727" y="2858"/>
                    <a:pt x="2786" y="2799"/>
                  </a:cubicBezTo>
                  <a:cubicBezTo>
                    <a:pt x="3024" y="2561"/>
                    <a:pt x="3155" y="2263"/>
                    <a:pt x="3155" y="1918"/>
                  </a:cubicBezTo>
                  <a:lnTo>
                    <a:pt x="3155" y="1608"/>
                  </a:lnTo>
                  <a:lnTo>
                    <a:pt x="3215" y="1477"/>
                  </a:lnTo>
                  <a:cubicBezTo>
                    <a:pt x="3298" y="1322"/>
                    <a:pt x="3322" y="1179"/>
                    <a:pt x="3322" y="1013"/>
                  </a:cubicBezTo>
                  <a:lnTo>
                    <a:pt x="3322" y="167"/>
                  </a:lnTo>
                  <a:cubicBezTo>
                    <a:pt x="3322" y="72"/>
                    <a:pt x="3251" y="1"/>
                    <a:pt x="3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652;p78"/>
            <p:cNvSpPr/>
            <p:nvPr/>
          </p:nvSpPr>
          <p:spPr>
            <a:xfrm>
              <a:off x="6902632" y="1840173"/>
              <a:ext cx="10630" cy="32623"/>
            </a:xfrm>
            <a:custGeom>
              <a:avLst/>
              <a:gdLst/>
              <a:ahLst/>
              <a:cxnLst/>
              <a:rect l="l" t="t" r="r" b="b"/>
              <a:pathLst>
                <a:path w="334" h="1025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84" y="1024"/>
                    <a:pt x="167" y="1024"/>
                  </a:cubicBezTo>
                  <a:cubicBezTo>
                    <a:pt x="262" y="1024"/>
                    <a:pt x="334" y="953"/>
                    <a:pt x="334" y="858"/>
                  </a:cubicBezTo>
                  <a:lnTo>
                    <a:pt x="334" y="155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653;p78"/>
            <p:cNvSpPr/>
            <p:nvPr/>
          </p:nvSpPr>
          <p:spPr>
            <a:xfrm>
              <a:off x="6970075" y="1840173"/>
              <a:ext cx="10280" cy="32623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8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654;p78"/>
            <p:cNvSpPr/>
            <p:nvPr/>
          </p:nvSpPr>
          <p:spPr>
            <a:xfrm>
              <a:off x="6772267" y="1594241"/>
              <a:ext cx="182690" cy="100830"/>
            </a:xfrm>
            <a:custGeom>
              <a:avLst/>
              <a:gdLst/>
              <a:ahLst/>
              <a:cxnLst/>
              <a:rect l="l" t="t" r="r" b="b"/>
              <a:pathLst>
                <a:path w="5740" h="3168" extrusionOk="0">
                  <a:moveTo>
                    <a:pt x="2001" y="0"/>
                  </a:moveTo>
                  <a:cubicBezTo>
                    <a:pt x="1334" y="0"/>
                    <a:pt x="679" y="191"/>
                    <a:pt x="108" y="548"/>
                  </a:cubicBezTo>
                  <a:cubicBezTo>
                    <a:pt x="36" y="596"/>
                    <a:pt x="1" y="691"/>
                    <a:pt x="72" y="774"/>
                  </a:cubicBezTo>
                  <a:cubicBezTo>
                    <a:pt x="95" y="820"/>
                    <a:pt x="148" y="847"/>
                    <a:pt x="202" y="847"/>
                  </a:cubicBezTo>
                  <a:cubicBezTo>
                    <a:pt x="231" y="847"/>
                    <a:pt x="261" y="839"/>
                    <a:pt x="287" y="822"/>
                  </a:cubicBezTo>
                  <a:cubicBezTo>
                    <a:pt x="798" y="489"/>
                    <a:pt x="1394" y="310"/>
                    <a:pt x="2001" y="310"/>
                  </a:cubicBezTo>
                  <a:cubicBezTo>
                    <a:pt x="2763" y="310"/>
                    <a:pt x="3489" y="584"/>
                    <a:pt x="4073" y="1084"/>
                  </a:cubicBezTo>
                  <a:cubicBezTo>
                    <a:pt x="4501" y="1453"/>
                    <a:pt x="4835" y="1953"/>
                    <a:pt x="5013" y="2477"/>
                  </a:cubicBezTo>
                  <a:lnTo>
                    <a:pt x="4739" y="2203"/>
                  </a:lnTo>
                  <a:cubicBezTo>
                    <a:pt x="4710" y="2173"/>
                    <a:pt x="4668" y="2158"/>
                    <a:pt x="4625" y="2158"/>
                  </a:cubicBezTo>
                  <a:cubicBezTo>
                    <a:pt x="4582" y="2158"/>
                    <a:pt x="4537" y="2173"/>
                    <a:pt x="4501" y="2203"/>
                  </a:cubicBezTo>
                  <a:cubicBezTo>
                    <a:pt x="4442" y="2263"/>
                    <a:pt x="4442" y="2370"/>
                    <a:pt x="4501" y="2441"/>
                  </a:cubicBezTo>
                  <a:lnTo>
                    <a:pt x="5168" y="3120"/>
                  </a:lnTo>
                  <a:cubicBezTo>
                    <a:pt x="5204" y="3156"/>
                    <a:pt x="5251" y="3167"/>
                    <a:pt x="5287" y="3167"/>
                  </a:cubicBezTo>
                  <a:lnTo>
                    <a:pt x="5335" y="3167"/>
                  </a:lnTo>
                  <a:cubicBezTo>
                    <a:pt x="5394" y="3156"/>
                    <a:pt x="5442" y="3108"/>
                    <a:pt x="5454" y="3048"/>
                  </a:cubicBezTo>
                  <a:lnTo>
                    <a:pt x="5740" y="2132"/>
                  </a:lnTo>
                  <a:cubicBezTo>
                    <a:pt x="5740" y="2072"/>
                    <a:pt x="5692" y="1977"/>
                    <a:pt x="5609" y="1953"/>
                  </a:cubicBezTo>
                  <a:cubicBezTo>
                    <a:pt x="5589" y="1946"/>
                    <a:pt x="5570" y="1942"/>
                    <a:pt x="5552" y="1942"/>
                  </a:cubicBezTo>
                  <a:cubicBezTo>
                    <a:pt x="5481" y="1942"/>
                    <a:pt x="5423" y="1992"/>
                    <a:pt x="5394" y="2048"/>
                  </a:cubicBezTo>
                  <a:lnTo>
                    <a:pt x="5311" y="2382"/>
                  </a:lnTo>
                  <a:cubicBezTo>
                    <a:pt x="5109" y="1798"/>
                    <a:pt x="4751" y="1262"/>
                    <a:pt x="4275" y="846"/>
                  </a:cubicBezTo>
                  <a:cubicBezTo>
                    <a:pt x="3644" y="298"/>
                    <a:pt x="2834" y="0"/>
                    <a:pt x="2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655;p78"/>
            <p:cNvSpPr/>
            <p:nvPr/>
          </p:nvSpPr>
          <p:spPr>
            <a:xfrm>
              <a:off x="6716950" y="1716268"/>
              <a:ext cx="181926" cy="100448"/>
            </a:xfrm>
            <a:custGeom>
              <a:avLst/>
              <a:gdLst/>
              <a:ahLst/>
              <a:cxnLst/>
              <a:rect l="l" t="t" r="r" b="b"/>
              <a:pathLst>
                <a:path w="5716" h="3156" extrusionOk="0">
                  <a:moveTo>
                    <a:pt x="440" y="0"/>
                  </a:moveTo>
                  <a:cubicBezTo>
                    <a:pt x="421" y="0"/>
                    <a:pt x="401" y="4"/>
                    <a:pt x="381" y="12"/>
                  </a:cubicBezTo>
                  <a:cubicBezTo>
                    <a:pt x="322" y="36"/>
                    <a:pt x="274" y="72"/>
                    <a:pt x="262" y="131"/>
                  </a:cubicBezTo>
                  <a:lnTo>
                    <a:pt x="24" y="1060"/>
                  </a:lnTo>
                  <a:cubicBezTo>
                    <a:pt x="0" y="1155"/>
                    <a:pt x="48" y="1238"/>
                    <a:pt x="143" y="1250"/>
                  </a:cubicBezTo>
                  <a:lnTo>
                    <a:pt x="179" y="1250"/>
                  </a:lnTo>
                  <a:cubicBezTo>
                    <a:pt x="262" y="1250"/>
                    <a:pt x="322" y="1203"/>
                    <a:pt x="346" y="1131"/>
                  </a:cubicBezTo>
                  <a:lnTo>
                    <a:pt x="417" y="834"/>
                  </a:lnTo>
                  <a:cubicBezTo>
                    <a:pt x="631" y="1405"/>
                    <a:pt x="977" y="1905"/>
                    <a:pt x="1429" y="2310"/>
                  </a:cubicBezTo>
                  <a:cubicBezTo>
                    <a:pt x="2072" y="2858"/>
                    <a:pt x="2882" y="3155"/>
                    <a:pt x="3715" y="3155"/>
                  </a:cubicBezTo>
                  <a:cubicBezTo>
                    <a:pt x="4382" y="3155"/>
                    <a:pt x="5037" y="2965"/>
                    <a:pt x="5596" y="2608"/>
                  </a:cubicBezTo>
                  <a:cubicBezTo>
                    <a:pt x="5692" y="2560"/>
                    <a:pt x="5715" y="2465"/>
                    <a:pt x="5656" y="2381"/>
                  </a:cubicBezTo>
                  <a:cubicBezTo>
                    <a:pt x="5634" y="2338"/>
                    <a:pt x="5586" y="2312"/>
                    <a:pt x="5535" y="2312"/>
                  </a:cubicBezTo>
                  <a:cubicBezTo>
                    <a:pt x="5503" y="2312"/>
                    <a:pt x="5469" y="2322"/>
                    <a:pt x="5442" y="2346"/>
                  </a:cubicBezTo>
                  <a:cubicBezTo>
                    <a:pt x="4930" y="2667"/>
                    <a:pt x="4334" y="2846"/>
                    <a:pt x="3727" y="2846"/>
                  </a:cubicBezTo>
                  <a:cubicBezTo>
                    <a:pt x="2965" y="2846"/>
                    <a:pt x="2239" y="2572"/>
                    <a:pt x="1655" y="2072"/>
                  </a:cubicBezTo>
                  <a:cubicBezTo>
                    <a:pt x="1227" y="1703"/>
                    <a:pt x="893" y="1203"/>
                    <a:pt x="715" y="679"/>
                  </a:cubicBezTo>
                  <a:lnTo>
                    <a:pt x="715" y="679"/>
                  </a:lnTo>
                  <a:lnTo>
                    <a:pt x="1012" y="953"/>
                  </a:lnTo>
                  <a:cubicBezTo>
                    <a:pt x="1041" y="981"/>
                    <a:pt x="1080" y="996"/>
                    <a:pt x="1121" y="996"/>
                  </a:cubicBezTo>
                  <a:cubicBezTo>
                    <a:pt x="1166" y="996"/>
                    <a:pt x="1213" y="978"/>
                    <a:pt x="1251" y="941"/>
                  </a:cubicBezTo>
                  <a:cubicBezTo>
                    <a:pt x="1310" y="881"/>
                    <a:pt x="1310" y="774"/>
                    <a:pt x="1239" y="703"/>
                  </a:cubicBezTo>
                  <a:lnTo>
                    <a:pt x="536" y="48"/>
                  </a:lnTo>
                  <a:cubicBezTo>
                    <a:pt x="512" y="16"/>
                    <a:pt x="478" y="0"/>
                    <a:pt x="4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8630" y="4222040"/>
            <a:ext cx="845370" cy="812146"/>
          </a:xfrm>
          <a:prstGeom prst="rect">
            <a:avLst/>
          </a:prstGeom>
        </p:spPr>
      </p:pic>
      <p:cxnSp>
        <p:nvCxnSpPr>
          <p:cNvPr id="49" name="Google Shape;1032;p66"/>
          <p:cNvCxnSpPr>
            <a:cxnSpLocks/>
            <a:endCxn id="13" idx="6"/>
          </p:cNvCxnSpPr>
          <p:nvPr/>
        </p:nvCxnSpPr>
        <p:spPr>
          <a:xfrm rot="10800000">
            <a:off x="1383795" y="2712211"/>
            <a:ext cx="5240526" cy="677563"/>
          </a:xfrm>
          <a:prstGeom prst="curvedConnector3">
            <a:avLst>
              <a:gd name="adj1" fmla="val 85673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1" name="Google Shape;10416;p77"/>
          <p:cNvGrpSpPr/>
          <p:nvPr/>
        </p:nvGrpSpPr>
        <p:grpSpPr>
          <a:xfrm>
            <a:off x="923154" y="3597713"/>
            <a:ext cx="353145" cy="351998"/>
            <a:chOff x="852385" y="1510916"/>
            <a:chExt cx="353145" cy="351998"/>
          </a:xfrm>
          <a:solidFill>
            <a:srgbClr val="0347B5"/>
          </a:solidFill>
        </p:grpSpPr>
        <p:sp>
          <p:nvSpPr>
            <p:cNvPr id="52" name="Google Shape;10417;p77"/>
            <p:cNvSpPr/>
            <p:nvPr/>
          </p:nvSpPr>
          <p:spPr>
            <a:xfrm>
              <a:off x="852385" y="1510916"/>
              <a:ext cx="353145" cy="187785"/>
            </a:xfrm>
            <a:custGeom>
              <a:avLst/>
              <a:gdLst/>
              <a:ahLst/>
              <a:cxnLst/>
              <a:rect l="l" t="t" r="r" b="b"/>
              <a:pathLst>
                <a:path w="11086" h="5895" extrusionOk="0">
                  <a:moveTo>
                    <a:pt x="6145" y="334"/>
                  </a:moveTo>
                  <a:lnTo>
                    <a:pt x="6145" y="703"/>
                  </a:lnTo>
                  <a:lnTo>
                    <a:pt x="4942" y="703"/>
                  </a:lnTo>
                  <a:lnTo>
                    <a:pt x="4942" y="334"/>
                  </a:lnTo>
                  <a:close/>
                  <a:moveTo>
                    <a:pt x="10764" y="1025"/>
                  </a:moveTo>
                  <a:lnTo>
                    <a:pt x="10764" y="1596"/>
                  </a:lnTo>
                  <a:lnTo>
                    <a:pt x="346" y="1596"/>
                  </a:lnTo>
                  <a:lnTo>
                    <a:pt x="346" y="1025"/>
                  </a:lnTo>
                  <a:close/>
                  <a:moveTo>
                    <a:pt x="4775" y="1"/>
                  </a:moveTo>
                  <a:cubicBezTo>
                    <a:pt x="4692" y="1"/>
                    <a:pt x="4621" y="84"/>
                    <a:pt x="4621" y="167"/>
                  </a:cubicBezTo>
                  <a:lnTo>
                    <a:pt x="4621" y="703"/>
                  </a:lnTo>
                  <a:lnTo>
                    <a:pt x="168" y="703"/>
                  </a:lnTo>
                  <a:cubicBezTo>
                    <a:pt x="72" y="703"/>
                    <a:pt x="1" y="775"/>
                    <a:pt x="1" y="870"/>
                  </a:cubicBezTo>
                  <a:lnTo>
                    <a:pt x="1" y="1751"/>
                  </a:lnTo>
                  <a:cubicBezTo>
                    <a:pt x="1" y="1834"/>
                    <a:pt x="72" y="1906"/>
                    <a:pt x="168" y="1906"/>
                  </a:cubicBezTo>
                  <a:lnTo>
                    <a:pt x="656" y="1906"/>
                  </a:lnTo>
                  <a:lnTo>
                    <a:pt x="656" y="2620"/>
                  </a:lnTo>
                  <a:cubicBezTo>
                    <a:pt x="656" y="2715"/>
                    <a:pt x="727" y="2787"/>
                    <a:pt x="822" y="2787"/>
                  </a:cubicBezTo>
                  <a:cubicBezTo>
                    <a:pt x="906" y="2787"/>
                    <a:pt x="989" y="2715"/>
                    <a:pt x="989" y="2620"/>
                  </a:cubicBezTo>
                  <a:lnTo>
                    <a:pt x="989" y="1906"/>
                  </a:lnTo>
                  <a:lnTo>
                    <a:pt x="10109" y="1906"/>
                  </a:lnTo>
                  <a:lnTo>
                    <a:pt x="10109" y="5740"/>
                  </a:lnTo>
                  <a:cubicBezTo>
                    <a:pt x="10109" y="5823"/>
                    <a:pt x="10181" y="5894"/>
                    <a:pt x="10276" y="5894"/>
                  </a:cubicBezTo>
                  <a:cubicBezTo>
                    <a:pt x="10359" y="5894"/>
                    <a:pt x="10431" y="5823"/>
                    <a:pt x="10431" y="5740"/>
                  </a:cubicBezTo>
                  <a:lnTo>
                    <a:pt x="10431" y="1918"/>
                  </a:lnTo>
                  <a:lnTo>
                    <a:pt x="10931" y="1918"/>
                  </a:lnTo>
                  <a:cubicBezTo>
                    <a:pt x="11014" y="1918"/>
                    <a:pt x="11086" y="1846"/>
                    <a:pt x="11086" y="1763"/>
                  </a:cubicBezTo>
                  <a:lnTo>
                    <a:pt x="11086" y="882"/>
                  </a:lnTo>
                  <a:cubicBezTo>
                    <a:pt x="11086" y="775"/>
                    <a:pt x="11014" y="703"/>
                    <a:pt x="10931" y="703"/>
                  </a:cubicBezTo>
                  <a:lnTo>
                    <a:pt x="6478" y="703"/>
                  </a:lnTo>
                  <a:lnTo>
                    <a:pt x="6478" y="167"/>
                  </a:lnTo>
                  <a:cubicBezTo>
                    <a:pt x="6478" y="84"/>
                    <a:pt x="6406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418;p77"/>
            <p:cNvSpPr/>
            <p:nvPr/>
          </p:nvSpPr>
          <p:spPr>
            <a:xfrm>
              <a:off x="852385" y="1609921"/>
              <a:ext cx="353145" cy="252992"/>
            </a:xfrm>
            <a:custGeom>
              <a:avLst/>
              <a:gdLst/>
              <a:ahLst/>
              <a:cxnLst/>
              <a:rect l="l" t="t" r="r" b="b"/>
              <a:pathLst>
                <a:path w="11086" h="7942" extrusionOk="0">
                  <a:moveTo>
                    <a:pt x="10764" y="4382"/>
                  </a:moveTo>
                  <a:lnTo>
                    <a:pt x="10764" y="4953"/>
                  </a:lnTo>
                  <a:lnTo>
                    <a:pt x="346" y="4953"/>
                  </a:lnTo>
                  <a:lnTo>
                    <a:pt x="346" y="4382"/>
                  </a:lnTo>
                  <a:close/>
                  <a:moveTo>
                    <a:pt x="6406" y="5275"/>
                  </a:moveTo>
                  <a:lnTo>
                    <a:pt x="6895" y="6168"/>
                  </a:lnTo>
                  <a:lnTo>
                    <a:pt x="4228" y="6168"/>
                  </a:lnTo>
                  <a:lnTo>
                    <a:pt x="4716" y="5275"/>
                  </a:lnTo>
                  <a:close/>
                  <a:moveTo>
                    <a:pt x="4335" y="5275"/>
                  </a:moveTo>
                  <a:lnTo>
                    <a:pt x="3049" y="7608"/>
                  </a:lnTo>
                  <a:lnTo>
                    <a:pt x="2573" y="7608"/>
                  </a:lnTo>
                  <a:lnTo>
                    <a:pt x="3859" y="5275"/>
                  </a:lnTo>
                  <a:close/>
                  <a:moveTo>
                    <a:pt x="7240" y="5275"/>
                  </a:moveTo>
                  <a:lnTo>
                    <a:pt x="8514" y="7608"/>
                  </a:lnTo>
                  <a:lnTo>
                    <a:pt x="8038" y="7608"/>
                  </a:lnTo>
                  <a:lnTo>
                    <a:pt x="6764" y="5275"/>
                  </a:lnTo>
                  <a:close/>
                  <a:moveTo>
                    <a:pt x="822" y="0"/>
                  </a:moveTo>
                  <a:cubicBezTo>
                    <a:pt x="727" y="0"/>
                    <a:pt x="656" y="84"/>
                    <a:pt x="656" y="167"/>
                  </a:cubicBezTo>
                  <a:lnTo>
                    <a:pt x="656" y="4072"/>
                  </a:lnTo>
                  <a:lnTo>
                    <a:pt x="168" y="4072"/>
                  </a:lnTo>
                  <a:cubicBezTo>
                    <a:pt x="72" y="4072"/>
                    <a:pt x="1" y="4144"/>
                    <a:pt x="1" y="4239"/>
                  </a:cubicBezTo>
                  <a:lnTo>
                    <a:pt x="1" y="5108"/>
                  </a:lnTo>
                  <a:cubicBezTo>
                    <a:pt x="1" y="5203"/>
                    <a:pt x="72" y="5275"/>
                    <a:pt x="168" y="5275"/>
                  </a:cubicBezTo>
                  <a:lnTo>
                    <a:pt x="3489" y="5275"/>
                  </a:lnTo>
                  <a:lnTo>
                    <a:pt x="2144" y="7704"/>
                  </a:lnTo>
                  <a:cubicBezTo>
                    <a:pt x="2120" y="7751"/>
                    <a:pt x="2120" y="7811"/>
                    <a:pt x="2144" y="7870"/>
                  </a:cubicBezTo>
                  <a:cubicBezTo>
                    <a:pt x="2180" y="7906"/>
                    <a:pt x="2239" y="7942"/>
                    <a:pt x="2275" y="7942"/>
                  </a:cubicBezTo>
                  <a:lnTo>
                    <a:pt x="3132" y="7942"/>
                  </a:lnTo>
                  <a:cubicBezTo>
                    <a:pt x="3192" y="7942"/>
                    <a:pt x="3251" y="7906"/>
                    <a:pt x="3275" y="7846"/>
                  </a:cubicBezTo>
                  <a:lnTo>
                    <a:pt x="3644" y="7168"/>
                  </a:lnTo>
                  <a:lnTo>
                    <a:pt x="4644" y="7168"/>
                  </a:lnTo>
                  <a:cubicBezTo>
                    <a:pt x="4728" y="7168"/>
                    <a:pt x="4811" y="7096"/>
                    <a:pt x="4811" y="7001"/>
                  </a:cubicBezTo>
                  <a:cubicBezTo>
                    <a:pt x="4811" y="6906"/>
                    <a:pt x="4728" y="6834"/>
                    <a:pt x="4644" y="6834"/>
                  </a:cubicBezTo>
                  <a:lnTo>
                    <a:pt x="3823" y="6834"/>
                  </a:lnTo>
                  <a:lnTo>
                    <a:pt x="4037" y="6465"/>
                  </a:lnTo>
                  <a:lnTo>
                    <a:pt x="7061" y="6465"/>
                  </a:lnTo>
                  <a:lnTo>
                    <a:pt x="7252" y="6834"/>
                  </a:lnTo>
                  <a:lnTo>
                    <a:pt x="5299" y="6834"/>
                  </a:lnTo>
                  <a:cubicBezTo>
                    <a:pt x="5216" y="6834"/>
                    <a:pt x="5133" y="6906"/>
                    <a:pt x="5133" y="7001"/>
                  </a:cubicBezTo>
                  <a:cubicBezTo>
                    <a:pt x="5133" y="7096"/>
                    <a:pt x="5216" y="7168"/>
                    <a:pt x="5299" y="7168"/>
                  </a:cubicBezTo>
                  <a:lnTo>
                    <a:pt x="7430" y="7168"/>
                  </a:lnTo>
                  <a:lnTo>
                    <a:pt x="7800" y="7846"/>
                  </a:lnTo>
                  <a:cubicBezTo>
                    <a:pt x="7835" y="7894"/>
                    <a:pt x="7895" y="7942"/>
                    <a:pt x="7954" y="7942"/>
                  </a:cubicBezTo>
                  <a:lnTo>
                    <a:pt x="8800" y="7942"/>
                  </a:lnTo>
                  <a:cubicBezTo>
                    <a:pt x="8859" y="7942"/>
                    <a:pt x="8907" y="7906"/>
                    <a:pt x="8931" y="7870"/>
                  </a:cubicBezTo>
                  <a:cubicBezTo>
                    <a:pt x="8966" y="7823"/>
                    <a:pt x="8966" y="7763"/>
                    <a:pt x="8931" y="7704"/>
                  </a:cubicBezTo>
                  <a:lnTo>
                    <a:pt x="7597" y="5275"/>
                  </a:lnTo>
                  <a:lnTo>
                    <a:pt x="10931" y="5275"/>
                  </a:lnTo>
                  <a:cubicBezTo>
                    <a:pt x="11014" y="5275"/>
                    <a:pt x="11086" y="5203"/>
                    <a:pt x="11086" y="5108"/>
                  </a:cubicBezTo>
                  <a:lnTo>
                    <a:pt x="11086" y="4239"/>
                  </a:lnTo>
                  <a:cubicBezTo>
                    <a:pt x="11086" y="4144"/>
                    <a:pt x="11014" y="4072"/>
                    <a:pt x="10931" y="4072"/>
                  </a:cubicBezTo>
                  <a:lnTo>
                    <a:pt x="10431" y="4072"/>
                  </a:lnTo>
                  <a:lnTo>
                    <a:pt x="10431" y="3263"/>
                  </a:lnTo>
                  <a:cubicBezTo>
                    <a:pt x="10431" y="3179"/>
                    <a:pt x="10359" y="3108"/>
                    <a:pt x="10276" y="3108"/>
                  </a:cubicBezTo>
                  <a:cubicBezTo>
                    <a:pt x="10181" y="3108"/>
                    <a:pt x="10109" y="3179"/>
                    <a:pt x="10109" y="3263"/>
                  </a:cubicBezTo>
                  <a:lnTo>
                    <a:pt x="10109" y="4072"/>
                  </a:lnTo>
                  <a:lnTo>
                    <a:pt x="989" y="4072"/>
                  </a:lnTo>
                  <a:lnTo>
                    <a:pt x="989" y="167"/>
                  </a:lnTo>
                  <a:cubicBezTo>
                    <a:pt x="989" y="84"/>
                    <a:pt x="906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419;p77"/>
            <p:cNvSpPr/>
            <p:nvPr/>
          </p:nvSpPr>
          <p:spPr>
            <a:xfrm>
              <a:off x="928264" y="1584501"/>
              <a:ext cx="198775" cy="140735"/>
            </a:xfrm>
            <a:custGeom>
              <a:avLst/>
              <a:gdLst/>
              <a:ahLst/>
              <a:cxnLst/>
              <a:rect l="l" t="t" r="r" b="b"/>
              <a:pathLst>
                <a:path w="6240" h="4418" extrusionOk="0">
                  <a:moveTo>
                    <a:pt x="5608" y="322"/>
                  </a:moveTo>
                  <a:cubicBezTo>
                    <a:pt x="5787" y="322"/>
                    <a:pt x="5929" y="465"/>
                    <a:pt x="5929" y="643"/>
                  </a:cubicBezTo>
                  <a:cubicBezTo>
                    <a:pt x="5929" y="798"/>
                    <a:pt x="5775" y="953"/>
                    <a:pt x="5608" y="953"/>
                  </a:cubicBezTo>
                  <a:cubicBezTo>
                    <a:pt x="5453" y="953"/>
                    <a:pt x="5298" y="822"/>
                    <a:pt x="5298" y="643"/>
                  </a:cubicBezTo>
                  <a:cubicBezTo>
                    <a:pt x="5298" y="477"/>
                    <a:pt x="5429" y="322"/>
                    <a:pt x="5608" y="322"/>
                  </a:cubicBezTo>
                  <a:close/>
                  <a:moveTo>
                    <a:pt x="2131" y="1334"/>
                  </a:moveTo>
                  <a:cubicBezTo>
                    <a:pt x="2310" y="1334"/>
                    <a:pt x="2441" y="1477"/>
                    <a:pt x="2441" y="1656"/>
                  </a:cubicBezTo>
                  <a:cubicBezTo>
                    <a:pt x="2441" y="1834"/>
                    <a:pt x="2310" y="1965"/>
                    <a:pt x="2131" y="1965"/>
                  </a:cubicBezTo>
                  <a:cubicBezTo>
                    <a:pt x="1965" y="1965"/>
                    <a:pt x="1822" y="1834"/>
                    <a:pt x="1822" y="1656"/>
                  </a:cubicBezTo>
                  <a:cubicBezTo>
                    <a:pt x="1822" y="1489"/>
                    <a:pt x="1953" y="1334"/>
                    <a:pt x="2131" y="1334"/>
                  </a:cubicBezTo>
                  <a:close/>
                  <a:moveTo>
                    <a:pt x="4036" y="2429"/>
                  </a:moveTo>
                  <a:cubicBezTo>
                    <a:pt x="4215" y="2429"/>
                    <a:pt x="4346" y="2560"/>
                    <a:pt x="4346" y="2739"/>
                  </a:cubicBezTo>
                  <a:cubicBezTo>
                    <a:pt x="4346" y="2918"/>
                    <a:pt x="4203" y="3049"/>
                    <a:pt x="4036" y="3049"/>
                  </a:cubicBezTo>
                  <a:cubicBezTo>
                    <a:pt x="3870" y="3049"/>
                    <a:pt x="3727" y="2918"/>
                    <a:pt x="3727" y="2739"/>
                  </a:cubicBezTo>
                  <a:cubicBezTo>
                    <a:pt x="3727" y="2572"/>
                    <a:pt x="3858" y="2429"/>
                    <a:pt x="4036" y="2429"/>
                  </a:cubicBezTo>
                  <a:close/>
                  <a:moveTo>
                    <a:pt x="595" y="3501"/>
                  </a:moveTo>
                  <a:cubicBezTo>
                    <a:pt x="774" y="3501"/>
                    <a:pt x="905" y="3632"/>
                    <a:pt x="905" y="3811"/>
                  </a:cubicBezTo>
                  <a:cubicBezTo>
                    <a:pt x="905" y="3989"/>
                    <a:pt x="762" y="4120"/>
                    <a:pt x="595" y="4120"/>
                  </a:cubicBezTo>
                  <a:cubicBezTo>
                    <a:pt x="429" y="4120"/>
                    <a:pt x="286" y="3989"/>
                    <a:pt x="286" y="3811"/>
                  </a:cubicBezTo>
                  <a:cubicBezTo>
                    <a:pt x="286" y="3644"/>
                    <a:pt x="417" y="3501"/>
                    <a:pt x="595" y="3501"/>
                  </a:cubicBezTo>
                  <a:close/>
                  <a:moveTo>
                    <a:pt x="5608" y="1"/>
                  </a:moveTo>
                  <a:cubicBezTo>
                    <a:pt x="5275" y="1"/>
                    <a:pt x="4989" y="286"/>
                    <a:pt x="4989" y="632"/>
                  </a:cubicBezTo>
                  <a:cubicBezTo>
                    <a:pt x="4989" y="786"/>
                    <a:pt x="5048" y="941"/>
                    <a:pt x="5156" y="1048"/>
                  </a:cubicBezTo>
                  <a:lnTo>
                    <a:pt x="4239" y="2132"/>
                  </a:lnTo>
                  <a:cubicBezTo>
                    <a:pt x="4179" y="2120"/>
                    <a:pt x="4108" y="2096"/>
                    <a:pt x="4048" y="2096"/>
                  </a:cubicBezTo>
                  <a:cubicBezTo>
                    <a:pt x="3858" y="2096"/>
                    <a:pt x="3679" y="2191"/>
                    <a:pt x="3560" y="2334"/>
                  </a:cubicBezTo>
                  <a:lnTo>
                    <a:pt x="2739" y="1882"/>
                  </a:lnTo>
                  <a:cubicBezTo>
                    <a:pt x="2774" y="1798"/>
                    <a:pt x="2786" y="1727"/>
                    <a:pt x="2786" y="1656"/>
                  </a:cubicBezTo>
                  <a:cubicBezTo>
                    <a:pt x="2786" y="1310"/>
                    <a:pt x="2500" y="1024"/>
                    <a:pt x="2155" y="1024"/>
                  </a:cubicBezTo>
                  <a:cubicBezTo>
                    <a:pt x="1822" y="1024"/>
                    <a:pt x="1536" y="1310"/>
                    <a:pt x="1536" y="1656"/>
                  </a:cubicBezTo>
                  <a:cubicBezTo>
                    <a:pt x="1536" y="1822"/>
                    <a:pt x="1596" y="1953"/>
                    <a:pt x="1703" y="2072"/>
                  </a:cubicBezTo>
                  <a:lnTo>
                    <a:pt x="834" y="3203"/>
                  </a:lnTo>
                  <a:cubicBezTo>
                    <a:pt x="774" y="3191"/>
                    <a:pt x="703" y="3168"/>
                    <a:pt x="631" y="3168"/>
                  </a:cubicBezTo>
                  <a:cubicBezTo>
                    <a:pt x="286" y="3168"/>
                    <a:pt x="0" y="3453"/>
                    <a:pt x="0" y="3799"/>
                  </a:cubicBezTo>
                  <a:cubicBezTo>
                    <a:pt x="0" y="4144"/>
                    <a:pt x="286" y="4418"/>
                    <a:pt x="631" y="4418"/>
                  </a:cubicBezTo>
                  <a:cubicBezTo>
                    <a:pt x="965" y="4418"/>
                    <a:pt x="1250" y="4144"/>
                    <a:pt x="1250" y="3799"/>
                  </a:cubicBezTo>
                  <a:cubicBezTo>
                    <a:pt x="1250" y="3632"/>
                    <a:pt x="1191" y="3501"/>
                    <a:pt x="1084" y="3382"/>
                  </a:cubicBezTo>
                  <a:lnTo>
                    <a:pt x="1953" y="2251"/>
                  </a:lnTo>
                  <a:cubicBezTo>
                    <a:pt x="2012" y="2263"/>
                    <a:pt x="2084" y="2275"/>
                    <a:pt x="2155" y="2275"/>
                  </a:cubicBezTo>
                  <a:cubicBezTo>
                    <a:pt x="2310" y="2275"/>
                    <a:pt x="2441" y="2215"/>
                    <a:pt x="2560" y="2144"/>
                  </a:cubicBezTo>
                  <a:lnTo>
                    <a:pt x="3441" y="2632"/>
                  </a:lnTo>
                  <a:cubicBezTo>
                    <a:pt x="3441" y="2668"/>
                    <a:pt x="3429" y="2691"/>
                    <a:pt x="3429" y="2739"/>
                  </a:cubicBezTo>
                  <a:cubicBezTo>
                    <a:pt x="3429" y="3084"/>
                    <a:pt x="3703" y="3370"/>
                    <a:pt x="4048" y="3370"/>
                  </a:cubicBezTo>
                  <a:cubicBezTo>
                    <a:pt x="4394" y="3370"/>
                    <a:pt x="4679" y="3084"/>
                    <a:pt x="4679" y="2739"/>
                  </a:cubicBezTo>
                  <a:cubicBezTo>
                    <a:pt x="4679" y="2572"/>
                    <a:pt x="4620" y="2429"/>
                    <a:pt x="4513" y="2322"/>
                  </a:cubicBezTo>
                  <a:lnTo>
                    <a:pt x="5418" y="1239"/>
                  </a:lnTo>
                  <a:cubicBezTo>
                    <a:pt x="5477" y="1251"/>
                    <a:pt x="5548" y="1263"/>
                    <a:pt x="5608" y="1263"/>
                  </a:cubicBezTo>
                  <a:cubicBezTo>
                    <a:pt x="5953" y="1263"/>
                    <a:pt x="6239" y="989"/>
                    <a:pt x="6239" y="643"/>
                  </a:cubicBezTo>
                  <a:cubicBezTo>
                    <a:pt x="6239" y="286"/>
                    <a:pt x="5953" y="1"/>
                    <a:pt x="5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9AE762A-66A5-4A48-8A82-3C01D0D8AB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077710" y="4868863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24</a:t>
            </a:fld>
            <a:endParaRPr lang="x-none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C5E80A-5D4A-4ABA-940F-981832D7D1D0}"/>
              </a:ext>
            </a:extLst>
          </p:cNvPr>
          <p:cNvSpPr/>
          <p:nvPr/>
        </p:nvSpPr>
        <p:spPr>
          <a:xfrm>
            <a:off x="2550382" y="280130"/>
            <a:ext cx="4140760" cy="709593"/>
          </a:xfrm>
          <a:prstGeom prst="roundRect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357351-C31D-4386-89D2-4B6539BFE1A4}"/>
              </a:ext>
            </a:extLst>
          </p:cNvPr>
          <p:cNvSpPr txBox="1"/>
          <p:nvPr/>
        </p:nvSpPr>
        <p:spPr>
          <a:xfrm>
            <a:off x="3828676" y="342538"/>
            <a:ext cx="139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x-none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1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7;p86">
            <a:extLst>
              <a:ext uri="{FF2B5EF4-FFF2-40B4-BE49-F238E27FC236}">
                <a16:creationId xmlns:a16="http://schemas.microsoft.com/office/drawing/2014/main" id="{FBAE19FB-4B49-4E1B-97E2-2E70A7208327}"/>
              </a:ext>
            </a:extLst>
          </p:cNvPr>
          <p:cNvSpPr txBox="1">
            <a:spLocks/>
          </p:cNvSpPr>
          <p:nvPr/>
        </p:nvSpPr>
        <p:spPr>
          <a:xfrm>
            <a:off x="967787" y="1538645"/>
            <a:ext cx="696262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4400" dirty="0">
                <a:solidFill>
                  <a:schemeClr val="bg1">
                    <a:lumMod val="75000"/>
                  </a:schemeClr>
                </a:solidFill>
              </a:rPr>
              <a:t>Спасибо за внимание!</a:t>
            </a:r>
            <a:endParaRPr lang="de-DE" sz="4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167F37-B827-4849-A8CB-531D71D92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143" y="3612535"/>
            <a:ext cx="3581988" cy="129667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5332" y="4291359"/>
            <a:ext cx="845370" cy="81214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FC4429-3C01-463C-B844-315113B917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7870" y="4858703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4782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1"/>
          <p:cNvSpPr txBox="1">
            <a:spLocks noGrp="1"/>
          </p:cNvSpPr>
          <p:nvPr>
            <p:ph type="subTitle" idx="1"/>
          </p:nvPr>
        </p:nvSpPr>
        <p:spPr>
          <a:xfrm>
            <a:off x="1449751" y="1108371"/>
            <a:ext cx="5480714" cy="4289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Интеграция науки, образования и производства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585" name="Google Shape;585;p51"/>
          <p:cNvSpPr txBox="1">
            <a:spLocks noGrp="1"/>
          </p:cNvSpPr>
          <p:nvPr>
            <p:ph type="subTitle" idx="3"/>
          </p:nvPr>
        </p:nvSpPr>
        <p:spPr>
          <a:xfrm>
            <a:off x="1410889" y="2277250"/>
            <a:ext cx="3140791" cy="4964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ky-KG" dirty="0">
                <a:solidFill>
                  <a:schemeClr val="bg1">
                    <a:lumMod val="75000"/>
                  </a:schemeClr>
                </a:solidFill>
                <a:cs typeface="Times New Roman"/>
              </a:rPr>
              <a:t>Повышение финансирования НИР со стороны государства</a:t>
            </a:r>
            <a:endParaRPr lang="ru-RU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87" name="Google Shape;587;p51"/>
          <p:cNvSpPr txBox="1">
            <a:spLocks noGrp="1"/>
          </p:cNvSpPr>
          <p:nvPr>
            <p:ph type="subTitle" idx="5"/>
          </p:nvPr>
        </p:nvSpPr>
        <p:spPr>
          <a:xfrm>
            <a:off x="2342658" y="1561613"/>
            <a:ext cx="4710817" cy="5130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Создание условий для развития системы трансфера технологий </a:t>
            </a:r>
            <a:endParaRPr lang="ru-RU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89" name="Google Shape;589;p51"/>
          <p:cNvSpPr txBox="1">
            <a:spLocks noGrp="1"/>
          </p:cNvSpPr>
          <p:nvPr>
            <p:ph type="subTitle" idx="7"/>
          </p:nvPr>
        </p:nvSpPr>
        <p:spPr>
          <a:xfrm>
            <a:off x="2542325" y="2926345"/>
            <a:ext cx="4484821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algn="r">
              <a:tabLst>
                <a:tab pos="354965" algn="l"/>
                <a:tab pos="355600" algn="l"/>
              </a:tabLst>
            </a:pP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Совершенствование законодательной базы в области науки и интеллектуальной собственности</a:t>
            </a:r>
            <a:endParaRPr lang="ru-RU" spc="-30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92" name="Google Shape;592;p51"/>
          <p:cNvSpPr txBox="1">
            <a:spLocks noGrp="1"/>
          </p:cNvSpPr>
          <p:nvPr>
            <p:ph type="title" idx="13"/>
          </p:nvPr>
        </p:nvSpPr>
        <p:spPr>
          <a:xfrm>
            <a:off x="26050" y="28421"/>
            <a:ext cx="8793654" cy="8739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marR="5080" indent="51435" algn="ctr">
              <a:spcBef>
                <a:spcPts val="95"/>
              </a:spcBef>
            </a:pP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Механизмы реализации стратегии развития научной-инновационной деятельности </a:t>
            </a:r>
          </a:p>
        </p:txBody>
      </p:sp>
      <p:sp>
        <p:nvSpPr>
          <p:cNvPr id="593" name="Google Shape;593;p51"/>
          <p:cNvSpPr/>
          <p:nvPr/>
        </p:nvSpPr>
        <p:spPr>
          <a:xfrm>
            <a:off x="645217" y="980272"/>
            <a:ext cx="627000" cy="627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51"/>
          <p:cNvSpPr/>
          <p:nvPr/>
        </p:nvSpPr>
        <p:spPr>
          <a:xfrm>
            <a:off x="645217" y="2207900"/>
            <a:ext cx="627000" cy="627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51"/>
          <p:cNvSpPr/>
          <p:nvPr/>
        </p:nvSpPr>
        <p:spPr>
          <a:xfrm>
            <a:off x="7259300" y="2898614"/>
            <a:ext cx="627000" cy="627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51"/>
          <p:cNvSpPr/>
          <p:nvPr/>
        </p:nvSpPr>
        <p:spPr>
          <a:xfrm>
            <a:off x="7259300" y="1541103"/>
            <a:ext cx="627000" cy="627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594;p51"/>
          <p:cNvSpPr/>
          <p:nvPr/>
        </p:nvSpPr>
        <p:spPr>
          <a:xfrm>
            <a:off x="645217" y="3693109"/>
            <a:ext cx="627000" cy="627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439059" y="1050399"/>
            <a:ext cx="0" cy="4867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071210" y="1541103"/>
            <a:ext cx="0" cy="5998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439059" y="2291745"/>
            <a:ext cx="0" cy="502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/>
          <p:nvPr/>
        </p:nvCxnSpPr>
        <p:spPr>
          <a:xfrm>
            <a:off x="7071210" y="2898614"/>
            <a:ext cx="0" cy="6312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>
          <a:xfrm>
            <a:off x="1439059" y="3721532"/>
            <a:ext cx="0" cy="6312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" name="Google Shape;596;p51"/>
          <p:cNvSpPr/>
          <p:nvPr/>
        </p:nvSpPr>
        <p:spPr>
          <a:xfrm>
            <a:off x="7247609" y="4306886"/>
            <a:ext cx="627000" cy="627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4" name="Прямая соединительная линия 143"/>
          <p:cNvCxnSpPr/>
          <p:nvPr/>
        </p:nvCxnSpPr>
        <p:spPr>
          <a:xfrm>
            <a:off x="7027147" y="4302671"/>
            <a:ext cx="0" cy="6312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Google Shape;589;p51"/>
          <p:cNvSpPr txBox="1">
            <a:spLocks noGrp="1"/>
          </p:cNvSpPr>
          <p:nvPr>
            <p:ph type="subTitle" idx="7"/>
          </p:nvPr>
        </p:nvSpPr>
        <p:spPr>
          <a:xfrm>
            <a:off x="3880577" y="4306188"/>
            <a:ext cx="3138772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algn="r">
              <a:tabLst>
                <a:tab pos="354965" algn="l"/>
                <a:tab pos="355600" algn="l"/>
              </a:tabLst>
            </a:pP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Развитие международного сотрудничества</a:t>
            </a:r>
            <a:endParaRPr lang="ru-RU" spc="-30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grpSp>
        <p:nvGrpSpPr>
          <p:cNvPr id="146" name="Google Shape;11284;p78"/>
          <p:cNvGrpSpPr/>
          <p:nvPr/>
        </p:nvGrpSpPr>
        <p:grpSpPr>
          <a:xfrm>
            <a:off x="727182" y="1071754"/>
            <a:ext cx="468673" cy="464365"/>
            <a:chOff x="3095745" y="3805393"/>
            <a:chExt cx="352840" cy="354717"/>
          </a:xfrm>
          <a:solidFill>
            <a:srgbClr val="034094"/>
          </a:solidFill>
        </p:grpSpPr>
        <p:sp>
          <p:nvSpPr>
            <p:cNvPr id="147" name="Google Shape;11285;p78"/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286;p78"/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287;p78"/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288;p78"/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289;p78"/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290;p78"/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1660;p79"/>
          <p:cNvGrpSpPr/>
          <p:nvPr/>
        </p:nvGrpSpPr>
        <p:grpSpPr>
          <a:xfrm>
            <a:off x="7419623" y="2980387"/>
            <a:ext cx="338888" cy="463454"/>
            <a:chOff x="2691555" y="2884503"/>
            <a:chExt cx="215044" cy="348924"/>
          </a:xfrm>
          <a:solidFill>
            <a:srgbClr val="034094"/>
          </a:solidFill>
        </p:grpSpPr>
        <p:sp>
          <p:nvSpPr>
            <p:cNvPr id="171" name="Google Shape;11661;p79"/>
            <p:cNvSpPr/>
            <p:nvPr/>
          </p:nvSpPr>
          <p:spPr>
            <a:xfrm>
              <a:off x="2691555" y="2884503"/>
              <a:ext cx="215044" cy="348924"/>
            </a:xfrm>
            <a:custGeom>
              <a:avLst/>
              <a:gdLst/>
              <a:ahLst/>
              <a:cxnLst/>
              <a:rect l="l" t="t" r="r" b="b"/>
              <a:pathLst>
                <a:path w="6788" h="11014" extrusionOk="0">
                  <a:moveTo>
                    <a:pt x="632" y="4941"/>
                  </a:moveTo>
                  <a:lnTo>
                    <a:pt x="632" y="5394"/>
                  </a:lnTo>
                  <a:lnTo>
                    <a:pt x="441" y="5394"/>
                  </a:lnTo>
                  <a:lnTo>
                    <a:pt x="632" y="4941"/>
                  </a:lnTo>
                  <a:close/>
                  <a:moveTo>
                    <a:pt x="3703" y="0"/>
                  </a:moveTo>
                  <a:cubicBezTo>
                    <a:pt x="2013" y="0"/>
                    <a:pt x="632" y="1346"/>
                    <a:pt x="632" y="2989"/>
                  </a:cubicBezTo>
                  <a:lnTo>
                    <a:pt x="632" y="4179"/>
                  </a:lnTo>
                  <a:lnTo>
                    <a:pt x="36" y="5489"/>
                  </a:lnTo>
                  <a:cubicBezTo>
                    <a:pt x="1" y="5537"/>
                    <a:pt x="13" y="5596"/>
                    <a:pt x="48" y="5644"/>
                  </a:cubicBezTo>
                  <a:cubicBezTo>
                    <a:pt x="72" y="5692"/>
                    <a:pt x="120" y="5715"/>
                    <a:pt x="179" y="5715"/>
                  </a:cubicBezTo>
                  <a:lnTo>
                    <a:pt x="632" y="5715"/>
                  </a:lnTo>
                  <a:lnTo>
                    <a:pt x="632" y="6965"/>
                  </a:lnTo>
                  <a:cubicBezTo>
                    <a:pt x="632" y="7335"/>
                    <a:pt x="941" y="7656"/>
                    <a:pt x="1310" y="7656"/>
                  </a:cubicBezTo>
                  <a:lnTo>
                    <a:pt x="2156" y="7656"/>
                  </a:lnTo>
                  <a:lnTo>
                    <a:pt x="2156" y="8704"/>
                  </a:lnTo>
                  <a:lnTo>
                    <a:pt x="751" y="10775"/>
                  </a:lnTo>
                  <a:cubicBezTo>
                    <a:pt x="703" y="10835"/>
                    <a:pt x="703" y="10906"/>
                    <a:pt x="751" y="10954"/>
                  </a:cubicBezTo>
                  <a:cubicBezTo>
                    <a:pt x="775" y="11002"/>
                    <a:pt x="822" y="11014"/>
                    <a:pt x="882" y="11014"/>
                  </a:cubicBezTo>
                  <a:lnTo>
                    <a:pt x="929" y="11014"/>
                  </a:lnTo>
                  <a:lnTo>
                    <a:pt x="2394" y="10585"/>
                  </a:lnTo>
                  <a:cubicBezTo>
                    <a:pt x="2489" y="10549"/>
                    <a:pt x="2537" y="10466"/>
                    <a:pt x="2501" y="10394"/>
                  </a:cubicBezTo>
                  <a:cubicBezTo>
                    <a:pt x="2482" y="10328"/>
                    <a:pt x="2418" y="10277"/>
                    <a:pt x="2356" y="10277"/>
                  </a:cubicBezTo>
                  <a:cubicBezTo>
                    <a:pt x="2340" y="10277"/>
                    <a:pt x="2325" y="10280"/>
                    <a:pt x="2310" y="10287"/>
                  </a:cubicBezTo>
                  <a:lnTo>
                    <a:pt x="1263" y="10597"/>
                  </a:lnTo>
                  <a:lnTo>
                    <a:pt x="2441" y="8859"/>
                  </a:lnTo>
                  <a:cubicBezTo>
                    <a:pt x="2453" y="8823"/>
                    <a:pt x="2477" y="8799"/>
                    <a:pt x="2477" y="8763"/>
                  </a:cubicBezTo>
                  <a:lnTo>
                    <a:pt x="2477" y="7608"/>
                  </a:lnTo>
                  <a:lnTo>
                    <a:pt x="3453" y="7073"/>
                  </a:lnTo>
                  <a:cubicBezTo>
                    <a:pt x="3537" y="7025"/>
                    <a:pt x="3561" y="6942"/>
                    <a:pt x="3513" y="6846"/>
                  </a:cubicBezTo>
                  <a:cubicBezTo>
                    <a:pt x="3488" y="6797"/>
                    <a:pt x="3436" y="6765"/>
                    <a:pt x="3378" y="6765"/>
                  </a:cubicBezTo>
                  <a:cubicBezTo>
                    <a:pt x="3352" y="6765"/>
                    <a:pt x="3325" y="6772"/>
                    <a:pt x="3299" y="6787"/>
                  </a:cubicBezTo>
                  <a:lnTo>
                    <a:pt x="2263" y="7358"/>
                  </a:lnTo>
                  <a:lnTo>
                    <a:pt x="1298" y="7358"/>
                  </a:lnTo>
                  <a:cubicBezTo>
                    <a:pt x="1108" y="7358"/>
                    <a:pt x="941" y="7192"/>
                    <a:pt x="941" y="7001"/>
                  </a:cubicBezTo>
                  <a:lnTo>
                    <a:pt x="941" y="6549"/>
                  </a:lnTo>
                  <a:lnTo>
                    <a:pt x="1775" y="6549"/>
                  </a:lnTo>
                  <a:cubicBezTo>
                    <a:pt x="1870" y="6549"/>
                    <a:pt x="1941" y="6477"/>
                    <a:pt x="1941" y="6382"/>
                  </a:cubicBezTo>
                  <a:cubicBezTo>
                    <a:pt x="1941" y="6299"/>
                    <a:pt x="1870" y="6227"/>
                    <a:pt x="1775" y="6227"/>
                  </a:cubicBezTo>
                  <a:lnTo>
                    <a:pt x="941" y="6227"/>
                  </a:lnTo>
                  <a:lnTo>
                    <a:pt x="941" y="3025"/>
                  </a:lnTo>
                  <a:cubicBezTo>
                    <a:pt x="941" y="1548"/>
                    <a:pt x="2179" y="358"/>
                    <a:pt x="3715" y="358"/>
                  </a:cubicBezTo>
                  <a:cubicBezTo>
                    <a:pt x="5239" y="358"/>
                    <a:pt x="6478" y="1548"/>
                    <a:pt x="6478" y="3025"/>
                  </a:cubicBezTo>
                  <a:cubicBezTo>
                    <a:pt x="6478" y="4263"/>
                    <a:pt x="5811" y="5406"/>
                    <a:pt x="4727" y="6013"/>
                  </a:cubicBezTo>
                  <a:lnTo>
                    <a:pt x="3954" y="6442"/>
                  </a:lnTo>
                  <a:cubicBezTo>
                    <a:pt x="3870" y="6489"/>
                    <a:pt x="3846" y="6584"/>
                    <a:pt x="3894" y="6668"/>
                  </a:cubicBezTo>
                  <a:cubicBezTo>
                    <a:pt x="3918" y="6717"/>
                    <a:pt x="3971" y="6749"/>
                    <a:pt x="4029" y="6749"/>
                  </a:cubicBezTo>
                  <a:cubicBezTo>
                    <a:pt x="4055" y="6749"/>
                    <a:pt x="4082" y="6742"/>
                    <a:pt x="4108" y="6727"/>
                  </a:cubicBezTo>
                  <a:lnTo>
                    <a:pt x="4882" y="6299"/>
                  </a:lnTo>
                  <a:cubicBezTo>
                    <a:pt x="4918" y="6287"/>
                    <a:pt x="4930" y="6263"/>
                    <a:pt x="4966" y="6251"/>
                  </a:cubicBezTo>
                  <a:lnTo>
                    <a:pt x="4966" y="8525"/>
                  </a:lnTo>
                  <a:cubicBezTo>
                    <a:pt x="4966" y="8573"/>
                    <a:pt x="4977" y="8609"/>
                    <a:pt x="5001" y="8632"/>
                  </a:cubicBezTo>
                  <a:lnTo>
                    <a:pt x="5620" y="9323"/>
                  </a:lnTo>
                  <a:lnTo>
                    <a:pt x="2965" y="10109"/>
                  </a:lnTo>
                  <a:cubicBezTo>
                    <a:pt x="2882" y="10133"/>
                    <a:pt x="2834" y="10228"/>
                    <a:pt x="2858" y="10299"/>
                  </a:cubicBezTo>
                  <a:cubicBezTo>
                    <a:pt x="2882" y="10371"/>
                    <a:pt x="2953" y="10418"/>
                    <a:pt x="3013" y="10418"/>
                  </a:cubicBezTo>
                  <a:lnTo>
                    <a:pt x="3061" y="10418"/>
                  </a:lnTo>
                  <a:lnTo>
                    <a:pt x="5942" y="9573"/>
                  </a:lnTo>
                  <a:cubicBezTo>
                    <a:pt x="6001" y="9549"/>
                    <a:pt x="6037" y="9513"/>
                    <a:pt x="6049" y="9466"/>
                  </a:cubicBezTo>
                  <a:cubicBezTo>
                    <a:pt x="6061" y="9406"/>
                    <a:pt x="6049" y="9359"/>
                    <a:pt x="6013" y="9311"/>
                  </a:cubicBezTo>
                  <a:lnTo>
                    <a:pt x="5263" y="8442"/>
                  </a:lnTo>
                  <a:lnTo>
                    <a:pt x="5263" y="6013"/>
                  </a:lnTo>
                  <a:cubicBezTo>
                    <a:pt x="6216" y="5311"/>
                    <a:pt x="6787" y="4203"/>
                    <a:pt x="6787" y="2989"/>
                  </a:cubicBezTo>
                  <a:cubicBezTo>
                    <a:pt x="6787" y="1346"/>
                    <a:pt x="5406" y="0"/>
                    <a:pt x="3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662;p79"/>
            <p:cNvSpPr/>
            <p:nvPr/>
          </p:nvSpPr>
          <p:spPr>
            <a:xfrm>
              <a:off x="2754535" y="2907503"/>
              <a:ext cx="126783" cy="127164"/>
            </a:xfrm>
            <a:custGeom>
              <a:avLst/>
              <a:gdLst/>
              <a:ahLst/>
              <a:cxnLst/>
              <a:rect l="l" t="t" r="r" b="b"/>
              <a:pathLst>
                <a:path w="4002" h="4014" extrusionOk="0">
                  <a:moveTo>
                    <a:pt x="1989" y="1"/>
                  </a:moveTo>
                  <a:cubicBezTo>
                    <a:pt x="953" y="1"/>
                    <a:pt x="72" y="822"/>
                    <a:pt x="1" y="1870"/>
                  </a:cubicBezTo>
                  <a:cubicBezTo>
                    <a:pt x="1" y="1953"/>
                    <a:pt x="61" y="2025"/>
                    <a:pt x="144" y="2048"/>
                  </a:cubicBezTo>
                  <a:cubicBezTo>
                    <a:pt x="239" y="2048"/>
                    <a:pt x="311" y="1989"/>
                    <a:pt x="322" y="1894"/>
                  </a:cubicBezTo>
                  <a:cubicBezTo>
                    <a:pt x="382" y="1013"/>
                    <a:pt x="1108" y="346"/>
                    <a:pt x="1989" y="346"/>
                  </a:cubicBezTo>
                  <a:cubicBezTo>
                    <a:pt x="2918" y="346"/>
                    <a:pt x="3656" y="1096"/>
                    <a:pt x="3656" y="2013"/>
                  </a:cubicBezTo>
                  <a:cubicBezTo>
                    <a:pt x="3656" y="2941"/>
                    <a:pt x="2918" y="3680"/>
                    <a:pt x="1989" y="3680"/>
                  </a:cubicBezTo>
                  <a:cubicBezTo>
                    <a:pt x="1251" y="3680"/>
                    <a:pt x="596" y="3191"/>
                    <a:pt x="382" y="2477"/>
                  </a:cubicBezTo>
                  <a:cubicBezTo>
                    <a:pt x="363" y="2401"/>
                    <a:pt x="298" y="2363"/>
                    <a:pt x="236" y="2363"/>
                  </a:cubicBezTo>
                  <a:cubicBezTo>
                    <a:pt x="221" y="2363"/>
                    <a:pt x="206" y="2365"/>
                    <a:pt x="191" y="2370"/>
                  </a:cubicBezTo>
                  <a:cubicBezTo>
                    <a:pt x="96" y="2406"/>
                    <a:pt x="61" y="2489"/>
                    <a:pt x="84" y="2560"/>
                  </a:cubicBezTo>
                  <a:cubicBezTo>
                    <a:pt x="322" y="3418"/>
                    <a:pt x="1108" y="4013"/>
                    <a:pt x="2001" y="4013"/>
                  </a:cubicBezTo>
                  <a:cubicBezTo>
                    <a:pt x="3109" y="4013"/>
                    <a:pt x="4001" y="3120"/>
                    <a:pt x="4001" y="2013"/>
                  </a:cubicBezTo>
                  <a:cubicBezTo>
                    <a:pt x="3990" y="917"/>
                    <a:pt x="3097" y="1"/>
                    <a:pt x="1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663;p79"/>
            <p:cNvSpPr/>
            <p:nvPr/>
          </p:nvSpPr>
          <p:spPr>
            <a:xfrm>
              <a:off x="2781336" y="2931263"/>
              <a:ext cx="74321" cy="74353"/>
            </a:xfrm>
            <a:custGeom>
              <a:avLst/>
              <a:gdLst/>
              <a:ahLst/>
              <a:cxnLst/>
              <a:rect l="l" t="t" r="r" b="b"/>
              <a:pathLst>
                <a:path w="2346" h="2347" extrusionOk="0">
                  <a:moveTo>
                    <a:pt x="1465" y="310"/>
                  </a:moveTo>
                  <a:cubicBezTo>
                    <a:pt x="1620" y="310"/>
                    <a:pt x="1751" y="370"/>
                    <a:pt x="1858" y="477"/>
                  </a:cubicBezTo>
                  <a:cubicBezTo>
                    <a:pt x="1965" y="584"/>
                    <a:pt x="2024" y="715"/>
                    <a:pt x="2024" y="858"/>
                  </a:cubicBezTo>
                  <a:cubicBezTo>
                    <a:pt x="2024" y="1013"/>
                    <a:pt x="1965" y="1144"/>
                    <a:pt x="1858" y="1251"/>
                  </a:cubicBezTo>
                  <a:cubicBezTo>
                    <a:pt x="1751" y="1358"/>
                    <a:pt x="1620" y="1418"/>
                    <a:pt x="1465" y="1418"/>
                  </a:cubicBezTo>
                  <a:cubicBezTo>
                    <a:pt x="1322" y="1418"/>
                    <a:pt x="1191" y="1358"/>
                    <a:pt x="1084" y="1251"/>
                  </a:cubicBezTo>
                  <a:cubicBezTo>
                    <a:pt x="869" y="1037"/>
                    <a:pt x="869" y="679"/>
                    <a:pt x="1084" y="477"/>
                  </a:cubicBezTo>
                  <a:cubicBezTo>
                    <a:pt x="1191" y="370"/>
                    <a:pt x="1322" y="310"/>
                    <a:pt x="1465" y="310"/>
                  </a:cubicBezTo>
                  <a:close/>
                  <a:moveTo>
                    <a:pt x="1489" y="1"/>
                  </a:moveTo>
                  <a:cubicBezTo>
                    <a:pt x="1262" y="1"/>
                    <a:pt x="1036" y="84"/>
                    <a:pt x="869" y="251"/>
                  </a:cubicBezTo>
                  <a:cubicBezTo>
                    <a:pt x="572" y="548"/>
                    <a:pt x="536" y="1025"/>
                    <a:pt x="774" y="1370"/>
                  </a:cubicBezTo>
                  <a:lnTo>
                    <a:pt x="60" y="2084"/>
                  </a:lnTo>
                  <a:cubicBezTo>
                    <a:pt x="0" y="2144"/>
                    <a:pt x="0" y="2239"/>
                    <a:pt x="60" y="2299"/>
                  </a:cubicBezTo>
                  <a:cubicBezTo>
                    <a:pt x="84" y="2334"/>
                    <a:pt x="131" y="2346"/>
                    <a:pt x="179" y="2346"/>
                  </a:cubicBezTo>
                  <a:cubicBezTo>
                    <a:pt x="215" y="2346"/>
                    <a:pt x="262" y="2334"/>
                    <a:pt x="298" y="2299"/>
                  </a:cubicBezTo>
                  <a:lnTo>
                    <a:pt x="1012" y="1584"/>
                  </a:lnTo>
                  <a:cubicBezTo>
                    <a:pt x="1155" y="1691"/>
                    <a:pt x="1322" y="1739"/>
                    <a:pt x="1501" y="1739"/>
                  </a:cubicBezTo>
                  <a:cubicBezTo>
                    <a:pt x="1739" y="1739"/>
                    <a:pt x="1941" y="1644"/>
                    <a:pt x="2108" y="1489"/>
                  </a:cubicBezTo>
                  <a:cubicBezTo>
                    <a:pt x="2263" y="1310"/>
                    <a:pt x="2346" y="1096"/>
                    <a:pt x="2346" y="858"/>
                  </a:cubicBezTo>
                  <a:cubicBezTo>
                    <a:pt x="2346" y="620"/>
                    <a:pt x="2263" y="417"/>
                    <a:pt x="2096" y="251"/>
                  </a:cubicBezTo>
                  <a:cubicBezTo>
                    <a:pt x="1929" y="84"/>
                    <a:pt x="1703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1861;p79"/>
          <p:cNvGrpSpPr/>
          <p:nvPr/>
        </p:nvGrpSpPr>
        <p:grpSpPr>
          <a:xfrm>
            <a:off x="737908" y="2341586"/>
            <a:ext cx="427519" cy="378404"/>
            <a:chOff x="2185372" y="1957799"/>
            <a:chExt cx="366664" cy="366981"/>
          </a:xfrm>
          <a:solidFill>
            <a:srgbClr val="034094"/>
          </a:solidFill>
        </p:grpSpPr>
        <p:sp>
          <p:nvSpPr>
            <p:cNvPr id="175" name="Google Shape;11862;p79"/>
            <p:cNvSpPr/>
            <p:nvPr/>
          </p:nvSpPr>
          <p:spPr>
            <a:xfrm>
              <a:off x="2228742" y="2000853"/>
              <a:ext cx="75082" cy="74226"/>
            </a:xfrm>
            <a:custGeom>
              <a:avLst/>
              <a:gdLst/>
              <a:ahLst/>
              <a:cxnLst/>
              <a:rect l="l" t="t" r="r" b="b"/>
              <a:pathLst>
                <a:path w="2370" h="2343" extrusionOk="0">
                  <a:moveTo>
                    <a:pt x="179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lnTo>
                    <a:pt x="2072" y="2295"/>
                  </a:lnTo>
                  <a:cubicBezTo>
                    <a:pt x="2096" y="2331"/>
                    <a:pt x="2144" y="2343"/>
                    <a:pt x="2191" y="2343"/>
                  </a:cubicBezTo>
                  <a:cubicBezTo>
                    <a:pt x="2227" y="2343"/>
                    <a:pt x="2275" y="2331"/>
                    <a:pt x="2310" y="2295"/>
                  </a:cubicBezTo>
                  <a:cubicBezTo>
                    <a:pt x="2370" y="2235"/>
                    <a:pt x="2370" y="2116"/>
                    <a:pt x="2310" y="2057"/>
                  </a:cubicBezTo>
                  <a:lnTo>
                    <a:pt x="298" y="45"/>
                  </a:lnTo>
                  <a:cubicBezTo>
                    <a:pt x="269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863;p79"/>
            <p:cNvSpPr/>
            <p:nvPr/>
          </p:nvSpPr>
          <p:spPr>
            <a:xfrm>
              <a:off x="2188001" y="2067159"/>
              <a:ext cx="98873" cy="35070"/>
            </a:xfrm>
            <a:custGeom>
              <a:avLst/>
              <a:gdLst/>
              <a:ahLst/>
              <a:cxnLst/>
              <a:rect l="l" t="t" r="r" b="b"/>
              <a:pathLst>
                <a:path w="3121" h="1107" extrusionOk="0">
                  <a:moveTo>
                    <a:pt x="188" y="1"/>
                  </a:moveTo>
                  <a:cubicBezTo>
                    <a:pt x="120" y="1"/>
                    <a:pt x="56" y="54"/>
                    <a:pt x="37" y="131"/>
                  </a:cubicBezTo>
                  <a:cubicBezTo>
                    <a:pt x="1" y="214"/>
                    <a:pt x="60" y="309"/>
                    <a:pt x="156" y="333"/>
                  </a:cubicBezTo>
                  <a:lnTo>
                    <a:pt x="2882" y="1107"/>
                  </a:lnTo>
                  <a:lnTo>
                    <a:pt x="2918" y="1107"/>
                  </a:lnTo>
                  <a:cubicBezTo>
                    <a:pt x="3001" y="1107"/>
                    <a:pt x="3073" y="1071"/>
                    <a:pt x="3085" y="988"/>
                  </a:cubicBezTo>
                  <a:cubicBezTo>
                    <a:pt x="3120" y="904"/>
                    <a:pt x="3061" y="809"/>
                    <a:pt x="2965" y="785"/>
                  </a:cubicBezTo>
                  <a:lnTo>
                    <a:pt x="239" y="11"/>
                  </a:lnTo>
                  <a:cubicBezTo>
                    <a:pt x="222" y="4"/>
                    <a:pt x="205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864;p79"/>
            <p:cNvSpPr/>
            <p:nvPr/>
          </p:nvSpPr>
          <p:spPr>
            <a:xfrm>
              <a:off x="2185372" y="2119114"/>
              <a:ext cx="97733" cy="37066"/>
            </a:xfrm>
            <a:custGeom>
              <a:avLst/>
              <a:gdLst/>
              <a:ahLst/>
              <a:cxnLst/>
              <a:rect l="l" t="t" r="r" b="b"/>
              <a:pathLst>
                <a:path w="3085" h="1170" extrusionOk="0">
                  <a:moveTo>
                    <a:pt x="2872" y="1"/>
                  </a:moveTo>
                  <a:cubicBezTo>
                    <a:pt x="2863" y="1"/>
                    <a:pt x="2855" y="1"/>
                    <a:pt x="2846" y="3"/>
                  </a:cubicBezTo>
                  <a:lnTo>
                    <a:pt x="131" y="836"/>
                  </a:lnTo>
                  <a:cubicBezTo>
                    <a:pt x="48" y="872"/>
                    <a:pt x="0" y="955"/>
                    <a:pt x="12" y="1050"/>
                  </a:cubicBezTo>
                  <a:cubicBezTo>
                    <a:pt x="48" y="1122"/>
                    <a:pt x="108" y="1169"/>
                    <a:pt x="179" y="1169"/>
                  </a:cubicBezTo>
                  <a:cubicBezTo>
                    <a:pt x="191" y="1169"/>
                    <a:pt x="203" y="1169"/>
                    <a:pt x="227" y="1158"/>
                  </a:cubicBezTo>
                  <a:lnTo>
                    <a:pt x="2929" y="324"/>
                  </a:lnTo>
                  <a:cubicBezTo>
                    <a:pt x="3037" y="300"/>
                    <a:pt x="3084" y="217"/>
                    <a:pt x="3048" y="122"/>
                  </a:cubicBezTo>
                  <a:cubicBezTo>
                    <a:pt x="3027" y="47"/>
                    <a:pt x="2948" y="1"/>
                    <a:pt x="28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865;p79"/>
            <p:cNvSpPr/>
            <p:nvPr/>
          </p:nvSpPr>
          <p:spPr>
            <a:xfrm>
              <a:off x="2294763" y="1960587"/>
              <a:ext cx="36242" cy="97131"/>
            </a:xfrm>
            <a:custGeom>
              <a:avLst/>
              <a:gdLst/>
              <a:ahLst/>
              <a:cxnLst/>
              <a:rect l="l" t="t" r="r" b="b"/>
              <a:pathLst>
                <a:path w="1144" h="3066" extrusionOk="0">
                  <a:moveTo>
                    <a:pt x="185" y="1"/>
                  </a:moveTo>
                  <a:cubicBezTo>
                    <a:pt x="172" y="1"/>
                    <a:pt x="158" y="2"/>
                    <a:pt x="143" y="6"/>
                  </a:cubicBezTo>
                  <a:cubicBezTo>
                    <a:pt x="60" y="42"/>
                    <a:pt x="0" y="125"/>
                    <a:pt x="24" y="220"/>
                  </a:cubicBezTo>
                  <a:lnTo>
                    <a:pt x="798" y="2947"/>
                  </a:lnTo>
                  <a:cubicBezTo>
                    <a:pt x="822" y="3018"/>
                    <a:pt x="893" y="3066"/>
                    <a:pt x="965" y="3066"/>
                  </a:cubicBezTo>
                  <a:lnTo>
                    <a:pt x="1012" y="3066"/>
                  </a:lnTo>
                  <a:cubicBezTo>
                    <a:pt x="1096" y="3030"/>
                    <a:pt x="1143" y="2947"/>
                    <a:pt x="1131" y="2852"/>
                  </a:cubicBezTo>
                  <a:lnTo>
                    <a:pt x="357" y="125"/>
                  </a:lnTo>
                  <a:cubicBezTo>
                    <a:pt x="327" y="54"/>
                    <a:pt x="262" y="1"/>
                    <a:pt x="1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866;p79"/>
            <p:cNvSpPr/>
            <p:nvPr/>
          </p:nvSpPr>
          <p:spPr>
            <a:xfrm>
              <a:off x="2346433" y="1957799"/>
              <a:ext cx="38491" cy="96909"/>
            </a:xfrm>
            <a:custGeom>
              <a:avLst/>
              <a:gdLst/>
              <a:ahLst/>
              <a:cxnLst/>
              <a:rect l="l" t="t" r="r" b="b"/>
              <a:pathLst>
                <a:path w="1215" h="3059" extrusionOk="0">
                  <a:moveTo>
                    <a:pt x="1021" y="0"/>
                  </a:moveTo>
                  <a:cubicBezTo>
                    <a:pt x="953" y="0"/>
                    <a:pt x="889" y="54"/>
                    <a:pt x="870" y="130"/>
                  </a:cubicBezTo>
                  <a:lnTo>
                    <a:pt x="36" y="2832"/>
                  </a:lnTo>
                  <a:cubicBezTo>
                    <a:pt x="0" y="2928"/>
                    <a:pt x="60" y="3011"/>
                    <a:pt x="155" y="3047"/>
                  </a:cubicBezTo>
                  <a:cubicBezTo>
                    <a:pt x="167" y="3047"/>
                    <a:pt x="179" y="3059"/>
                    <a:pt x="203" y="3059"/>
                  </a:cubicBezTo>
                  <a:cubicBezTo>
                    <a:pt x="274" y="3059"/>
                    <a:pt x="334" y="3011"/>
                    <a:pt x="358" y="2940"/>
                  </a:cubicBezTo>
                  <a:lnTo>
                    <a:pt x="1191" y="237"/>
                  </a:lnTo>
                  <a:cubicBezTo>
                    <a:pt x="1215" y="130"/>
                    <a:pt x="1167" y="23"/>
                    <a:pt x="1072" y="11"/>
                  </a:cubicBezTo>
                  <a:cubicBezTo>
                    <a:pt x="1055" y="4"/>
                    <a:pt x="1038" y="0"/>
                    <a:pt x="10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867;p79"/>
            <p:cNvSpPr/>
            <p:nvPr/>
          </p:nvSpPr>
          <p:spPr>
            <a:xfrm>
              <a:off x="2290993" y="2100391"/>
              <a:ext cx="37731" cy="121778"/>
            </a:xfrm>
            <a:custGeom>
              <a:avLst/>
              <a:gdLst/>
              <a:ahLst/>
              <a:cxnLst/>
              <a:rect l="l" t="t" r="r" b="b"/>
              <a:pathLst>
                <a:path w="1191" h="3844" extrusionOk="0">
                  <a:moveTo>
                    <a:pt x="721" y="1"/>
                  </a:moveTo>
                  <a:cubicBezTo>
                    <a:pt x="670" y="1"/>
                    <a:pt x="616" y="30"/>
                    <a:pt x="572" y="82"/>
                  </a:cubicBezTo>
                  <a:cubicBezTo>
                    <a:pt x="191" y="629"/>
                    <a:pt x="0" y="1296"/>
                    <a:pt x="60" y="1987"/>
                  </a:cubicBezTo>
                  <a:cubicBezTo>
                    <a:pt x="119" y="2665"/>
                    <a:pt x="417" y="3308"/>
                    <a:pt x="893" y="3796"/>
                  </a:cubicBezTo>
                  <a:cubicBezTo>
                    <a:pt x="917" y="3832"/>
                    <a:pt x="965" y="3844"/>
                    <a:pt x="1012" y="3844"/>
                  </a:cubicBezTo>
                  <a:cubicBezTo>
                    <a:pt x="1060" y="3844"/>
                    <a:pt x="1096" y="3832"/>
                    <a:pt x="1131" y="3796"/>
                  </a:cubicBezTo>
                  <a:cubicBezTo>
                    <a:pt x="1191" y="3725"/>
                    <a:pt x="1191" y="3618"/>
                    <a:pt x="1131" y="3546"/>
                  </a:cubicBezTo>
                  <a:cubicBezTo>
                    <a:pt x="250" y="2665"/>
                    <a:pt x="131" y="1284"/>
                    <a:pt x="857" y="272"/>
                  </a:cubicBezTo>
                  <a:cubicBezTo>
                    <a:pt x="917" y="201"/>
                    <a:pt x="893" y="94"/>
                    <a:pt x="810" y="34"/>
                  </a:cubicBezTo>
                  <a:cubicBezTo>
                    <a:pt x="783" y="12"/>
                    <a:pt x="752" y="1"/>
                    <a:pt x="7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868;p79"/>
            <p:cNvSpPr/>
            <p:nvPr/>
          </p:nvSpPr>
          <p:spPr>
            <a:xfrm>
              <a:off x="2353592" y="2091362"/>
              <a:ext cx="68302" cy="20307"/>
            </a:xfrm>
            <a:custGeom>
              <a:avLst/>
              <a:gdLst/>
              <a:ahLst/>
              <a:cxnLst/>
              <a:rect l="l" t="t" r="r" b="b"/>
              <a:pathLst>
                <a:path w="2156" h="641" extrusionOk="0">
                  <a:moveTo>
                    <a:pt x="971" y="1"/>
                  </a:moveTo>
                  <a:cubicBezTo>
                    <a:pt x="708" y="1"/>
                    <a:pt x="417" y="59"/>
                    <a:pt x="120" y="224"/>
                  </a:cubicBezTo>
                  <a:cubicBezTo>
                    <a:pt x="24" y="271"/>
                    <a:pt x="1" y="379"/>
                    <a:pt x="60" y="462"/>
                  </a:cubicBezTo>
                  <a:cubicBezTo>
                    <a:pt x="90" y="522"/>
                    <a:pt x="144" y="554"/>
                    <a:pt x="201" y="554"/>
                  </a:cubicBezTo>
                  <a:cubicBezTo>
                    <a:pt x="234" y="554"/>
                    <a:pt x="268" y="543"/>
                    <a:pt x="298" y="521"/>
                  </a:cubicBezTo>
                  <a:cubicBezTo>
                    <a:pt x="537" y="391"/>
                    <a:pt x="771" y="345"/>
                    <a:pt x="982" y="345"/>
                  </a:cubicBezTo>
                  <a:cubicBezTo>
                    <a:pt x="1488" y="345"/>
                    <a:pt x="1869" y="608"/>
                    <a:pt x="1894" y="617"/>
                  </a:cubicBezTo>
                  <a:cubicBezTo>
                    <a:pt x="1918" y="629"/>
                    <a:pt x="1953" y="640"/>
                    <a:pt x="2001" y="640"/>
                  </a:cubicBezTo>
                  <a:cubicBezTo>
                    <a:pt x="2060" y="640"/>
                    <a:pt x="2096" y="617"/>
                    <a:pt x="2132" y="569"/>
                  </a:cubicBezTo>
                  <a:cubicBezTo>
                    <a:pt x="2156" y="498"/>
                    <a:pt x="2144" y="390"/>
                    <a:pt x="2072" y="331"/>
                  </a:cubicBezTo>
                  <a:cubicBezTo>
                    <a:pt x="2039" y="314"/>
                    <a:pt x="1581" y="1"/>
                    <a:pt x="9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869;p79"/>
            <p:cNvSpPr/>
            <p:nvPr/>
          </p:nvSpPr>
          <p:spPr>
            <a:xfrm>
              <a:off x="2321532" y="2064434"/>
              <a:ext cx="230504" cy="260346"/>
            </a:xfrm>
            <a:custGeom>
              <a:avLst/>
              <a:gdLst/>
              <a:ahLst/>
              <a:cxnLst/>
              <a:rect l="l" t="t" r="r" b="b"/>
              <a:pathLst>
                <a:path w="7276" h="8218" extrusionOk="0">
                  <a:moveTo>
                    <a:pt x="3322" y="3038"/>
                  </a:moveTo>
                  <a:cubicBezTo>
                    <a:pt x="3394" y="3038"/>
                    <a:pt x="3489" y="3074"/>
                    <a:pt x="3549" y="3134"/>
                  </a:cubicBezTo>
                  <a:cubicBezTo>
                    <a:pt x="3668" y="3241"/>
                    <a:pt x="3668" y="3431"/>
                    <a:pt x="3525" y="3562"/>
                  </a:cubicBezTo>
                  <a:cubicBezTo>
                    <a:pt x="3465" y="3622"/>
                    <a:pt x="3388" y="3651"/>
                    <a:pt x="3311" y="3651"/>
                  </a:cubicBezTo>
                  <a:cubicBezTo>
                    <a:pt x="3233" y="3651"/>
                    <a:pt x="3156" y="3622"/>
                    <a:pt x="3096" y="3562"/>
                  </a:cubicBezTo>
                  <a:cubicBezTo>
                    <a:pt x="2977" y="3443"/>
                    <a:pt x="2977" y="3253"/>
                    <a:pt x="3096" y="3134"/>
                  </a:cubicBezTo>
                  <a:cubicBezTo>
                    <a:pt x="3156" y="3074"/>
                    <a:pt x="3227" y="3038"/>
                    <a:pt x="3322" y="3038"/>
                  </a:cubicBezTo>
                  <a:close/>
                  <a:moveTo>
                    <a:pt x="2441" y="3919"/>
                  </a:moveTo>
                  <a:cubicBezTo>
                    <a:pt x="2537" y="3919"/>
                    <a:pt x="2608" y="3955"/>
                    <a:pt x="2668" y="4015"/>
                  </a:cubicBezTo>
                  <a:cubicBezTo>
                    <a:pt x="2727" y="4074"/>
                    <a:pt x="2751" y="4146"/>
                    <a:pt x="2751" y="4229"/>
                  </a:cubicBezTo>
                  <a:cubicBezTo>
                    <a:pt x="2739" y="4312"/>
                    <a:pt x="2715" y="4384"/>
                    <a:pt x="2656" y="4443"/>
                  </a:cubicBezTo>
                  <a:cubicBezTo>
                    <a:pt x="2596" y="4503"/>
                    <a:pt x="2516" y="4533"/>
                    <a:pt x="2435" y="4533"/>
                  </a:cubicBezTo>
                  <a:cubicBezTo>
                    <a:pt x="2355" y="4533"/>
                    <a:pt x="2275" y="4503"/>
                    <a:pt x="2215" y="4443"/>
                  </a:cubicBezTo>
                  <a:cubicBezTo>
                    <a:pt x="2096" y="4324"/>
                    <a:pt x="2096" y="4134"/>
                    <a:pt x="2215" y="4015"/>
                  </a:cubicBezTo>
                  <a:cubicBezTo>
                    <a:pt x="2275" y="3955"/>
                    <a:pt x="2358" y="3919"/>
                    <a:pt x="2441" y="3919"/>
                  </a:cubicBezTo>
                  <a:close/>
                  <a:moveTo>
                    <a:pt x="6109" y="5062"/>
                  </a:moveTo>
                  <a:lnTo>
                    <a:pt x="6620" y="5586"/>
                  </a:lnTo>
                  <a:lnTo>
                    <a:pt x="4775" y="7432"/>
                  </a:lnTo>
                  <a:lnTo>
                    <a:pt x="4656" y="7551"/>
                  </a:lnTo>
                  <a:lnTo>
                    <a:pt x="4144" y="7027"/>
                  </a:lnTo>
                  <a:lnTo>
                    <a:pt x="4215" y="6955"/>
                  </a:lnTo>
                  <a:lnTo>
                    <a:pt x="4680" y="6491"/>
                  </a:lnTo>
                  <a:lnTo>
                    <a:pt x="5573" y="5598"/>
                  </a:lnTo>
                  <a:lnTo>
                    <a:pt x="6025" y="5146"/>
                  </a:lnTo>
                  <a:lnTo>
                    <a:pt x="6109" y="5062"/>
                  </a:lnTo>
                  <a:close/>
                  <a:moveTo>
                    <a:pt x="6644" y="6062"/>
                  </a:moveTo>
                  <a:lnTo>
                    <a:pt x="6668" y="6098"/>
                  </a:lnTo>
                  <a:cubicBezTo>
                    <a:pt x="6859" y="6289"/>
                    <a:pt x="6978" y="6551"/>
                    <a:pt x="6978" y="6836"/>
                  </a:cubicBezTo>
                  <a:cubicBezTo>
                    <a:pt x="6978" y="7122"/>
                    <a:pt x="6859" y="7384"/>
                    <a:pt x="6668" y="7586"/>
                  </a:cubicBezTo>
                  <a:cubicBezTo>
                    <a:pt x="6478" y="7777"/>
                    <a:pt x="6204" y="7896"/>
                    <a:pt x="5930" y="7896"/>
                  </a:cubicBezTo>
                  <a:cubicBezTo>
                    <a:pt x="5644" y="7896"/>
                    <a:pt x="5370" y="7789"/>
                    <a:pt x="5180" y="7586"/>
                  </a:cubicBezTo>
                  <a:lnTo>
                    <a:pt x="5156" y="7551"/>
                  </a:lnTo>
                  <a:lnTo>
                    <a:pt x="6644" y="6062"/>
                  </a:lnTo>
                  <a:close/>
                  <a:moveTo>
                    <a:pt x="1942" y="1"/>
                  </a:moveTo>
                  <a:cubicBezTo>
                    <a:pt x="1249" y="1"/>
                    <a:pt x="584" y="249"/>
                    <a:pt x="72" y="693"/>
                  </a:cubicBezTo>
                  <a:cubicBezTo>
                    <a:pt x="1" y="752"/>
                    <a:pt x="1" y="859"/>
                    <a:pt x="60" y="931"/>
                  </a:cubicBezTo>
                  <a:cubicBezTo>
                    <a:pt x="91" y="968"/>
                    <a:pt x="135" y="986"/>
                    <a:pt x="181" y="986"/>
                  </a:cubicBezTo>
                  <a:cubicBezTo>
                    <a:pt x="222" y="986"/>
                    <a:pt x="264" y="971"/>
                    <a:pt x="298" y="943"/>
                  </a:cubicBezTo>
                  <a:cubicBezTo>
                    <a:pt x="775" y="540"/>
                    <a:pt x="1365" y="340"/>
                    <a:pt x="1953" y="340"/>
                  </a:cubicBezTo>
                  <a:cubicBezTo>
                    <a:pt x="2601" y="340"/>
                    <a:pt x="3247" y="582"/>
                    <a:pt x="3739" y="1062"/>
                  </a:cubicBezTo>
                  <a:cubicBezTo>
                    <a:pt x="4144" y="1467"/>
                    <a:pt x="4406" y="1967"/>
                    <a:pt x="4477" y="2538"/>
                  </a:cubicBezTo>
                  <a:cubicBezTo>
                    <a:pt x="4620" y="3491"/>
                    <a:pt x="5013" y="4336"/>
                    <a:pt x="5668" y="5003"/>
                  </a:cubicBezTo>
                  <a:lnTo>
                    <a:pt x="5454" y="5229"/>
                  </a:lnTo>
                  <a:lnTo>
                    <a:pt x="3882" y="3669"/>
                  </a:lnTo>
                  <a:cubicBezTo>
                    <a:pt x="4037" y="3419"/>
                    <a:pt x="3989" y="3098"/>
                    <a:pt x="3787" y="2884"/>
                  </a:cubicBezTo>
                  <a:cubicBezTo>
                    <a:pt x="3656" y="2753"/>
                    <a:pt x="3486" y="2687"/>
                    <a:pt x="3318" y="2687"/>
                  </a:cubicBezTo>
                  <a:cubicBezTo>
                    <a:pt x="3150" y="2687"/>
                    <a:pt x="2983" y="2753"/>
                    <a:pt x="2858" y="2884"/>
                  </a:cubicBezTo>
                  <a:cubicBezTo>
                    <a:pt x="2656" y="3086"/>
                    <a:pt x="2608" y="3419"/>
                    <a:pt x="2751" y="3669"/>
                  </a:cubicBezTo>
                  <a:cubicBezTo>
                    <a:pt x="2656" y="3610"/>
                    <a:pt x="2549" y="3574"/>
                    <a:pt x="2429" y="3574"/>
                  </a:cubicBezTo>
                  <a:cubicBezTo>
                    <a:pt x="2251" y="3574"/>
                    <a:pt x="2084" y="3657"/>
                    <a:pt x="1965" y="3776"/>
                  </a:cubicBezTo>
                  <a:cubicBezTo>
                    <a:pt x="1715" y="4027"/>
                    <a:pt x="1715" y="4443"/>
                    <a:pt x="1965" y="4693"/>
                  </a:cubicBezTo>
                  <a:cubicBezTo>
                    <a:pt x="2096" y="4824"/>
                    <a:pt x="2263" y="4884"/>
                    <a:pt x="2429" y="4884"/>
                  </a:cubicBezTo>
                  <a:cubicBezTo>
                    <a:pt x="2537" y="4884"/>
                    <a:pt x="2656" y="4860"/>
                    <a:pt x="2739" y="4800"/>
                  </a:cubicBezTo>
                  <a:cubicBezTo>
                    <a:pt x="2834" y="4884"/>
                    <a:pt x="2906" y="4967"/>
                    <a:pt x="2989" y="5039"/>
                  </a:cubicBezTo>
                  <a:cubicBezTo>
                    <a:pt x="3025" y="5062"/>
                    <a:pt x="3072" y="5086"/>
                    <a:pt x="3108" y="5086"/>
                  </a:cubicBezTo>
                  <a:cubicBezTo>
                    <a:pt x="3156" y="5086"/>
                    <a:pt x="3203" y="5062"/>
                    <a:pt x="3227" y="5027"/>
                  </a:cubicBezTo>
                  <a:cubicBezTo>
                    <a:pt x="3287" y="4943"/>
                    <a:pt x="3287" y="4848"/>
                    <a:pt x="3215" y="4789"/>
                  </a:cubicBezTo>
                  <a:cubicBezTo>
                    <a:pt x="3144" y="4705"/>
                    <a:pt x="3049" y="4634"/>
                    <a:pt x="2977" y="4562"/>
                  </a:cubicBezTo>
                  <a:cubicBezTo>
                    <a:pt x="3037" y="4455"/>
                    <a:pt x="3072" y="4348"/>
                    <a:pt x="3072" y="4229"/>
                  </a:cubicBezTo>
                  <a:cubicBezTo>
                    <a:pt x="3072" y="4110"/>
                    <a:pt x="3037" y="3991"/>
                    <a:pt x="2977" y="3907"/>
                  </a:cubicBezTo>
                  <a:lnTo>
                    <a:pt x="2977" y="3907"/>
                  </a:lnTo>
                  <a:cubicBezTo>
                    <a:pt x="3084" y="3967"/>
                    <a:pt x="3203" y="3991"/>
                    <a:pt x="3311" y="3991"/>
                  </a:cubicBezTo>
                  <a:cubicBezTo>
                    <a:pt x="3430" y="3991"/>
                    <a:pt x="3525" y="3967"/>
                    <a:pt x="3632" y="3907"/>
                  </a:cubicBezTo>
                  <a:lnTo>
                    <a:pt x="5192" y="5467"/>
                  </a:lnTo>
                  <a:lnTo>
                    <a:pt x="4537" y="6122"/>
                  </a:lnTo>
                  <a:lnTo>
                    <a:pt x="3751" y="5336"/>
                  </a:lnTo>
                  <a:cubicBezTo>
                    <a:pt x="3721" y="5300"/>
                    <a:pt x="3677" y="5283"/>
                    <a:pt x="3632" y="5283"/>
                  </a:cubicBezTo>
                  <a:cubicBezTo>
                    <a:pt x="3587" y="5283"/>
                    <a:pt x="3543" y="5300"/>
                    <a:pt x="3513" y="5336"/>
                  </a:cubicBezTo>
                  <a:cubicBezTo>
                    <a:pt x="3442" y="5396"/>
                    <a:pt x="3442" y="5515"/>
                    <a:pt x="3513" y="5574"/>
                  </a:cubicBezTo>
                  <a:lnTo>
                    <a:pt x="4299" y="6360"/>
                  </a:lnTo>
                  <a:lnTo>
                    <a:pt x="4084" y="6586"/>
                  </a:lnTo>
                  <a:cubicBezTo>
                    <a:pt x="3394" y="5932"/>
                    <a:pt x="2537" y="5515"/>
                    <a:pt x="1620" y="5396"/>
                  </a:cubicBezTo>
                  <a:cubicBezTo>
                    <a:pt x="1286" y="5348"/>
                    <a:pt x="941" y="5229"/>
                    <a:pt x="644" y="5050"/>
                  </a:cubicBezTo>
                  <a:cubicBezTo>
                    <a:pt x="621" y="5035"/>
                    <a:pt x="595" y="5029"/>
                    <a:pt x="568" y="5029"/>
                  </a:cubicBezTo>
                  <a:cubicBezTo>
                    <a:pt x="510" y="5029"/>
                    <a:pt x="446" y="5061"/>
                    <a:pt x="405" y="5110"/>
                  </a:cubicBezTo>
                  <a:cubicBezTo>
                    <a:pt x="358" y="5181"/>
                    <a:pt x="394" y="5289"/>
                    <a:pt x="465" y="5348"/>
                  </a:cubicBezTo>
                  <a:cubicBezTo>
                    <a:pt x="810" y="5562"/>
                    <a:pt x="1179" y="5681"/>
                    <a:pt x="1560" y="5741"/>
                  </a:cubicBezTo>
                  <a:cubicBezTo>
                    <a:pt x="2394" y="5836"/>
                    <a:pt x="3191" y="6229"/>
                    <a:pt x="3823" y="6824"/>
                  </a:cubicBezTo>
                  <a:lnTo>
                    <a:pt x="3751" y="6896"/>
                  </a:lnTo>
                  <a:cubicBezTo>
                    <a:pt x="3692" y="6955"/>
                    <a:pt x="3692" y="7075"/>
                    <a:pt x="3751" y="7134"/>
                  </a:cubicBezTo>
                  <a:lnTo>
                    <a:pt x="4525" y="7908"/>
                  </a:lnTo>
                  <a:cubicBezTo>
                    <a:pt x="4561" y="7944"/>
                    <a:pt x="4596" y="7956"/>
                    <a:pt x="4644" y="7956"/>
                  </a:cubicBezTo>
                  <a:cubicBezTo>
                    <a:pt x="4692" y="7956"/>
                    <a:pt x="4739" y="7944"/>
                    <a:pt x="4763" y="7908"/>
                  </a:cubicBezTo>
                  <a:lnTo>
                    <a:pt x="4882" y="7789"/>
                  </a:lnTo>
                  <a:lnTo>
                    <a:pt x="4918" y="7825"/>
                  </a:lnTo>
                  <a:cubicBezTo>
                    <a:pt x="5180" y="8087"/>
                    <a:pt x="5525" y="8217"/>
                    <a:pt x="5894" y="8217"/>
                  </a:cubicBezTo>
                  <a:cubicBezTo>
                    <a:pt x="6263" y="8217"/>
                    <a:pt x="6620" y="8075"/>
                    <a:pt x="6882" y="7825"/>
                  </a:cubicBezTo>
                  <a:cubicBezTo>
                    <a:pt x="7144" y="7551"/>
                    <a:pt x="7275" y="7205"/>
                    <a:pt x="7275" y="6836"/>
                  </a:cubicBezTo>
                  <a:cubicBezTo>
                    <a:pt x="7275" y="6467"/>
                    <a:pt x="7180" y="6122"/>
                    <a:pt x="6906" y="5860"/>
                  </a:cubicBezTo>
                  <a:lnTo>
                    <a:pt x="6882" y="5824"/>
                  </a:lnTo>
                  <a:lnTo>
                    <a:pt x="6990" y="5705"/>
                  </a:lnTo>
                  <a:cubicBezTo>
                    <a:pt x="7049" y="5646"/>
                    <a:pt x="7049" y="5527"/>
                    <a:pt x="6990" y="5467"/>
                  </a:cubicBezTo>
                  <a:lnTo>
                    <a:pt x="6216" y="4693"/>
                  </a:lnTo>
                  <a:cubicBezTo>
                    <a:pt x="6192" y="4669"/>
                    <a:pt x="6144" y="4646"/>
                    <a:pt x="6097" y="4646"/>
                  </a:cubicBezTo>
                  <a:cubicBezTo>
                    <a:pt x="6061" y="4646"/>
                    <a:pt x="6013" y="4669"/>
                    <a:pt x="5989" y="4693"/>
                  </a:cubicBezTo>
                  <a:lnTo>
                    <a:pt x="5906" y="4765"/>
                  </a:lnTo>
                  <a:cubicBezTo>
                    <a:pt x="5311" y="4157"/>
                    <a:pt x="4942" y="3372"/>
                    <a:pt x="4823" y="2491"/>
                  </a:cubicBezTo>
                  <a:cubicBezTo>
                    <a:pt x="4739" y="1848"/>
                    <a:pt x="4454" y="1276"/>
                    <a:pt x="3977" y="824"/>
                  </a:cubicBezTo>
                  <a:cubicBezTo>
                    <a:pt x="3453" y="324"/>
                    <a:pt x="2775" y="26"/>
                    <a:pt x="2037" y="2"/>
                  </a:cubicBezTo>
                  <a:cubicBezTo>
                    <a:pt x="2005" y="1"/>
                    <a:pt x="1973" y="1"/>
                    <a:pt x="19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" name="Google Shape;13174;p82"/>
          <p:cNvGrpSpPr/>
          <p:nvPr/>
        </p:nvGrpSpPr>
        <p:grpSpPr>
          <a:xfrm>
            <a:off x="7394106" y="1675909"/>
            <a:ext cx="357387" cy="357387"/>
            <a:chOff x="7957483" y="3350848"/>
            <a:chExt cx="357387" cy="357387"/>
          </a:xfrm>
          <a:solidFill>
            <a:srgbClr val="034094"/>
          </a:solidFill>
        </p:grpSpPr>
        <p:sp>
          <p:nvSpPr>
            <p:cNvPr id="184" name="Google Shape;13175;p82"/>
            <p:cNvSpPr/>
            <p:nvPr/>
          </p:nvSpPr>
          <p:spPr>
            <a:xfrm>
              <a:off x="8025312" y="3410721"/>
              <a:ext cx="71649" cy="71267"/>
            </a:xfrm>
            <a:custGeom>
              <a:avLst/>
              <a:gdLst/>
              <a:ahLst/>
              <a:cxnLst/>
              <a:rect l="l" t="t" r="r" b="b"/>
              <a:pathLst>
                <a:path w="2251" h="2239" extrusionOk="0">
                  <a:moveTo>
                    <a:pt x="1120" y="0"/>
                  </a:moveTo>
                  <a:cubicBezTo>
                    <a:pt x="489" y="0"/>
                    <a:pt x="1" y="500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39" y="2239"/>
                    <a:pt x="2239" y="1727"/>
                    <a:pt x="2239" y="1120"/>
                  </a:cubicBezTo>
                  <a:cubicBezTo>
                    <a:pt x="2251" y="1048"/>
                    <a:pt x="2156" y="953"/>
                    <a:pt x="2072" y="953"/>
                  </a:cubicBezTo>
                  <a:lnTo>
                    <a:pt x="1358" y="953"/>
                  </a:lnTo>
                  <a:cubicBezTo>
                    <a:pt x="1251" y="953"/>
                    <a:pt x="1179" y="1024"/>
                    <a:pt x="1179" y="1131"/>
                  </a:cubicBezTo>
                  <a:cubicBezTo>
                    <a:pt x="1179" y="1239"/>
                    <a:pt x="1251" y="1310"/>
                    <a:pt x="1358" y="1310"/>
                  </a:cubicBezTo>
                  <a:lnTo>
                    <a:pt x="1858" y="1310"/>
                  </a:lnTo>
                  <a:cubicBezTo>
                    <a:pt x="1787" y="1655"/>
                    <a:pt x="1477" y="1905"/>
                    <a:pt x="1120" y="1905"/>
                  </a:cubicBezTo>
                  <a:cubicBezTo>
                    <a:pt x="703" y="1905"/>
                    <a:pt x="346" y="1560"/>
                    <a:pt x="346" y="1131"/>
                  </a:cubicBezTo>
                  <a:cubicBezTo>
                    <a:pt x="346" y="715"/>
                    <a:pt x="691" y="358"/>
                    <a:pt x="1120" y="358"/>
                  </a:cubicBezTo>
                  <a:cubicBezTo>
                    <a:pt x="1310" y="358"/>
                    <a:pt x="1489" y="429"/>
                    <a:pt x="1620" y="548"/>
                  </a:cubicBezTo>
                  <a:cubicBezTo>
                    <a:pt x="1660" y="576"/>
                    <a:pt x="1702" y="591"/>
                    <a:pt x="1745" y="591"/>
                  </a:cubicBezTo>
                  <a:cubicBezTo>
                    <a:pt x="1791" y="591"/>
                    <a:pt x="1838" y="573"/>
                    <a:pt x="1882" y="536"/>
                  </a:cubicBezTo>
                  <a:cubicBezTo>
                    <a:pt x="1953" y="465"/>
                    <a:pt x="1941" y="358"/>
                    <a:pt x="1858" y="286"/>
                  </a:cubicBezTo>
                  <a:cubicBezTo>
                    <a:pt x="1656" y="108"/>
                    <a:pt x="1406" y="0"/>
                    <a:pt x="1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3176;p82"/>
            <p:cNvSpPr/>
            <p:nvPr/>
          </p:nvSpPr>
          <p:spPr>
            <a:xfrm>
              <a:off x="8191306" y="3380768"/>
              <a:ext cx="70917" cy="71299"/>
            </a:xfrm>
            <a:custGeom>
              <a:avLst/>
              <a:gdLst/>
              <a:ahLst/>
              <a:cxnLst/>
              <a:rect l="l" t="t" r="r" b="b"/>
              <a:pathLst>
                <a:path w="2228" h="2240" extrusionOk="0">
                  <a:moveTo>
                    <a:pt x="1108" y="346"/>
                  </a:moveTo>
                  <a:cubicBezTo>
                    <a:pt x="1548" y="346"/>
                    <a:pt x="1882" y="691"/>
                    <a:pt x="1882" y="1120"/>
                  </a:cubicBezTo>
                  <a:cubicBezTo>
                    <a:pt x="1870" y="1549"/>
                    <a:pt x="1525" y="1894"/>
                    <a:pt x="1108" y="1894"/>
                  </a:cubicBezTo>
                  <a:cubicBezTo>
                    <a:pt x="691" y="1894"/>
                    <a:pt x="334" y="1549"/>
                    <a:pt x="334" y="1120"/>
                  </a:cubicBezTo>
                  <a:cubicBezTo>
                    <a:pt x="334" y="703"/>
                    <a:pt x="679" y="346"/>
                    <a:pt x="1108" y="346"/>
                  </a:cubicBezTo>
                  <a:close/>
                  <a:moveTo>
                    <a:pt x="1108" y="1"/>
                  </a:moveTo>
                  <a:cubicBezTo>
                    <a:pt x="489" y="1"/>
                    <a:pt x="1" y="513"/>
                    <a:pt x="1" y="1120"/>
                  </a:cubicBezTo>
                  <a:cubicBezTo>
                    <a:pt x="1" y="1751"/>
                    <a:pt x="501" y="2239"/>
                    <a:pt x="1108" y="2239"/>
                  </a:cubicBezTo>
                  <a:cubicBezTo>
                    <a:pt x="1739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3177;p82"/>
            <p:cNvSpPr/>
            <p:nvPr/>
          </p:nvSpPr>
          <p:spPr>
            <a:xfrm>
              <a:off x="7957483" y="3350848"/>
              <a:ext cx="357387" cy="357387"/>
            </a:xfrm>
            <a:custGeom>
              <a:avLst/>
              <a:gdLst/>
              <a:ahLst/>
              <a:cxnLst/>
              <a:rect l="l" t="t" r="r" b="b"/>
              <a:pathLst>
                <a:path w="11228" h="11228" extrusionOk="0">
                  <a:moveTo>
                    <a:pt x="8454" y="369"/>
                  </a:moveTo>
                  <a:cubicBezTo>
                    <a:pt x="9525" y="369"/>
                    <a:pt x="10406" y="1238"/>
                    <a:pt x="10406" y="2310"/>
                  </a:cubicBezTo>
                  <a:cubicBezTo>
                    <a:pt x="10406" y="3167"/>
                    <a:pt x="9097" y="4691"/>
                    <a:pt x="8454" y="5370"/>
                  </a:cubicBezTo>
                  <a:cubicBezTo>
                    <a:pt x="7823" y="4691"/>
                    <a:pt x="6513" y="3143"/>
                    <a:pt x="6513" y="2310"/>
                  </a:cubicBezTo>
                  <a:cubicBezTo>
                    <a:pt x="6513" y="1227"/>
                    <a:pt x="7370" y="369"/>
                    <a:pt x="8454" y="369"/>
                  </a:cubicBezTo>
                  <a:close/>
                  <a:moveTo>
                    <a:pt x="5620" y="369"/>
                  </a:moveTo>
                  <a:cubicBezTo>
                    <a:pt x="6073" y="369"/>
                    <a:pt x="6537" y="429"/>
                    <a:pt x="6989" y="548"/>
                  </a:cubicBezTo>
                  <a:cubicBezTo>
                    <a:pt x="6477" y="965"/>
                    <a:pt x="6156" y="1596"/>
                    <a:pt x="6156" y="2310"/>
                  </a:cubicBezTo>
                  <a:cubicBezTo>
                    <a:pt x="6156" y="2524"/>
                    <a:pt x="6215" y="2751"/>
                    <a:pt x="6299" y="2989"/>
                  </a:cubicBezTo>
                  <a:lnTo>
                    <a:pt x="536" y="6977"/>
                  </a:lnTo>
                  <a:cubicBezTo>
                    <a:pt x="417" y="6537"/>
                    <a:pt x="358" y="6084"/>
                    <a:pt x="358" y="5620"/>
                  </a:cubicBezTo>
                  <a:cubicBezTo>
                    <a:pt x="358" y="2715"/>
                    <a:pt x="2715" y="369"/>
                    <a:pt x="5620" y="369"/>
                  </a:cubicBezTo>
                  <a:close/>
                  <a:moveTo>
                    <a:pt x="10359" y="3417"/>
                  </a:moveTo>
                  <a:cubicBezTo>
                    <a:pt x="10668" y="4096"/>
                    <a:pt x="10835" y="4858"/>
                    <a:pt x="10835" y="5620"/>
                  </a:cubicBezTo>
                  <a:cubicBezTo>
                    <a:pt x="10871" y="7418"/>
                    <a:pt x="9966" y="9013"/>
                    <a:pt x="8561" y="9966"/>
                  </a:cubicBezTo>
                  <a:lnTo>
                    <a:pt x="5358" y="5394"/>
                  </a:lnTo>
                  <a:lnTo>
                    <a:pt x="7001" y="4191"/>
                  </a:lnTo>
                  <a:cubicBezTo>
                    <a:pt x="7585" y="4989"/>
                    <a:pt x="8263" y="5679"/>
                    <a:pt x="8311" y="5739"/>
                  </a:cubicBezTo>
                  <a:cubicBezTo>
                    <a:pt x="8335" y="5763"/>
                    <a:pt x="8382" y="5799"/>
                    <a:pt x="8430" y="5799"/>
                  </a:cubicBezTo>
                  <a:cubicBezTo>
                    <a:pt x="8478" y="5799"/>
                    <a:pt x="8513" y="5775"/>
                    <a:pt x="8549" y="5739"/>
                  </a:cubicBezTo>
                  <a:cubicBezTo>
                    <a:pt x="8609" y="5679"/>
                    <a:pt x="9764" y="4513"/>
                    <a:pt x="10359" y="3417"/>
                  </a:cubicBezTo>
                  <a:close/>
                  <a:moveTo>
                    <a:pt x="5096" y="5608"/>
                  </a:moveTo>
                  <a:lnTo>
                    <a:pt x="8275" y="10156"/>
                  </a:lnTo>
                  <a:cubicBezTo>
                    <a:pt x="8025" y="10287"/>
                    <a:pt x="7775" y="10406"/>
                    <a:pt x="7525" y="10513"/>
                  </a:cubicBezTo>
                  <a:lnTo>
                    <a:pt x="4430" y="6096"/>
                  </a:lnTo>
                  <a:lnTo>
                    <a:pt x="5096" y="5608"/>
                  </a:lnTo>
                  <a:close/>
                  <a:moveTo>
                    <a:pt x="6466" y="3310"/>
                  </a:moveTo>
                  <a:cubicBezTo>
                    <a:pt x="6573" y="3501"/>
                    <a:pt x="6692" y="3715"/>
                    <a:pt x="6823" y="3905"/>
                  </a:cubicBezTo>
                  <a:lnTo>
                    <a:pt x="3215" y="6537"/>
                  </a:lnTo>
                  <a:cubicBezTo>
                    <a:pt x="3132" y="6596"/>
                    <a:pt x="3132" y="6739"/>
                    <a:pt x="3203" y="6811"/>
                  </a:cubicBezTo>
                  <a:cubicBezTo>
                    <a:pt x="3236" y="6843"/>
                    <a:pt x="3283" y="6862"/>
                    <a:pt x="3329" y="6862"/>
                  </a:cubicBezTo>
                  <a:cubicBezTo>
                    <a:pt x="3366" y="6862"/>
                    <a:pt x="3403" y="6849"/>
                    <a:pt x="3429" y="6822"/>
                  </a:cubicBezTo>
                  <a:lnTo>
                    <a:pt x="4144" y="6299"/>
                  </a:lnTo>
                  <a:lnTo>
                    <a:pt x="7180" y="10632"/>
                  </a:lnTo>
                  <a:cubicBezTo>
                    <a:pt x="6668" y="10799"/>
                    <a:pt x="6156" y="10871"/>
                    <a:pt x="5620" y="10871"/>
                  </a:cubicBezTo>
                  <a:cubicBezTo>
                    <a:pt x="3751" y="10871"/>
                    <a:pt x="2132" y="9906"/>
                    <a:pt x="1191" y="8442"/>
                  </a:cubicBezTo>
                  <a:lnTo>
                    <a:pt x="2727" y="7334"/>
                  </a:lnTo>
                  <a:cubicBezTo>
                    <a:pt x="2822" y="7275"/>
                    <a:pt x="2822" y="7132"/>
                    <a:pt x="2739" y="7061"/>
                  </a:cubicBezTo>
                  <a:cubicBezTo>
                    <a:pt x="2706" y="7028"/>
                    <a:pt x="2663" y="7010"/>
                    <a:pt x="2620" y="7010"/>
                  </a:cubicBezTo>
                  <a:cubicBezTo>
                    <a:pt x="2585" y="7010"/>
                    <a:pt x="2551" y="7022"/>
                    <a:pt x="2525" y="7049"/>
                  </a:cubicBezTo>
                  <a:lnTo>
                    <a:pt x="1012" y="8144"/>
                  </a:lnTo>
                  <a:cubicBezTo>
                    <a:pt x="870" y="7894"/>
                    <a:pt x="751" y="7608"/>
                    <a:pt x="655" y="7334"/>
                  </a:cubicBezTo>
                  <a:lnTo>
                    <a:pt x="6466" y="3310"/>
                  </a:lnTo>
                  <a:close/>
                  <a:moveTo>
                    <a:pt x="5608" y="0"/>
                  </a:moveTo>
                  <a:cubicBezTo>
                    <a:pt x="4108" y="0"/>
                    <a:pt x="2715" y="584"/>
                    <a:pt x="1643" y="1643"/>
                  </a:cubicBezTo>
                  <a:cubicBezTo>
                    <a:pt x="584" y="2703"/>
                    <a:pt x="0" y="4120"/>
                    <a:pt x="0" y="5620"/>
                  </a:cubicBezTo>
                  <a:cubicBezTo>
                    <a:pt x="0" y="7120"/>
                    <a:pt x="584" y="8525"/>
                    <a:pt x="1643" y="9597"/>
                  </a:cubicBezTo>
                  <a:cubicBezTo>
                    <a:pt x="2691" y="10644"/>
                    <a:pt x="4108" y="11228"/>
                    <a:pt x="5608" y="11228"/>
                  </a:cubicBezTo>
                  <a:cubicBezTo>
                    <a:pt x="7120" y="11228"/>
                    <a:pt x="8513" y="10644"/>
                    <a:pt x="9585" y="9597"/>
                  </a:cubicBezTo>
                  <a:cubicBezTo>
                    <a:pt x="10645" y="8537"/>
                    <a:pt x="11228" y="7120"/>
                    <a:pt x="11228" y="5620"/>
                  </a:cubicBezTo>
                  <a:cubicBezTo>
                    <a:pt x="11228" y="4715"/>
                    <a:pt x="11002" y="3822"/>
                    <a:pt x="10585" y="3012"/>
                  </a:cubicBezTo>
                  <a:cubicBezTo>
                    <a:pt x="10692" y="2762"/>
                    <a:pt x="10752" y="2524"/>
                    <a:pt x="10752" y="2310"/>
                  </a:cubicBezTo>
                  <a:cubicBezTo>
                    <a:pt x="10752" y="1048"/>
                    <a:pt x="9716" y="0"/>
                    <a:pt x="8442" y="0"/>
                  </a:cubicBezTo>
                  <a:cubicBezTo>
                    <a:pt x="8037" y="0"/>
                    <a:pt x="7668" y="107"/>
                    <a:pt x="7358" y="286"/>
                  </a:cubicBezTo>
                  <a:cubicBezTo>
                    <a:pt x="6787" y="107"/>
                    <a:pt x="6204" y="0"/>
                    <a:pt x="5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3118;p82"/>
          <p:cNvGrpSpPr/>
          <p:nvPr/>
        </p:nvGrpSpPr>
        <p:grpSpPr>
          <a:xfrm>
            <a:off x="744615" y="3786086"/>
            <a:ext cx="451928" cy="462301"/>
            <a:chOff x="859265" y="3348175"/>
            <a:chExt cx="312316" cy="368400"/>
          </a:xfrm>
          <a:solidFill>
            <a:srgbClr val="034094"/>
          </a:solidFill>
        </p:grpSpPr>
        <p:sp>
          <p:nvSpPr>
            <p:cNvPr id="188" name="Google Shape;13119;p82"/>
            <p:cNvSpPr/>
            <p:nvPr/>
          </p:nvSpPr>
          <p:spPr>
            <a:xfrm>
              <a:off x="968792" y="3507102"/>
              <a:ext cx="92498" cy="30589"/>
            </a:xfrm>
            <a:custGeom>
              <a:avLst/>
              <a:gdLst/>
              <a:ahLst/>
              <a:cxnLst/>
              <a:rect l="l" t="t" r="r" b="b"/>
              <a:pathLst>
                <a:path w="2906" h="961" extrusionOk="0">
                  <a:moveTo>
                    <a:pt x="1169" y="1"/>
                  </a:moveTo>
                  <a:cubicBezTo>
                    <a:pt x="820" y="1"/>
                    <a:pt x="503" y="37"/>
                    <a:pt x="298" y="68"/>
                  </a:cubicBezTo>
                  <a:cubicBezTo>
                    <a:pt x="119" y="104"/>
                    <a:pt x="0" y="247"/>
                    <a:pt x="0" y="413"/>
                  </a:cubicBezTo>
                  <a:lnTo>
                    <a:pt x="0" y="794"/>
                  </a:lnTo>
                  <a:cubicBezTo>
                    <a:pt x="0" y="890"/>
                    <a:pt x="72" y="961"/>
                    <a:pt x="167" y="961"/>
                  </a:cubicBezTo>
                  <a:cubicBezTo>
                    <a:pt x="250" y="961"/>
                    <a:pt x="322" y="890"/>
                    <a:pt x="322" y="794"/>
                  </a:cubicBezTo>
                  <a:lnTo>
                    <a:pt x="322" y="413"/>
                  </a:lnTo>
                  <a:cubicBezTo>
                    <a:pt x="322" y="413"/>
                    <a:pt x="322" y="401"/>
                    <a:pt x="346" y="401"/>
                  </a:cubicBezTo>
                  <a:cubicBezTo>
                    <a:pt x="513" y="373"/>
                    <a:pt x="820" y="331"/>
                    <a:pt x="1157" y="331"/>
                  </a:cubicBezTo>
                  <a:cubicBezTo>
                    <a:pt x="1250" y="331"/>
                    <a:pt x="1345" y="334"/>
                    <a:pt x="1441" y="342"/>
                  </a:cubicBezTo>
                  <a:cubicBezTo>
                    <a:pt x="1977" y="366"/>
                    <a:pt x="2346" y="497"/>
                    <a:pt x="2572" y="735"/>
                  </a:cubicBezTo>
                  <a:cubicBezTo>
                    <a:pt x="2602" y="764"/>
                    <a:pt x="2646" y="779"/>
                    <a:pt x="2691" y="779"/>
                  </a:cubicBezTo>
                  <a:cubicBezTo>
                    <a:pt x="2736" y="779"/>
                    <a:pt x="2780" y="764"/>
                    <a:pt x="2810" y="735"/>
                  </a:cubicBezTo>
                  <a:cubicBezTo>
                    <a:pt x="2905" y="675"/>
                    <a:pt x="2905" y="556"/>
                    <a:pt x="2834" y="497"/>
                  </a:cubicBezTo>
                  <a:cubicBezTo>
                    <a:pt x="2432" y="102"/>
                    <a:pt x="1754" y="1"/>
                    <a:pt x="1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3120;p82"/>
            <p:cNvSpPr/>
            <p:nvPr/>
          </p:nvSpPr>
          <p:spPr>
            <a:xfrm>
              <a:off x="911562" y="3458466"/>
              <a:ext cx="206577" cy="258109"/>
            </a:xfrm>
            <a:custGeom>
              <a:avLst/>
              <a:gdLst/>
              <a:ahLst/>
              <a:cxnLst/>
              <a:rect l="l" t="t" r="r" b="b"/>
              <a:pathLst>
                <a:path w="6490" h="8109" extrusionOk="0">
                  <a:moveTo>
                    <a:pt x="5061" y="322"/>
                  </a:moveTo>
                  <a:lnTo>
                    <a:pt x="5061" y="1953"/>
                  </a:lnTo>
                  <a:cubicBezTo>
                    <a:pt x="5061" y="2203"/>
                    <a:pt x="5001" y="2441"/>
                    <a:pt x="4894" y="2668"/>
                  </a:cubicBezTo>
                  <a:cubicBezTo>
                    <a:pt x="4882" y="2703"/>
                    <a:pt x="4882" y="2715"/>
                    <a:pt x="4882" y="2739"/>
                  </a:cubicBezTo>
                  <a:lnTo>
                    <a:pt x="4882" y="3215"/>
                  </a:lnTo>
                  <a:cubicBezTo>
                    <a:pt x="4882" y="3680"/>
                    <a:pt x="4703" y="4096"/>
                    <a:pt x="4358" y="4430"/>
                  </a:cubicBezTo>
                  <a:cubicBezTo>
                    <a:pt x="4044" y="4712"/>
                    <a:pt x="3660" y="4875"/>
                    <a:pt x="3244" y="4875"/>
                  </a:cubicBezTo>
                  <a:cubicBezTo>
                    <a:pt x="3203" y="4875"/>
                    <a:pt x="3161" y="4873"/>
                    <a:pt x="3120" y="4870"/>
                  </a:cubicBezTo>
                  <a:cubicBezTo>
                    <a:pt x="2275" y="4823"/>
                    <a:pt x="1596" y="4072"/>
                    <a:pt x="1596" y="3180"/>
                  </a:cubicBezTo>
                  <a:lnTo>
                    <a:pt x="1596" y="2763"/>
                  </a:lnTo>
                  <a:cubicBezTo>
                    <a:pt x="1596" y="2727"/>
                    <a:pt x="1596" y="2715"/>
                    <a:pt x="1572" y="2679"/>
                  </a:cubicBezTo>
                  <a:cubicBezTo>
                    <a:pt x="1477" y="2465"/>
                    <a:pt x="1417" y="2227"/>
                    <a:pt x="1417" y="1965"/>
                  </a:cubicBezTo>
                  <a:lnTo>
                    <a:pt x="1417" y="1596"/>
                  </a:lnTo>
                  <a:cubicBezTo>
                    <a:pt x="1417" y="894"/>
                    <a:pt x="1989" y="322"/>
                    <a:pt x="2691" y="322"/>
                  </a:cubicBezTo>
                  <a:close/>
                  <a:moveTo>
                    <a:pt x="4168" y="4989"/>
                  </a:moveTo>
                  <a:lnTo>
                    <a:pt x="4168" y="5299"/>
                  </a:lnTo>
                  <a:lnTo>
                    <a:pt x="3239" y="5930"/>
                  </a:lnTo>
                  <a:lnTo>
                    <a:pt x="2322" y="5299"/>
                  </a:lnTo>
                  <a:lnTo>
                    <a:pt x="2322" y="4989"/>
                  </a:lnTo>
                  <a:cubicBezTo>
                    <a:pt x="2560" y="5120"/>
                    <a:pt x="2822" y="5204"/>
                    <a:pt x="3108" y="5215"/>
                  </a:cubicBezTo>
                  <a:lnTo>
                    <a:pt x="3239" y="5215"/>
                  </a:lnTo>
                  <a:cubicBezTo>
                    <a:pt x="3572" y="5215"/>
                    <a:pt x="3882" y="5144"/>
                    <a:pt x="4168" y="4989"/>
                  </a:cubicBezTo>
                  <a:close/>
                  <a:moveTo>
                    <a:pt x="2191" y="5620"/>
                  </a:moveTo>
                  <a:lnTo>
                    <a:pt x="2989" y="6168"/>
                  </a:lnTo>
                  <a:lnTo>
                    <a:pt x="2560" y="6585"/>
                  </a:lnTo>
                  <a:lnTo>
                    <a:pt x="2548" y="6585"/>
                  </a:lnTo>
                  <a:lnTo>
                    <a:pt x="2024" y="5799"/>
                  </a:lnTo>
                  <a:lnTo>
                    <a:pt x="2191" y="5620"/>
                  </a:lnTo>
                  <a:close/>
                  <a:moveTo>
                    <a:pt x="4299" y="5596"/>
                  </a:moveTo>
                  <a:lnTo>
                    <a:pt x="4465" y="5775"/>
                  </a:lnTo>
                  <a:lnTo>
                    <a:pt x="3941" y="6585"/>
                  </a:lnTo>
                  <a:lnTo>
                    <a:pt x="3929" y="6585"/>
                  </a:lnTo>
                  <a:lnTo>
                    <a:pt x="3501" y="6156"/>
                  </a:lnTo>
                  <a:lnTo>
                    <a:pt x="4299" y="5596"/>
                  </a:lnTo>
                  <a:close/>
                  <a:moveTo>
                    <a:pt x="2703" y="1"/>
                  </a:moveTo>
                  <a:cubicBezTo>
                    <a:pt x="1810" y="1"/>
                    <a:pt x="1084" y="727"/>
                    <a:pt x="1084" y="1620"/>
                  </a:cubicBezTo>
                  <a:lnTo>
                    <a:pt x="1084" y="1977"/>
                  </a:lnTo>
                  <a:cubicBezTo>
                    <a:pt x="1084" y="2263"/>
                    <a:pt x="1143" y="2548"/>
                    <a:pt x="1262" y="2799"/>
                  </a:cubicBezTo>
                  <a:lnTo>
                    <a:pt x="1262" y="3191"/>
                  </a:lnTo>
                  <a:cubicBezTo>
                    <a:pt x="1262" y="3822"/>
                    <a:pt x="1548" y="4394"/>
                    <a:pt x="1989" y="4763"/>
                  </a:cubicBezTo>
                  <a:lnTo>
                    <a:pt x="1989" y="5335"/>
                  </a:lnTo>
                  <a:lnTo>
                    <a:pt x="1679" y="5656"/>
                  </a:lnTo>
                  <a:cubicBezTo>
                    <a:pt x="1655" y="5692"/>
                    <a:pt x="1632" y="5751"/>
                    <a:pt x="1632" y="5787"/>
                  </a:cubicBezTo>
                  <a:lnTo>
                    <a:pt x="596" y="6168"/>
                  </a:lnTo>
                  <a:cubicBezTo>
                    <a:pt x="239" y="6299"/>
                    <a:pt x="0" y="6620"/>
                    <a:pt x="0" y="7013"/>
                  </a:cubicBezTo>
                  <a:lnTo>
                    <a:pt x="0" y="7954"/>
                  </a:lnTo>
                  <a:cubicBezTo>
                    <a:pt x="0" y="8037"/>
                    <a:pt x="72" y="8109"/>
                    <a:pt x="155" y="8109"/>
                  </a:cubicBezTo>
                  <a:cubicBezTo>
                    <a:pt x="250" y="8109"/>
                    <a:pt x="322" y="8037"/>
                    <a:pt x="322" y="7954"/>
                  </a:cubicBezTo>
                  <a:lnTo>
                    <a:pt x="322" y="7013"/>
                  </a:lnTo>
                  <a:cubicBezTo>
                    <a:pt x="322" y="6775"/>
                    <a:pt x="477" y="6561"/>
                    <a:pt x="691" y="6489"/>
                  </a:cubicBezTo>
                  <a:lnTo>
                    <a:pt x="1798" y="6085"/>
                  </a:lnTo>
                  <a:lnTo>
                    <a:pt x="2263" y="6775"/>
                  </a:lnTo>
                  <a:cubicBezTo>
                    <a:pt x="2322" y="6859"/>
                    <a:pt x="2405" y="6918"/>
                    <a:pt x="2513" y="6918"/>
                  </a:cubicBezTo>
                  <a:lnTo>
                    <a:pt x="2536" y="6918"/>
                  </a:lnTo>
                  <a:cubicBezTo>
                    <a:pt x="2632" y="6918"/>
                    <a:pt x="2715" y="6894"/>
                    <a:pt x="2798" y="6823"/>
                  </a:cubicBezTo>
                  <a:lnTo>
                    <a:pt x="3072" y="6537"/>
                  </a:lnTo>
                  <a:lnTo>
                    <a:pt x="3072" y="7930"/>
                  </a:lnTo>
                  <a:cubicBezTo>
                    <a:pt x="3072" y="8025"/>
                    <a:pt x="3156" y="8097"/>
                    <a:pt x="3239" y="8097"/>
                  </a:cubicBezTo>
                  <a:cubicBezTo>
                    <a:pt x="3334" y="8097"/>
                    <a:pt x="3406" y="8025"/>
                    <a:pt x="3406" y="7930"/>
                  </a:cubicBezTo>
                  <a:lnTo>
                    <a:pt x="3406" y="6537"/>
                  </a:lnTo>
                  <a:lnTo>
                    <a:pt x="3691" y="6823"/>
                  </a:lnTo>
                  <a:cubicBezTo>
                    <a:pt x="3751" y="6882"/>
                    <a:pt x="3834" y="6918"/>
                    <a:pt x="3941" y="6918"/>
                  </a:cubicBezTo>
                  <a:lnTo>
                    <a:pt x="3965" y="6918"/>
                  </a:lnTo>
                  <a:cubicBezTo>
                    <a:pt x="4072" y="6906"/>
                    <a:pt x="4168" y="6859"/>
                    <a:pt x="4227" y="6775"/>
                  </a:cubicBezTo>
                  <a:lnTo>
                    <a:pt x="4680" y="6085"/>
                  </a:lnTo>
                  <a:lnTo>
                    <a:pt x="5787" y="6489"/>
                  </a:lnTo>
                  <a:cubicBezTo>
                    <a:pt x="6013" y="6561"/>
                    <a:pt x="6156" y="6775"/>
                    <a:pt x="6156" y="7013"/>
                  </a:cubicBezTo>
                  <a:lnTo>
                    <a:pt x="6156" y="7954"/>
                  </a:lnTo>
                  <a:cubicBezTo>
                    <a:pt x="6156" y="8037"/>
                    <a:pt x="6227" y="8109"/>
                    <a:pt x="6323" y="8109"/>
                  </a:cubicBezTo>
                  <a:cubicBezTo>
                    <a:pt x="6406" y="8109"/>
                    <a:pt x="6489" y="8037"/>
                    <a:pt x="6489" y="7954"/>
                  </a:cubicBezTo>
                  <a:lnTo>
                    <a:pt x="6489" y="7013"/>
                  </a:lnTo>
                  <a:cubicBezTo>
                    <a:pt x="6489" y="6632"/>
                    <a:pt x="6251" y="6299"/>
                    <a:pt x="5906" y="6168"/>
                  </a:cubicBezTo>
                  <a:lnTo>
                    <a:pt x="4870" y="5799"/>
                  </a:lnTo>
                  <a:cubicBezTo>
                    <a:pt x="4870" y="5751"/>
                    <a:pt x="4846" y="5704"/>
                    <a:pt x="4822" y="5656"/>
                  </a:cubicBezTo>
                  <a:lnTo>
                    <a:pt x="4513" y="5335"/>
                  </a:lnTo>
                  <a:lnTo>
                    <a:pt x="4513" y="4787"/>
                  </a:lnTo>
                  <a:cubicBezTo>
                    <a:pt x="4537" y="4751"/>
                    <a:pt x="4572" y="4727"/>
                    <a:pt x="4608" y="4692"/>
                  </a:cubicBezTo>
                  <a:cubicBezTo>
                    <a:pt x="5013" y="4323"/>
                    <a:pt x="5239" y="3787"/>
                    <a:pt x="5239" y="3251"/>
                  </a:cubicBezTo>
                  <a:lnTo>
                    <a:pt x="5239" y="2799"/>
                  </a:lnTo>
                  <a:cubicBezTo>
                    <a:pt x="5358" y="2537"/>
                    <a:pt x="5418" y="2263"/>
                    <a:pt x="5418" y="1977"/>
                  </a:cubicBezTo>
                  <a:lnTo>
                    <a:pt x="5418" y="167"/>
                  </a:lnTo>
                  <a:cubicBezTo>
                    <a:pt x="5418" y="72"/>
                    <a:pt x="5334" y="1"/>
                    <a:pt x="52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3121;p82"/>
            <p:cNvSpPr/>
            <p:nvPr/>
          </p:nvSpPr>
          <p:spPr>
            <a:xfrm>
              <a:off x="946034" y="3694580"/>
              <a:ext cx="10663" cy="21613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24"/>
                  </a:lnTo>
                  <a:cubicBezTo>
                    <a:pt x="1" y="607"/>
                    <a:pt x="72" y="679"/>
                    <a:pt x="168" y="679"/>
                  </a:cubicBezTo>
                  <a:cubicBezTo>
                    <a:pt x="251" y="679"/>
                    <a:pt x="334" y="607"/>
                    <a:pt x="334" y="524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3122;p82"/>
            <p:cNvSpPr/>
            <p:nvPr/>
          </p:nvSpPr>
          <p:spPr>
            <a:xfrm>
              <a:off x="1073004" y="3694580"/>
              <a:ext cx="10631" cy="21613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524"/>
                  </a:lnTo>
                  <a:cubicBezTo>
                    <a:pt x="0" y="607"/>
                    <a:pt x="72" y="679"/>
                    <a:pt x="167" y="679"/>
                  </a:cubicBezTo>
                  <a:cubicBezTo>
                    <a:pt x="251" y="679"/>
                    <a:pt x="334" y="607"/>
                    <a:pt x="334" y="524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3123;p82"/>
            <p:cNvSpPr/>
            <p:nvPr/>
          </p:nvSpPr>
          <p:spPr>
            <a:xfrm>
              <a:off x="859265" y="3348175"/>
              <a:ext cx="312316" cy="293759"/>
            </a:xfrm>
            <a:custGeom>
              <a:avLst/>
              <a:gdLst/>
              <a:ahLst/>
              <a:cxnLst/>
              <a:rect l="l" t="t" r="r" b="b"/>
              <a:pathLst>
                <a:path w="9812" h="9229" extrusionOk="0">
                  <a:moveTo>
                    <a:pt x="3275" y="632"/>
                  </a:moveTo>
                  <a:cubicBezTo>
                    <a:pt x="3025" y="846"/>
                    <a:pt x="2786" y="1120"/>
                    <a:pt x="2560" y="1441"/>
                  </a:cubicBezTo>
                  <a:cubicBezTo>
                    <a:pt x="2417" y="1680"/>
                    <a:pt x="2286" y="1918"/>
                    <a:pt x="2179" y="2180"/>
                  </a:cubicBezTo>
                  <a:lnTo>
                    <a:pt x="1239" y="2180"/>
                  </a:lnTo>
                  <a:cubicBezTo>
                    <a:pt x="1762" y="1489"/>
                    <a:pt x="2453" y="941"/>
                    <a:pt x="3275" y="632"/>
                  </a:cubicBezTo>
                  <a:close/>
                  <a:moveTo>
                    <a:pt x="4703" y="346"/>
                  </a:moveTo>
                  <a:lnTo>
                    <a:pt x="4703" y="2180"/>
                  </a:lnTo>
                  <a:lnTo>
                    <a:pt x="2536" y="2180"/>
                  </a:lnTo>
                  <a:cubicBezTo>
                    <a:pt x="3036" y="1132"/>
                    <a:pt x="3810" y="429"/>
                    <a:pt x="4703" y="346"/>
                  </a:cubicBezTo>
                  <a:close/>
                  <a:moveTo>
                    <a:pt x="5049" y="346"/>
                  </a:moveTo>
                  <a:cubicBezTo>
                    <a:pt x="5942" y="418"/>
                    <a:pt x="6715" y="1120"/>
                    <a:pt x="7227" y="2180"/>
                  </a:cubicBezTo>
                  <a:lnTo>
                    <a:pt x="5049" y="2180"/>
                  </a:lnTo>
                  <a:lnTo>
                    <a:pt x="5049" y="346"/>
                  </a:lnTo>
                  <a:close/>
                  <a:moveTo>
                    <a:pt x="6489" y="644"/>
                  </a:moveTo>
                  <a:lnTo>
                    <a:pt x="6489" y="644"/>
                  </a:lnTo>
                  <a:cubicBezTo>
                    <a:pt x="7311" y="953"/>
                    <a:pt x="8013" y="1489"/>
                    <a:pt x="8525" y="2192"/>
                  </a:cubicBezTo>
                  <a:lnTo>
                    <a:pt x="7597" y="2192"/>
                  </a:lnTo>
                  <a:cubicBezTo>
                    <a:pt x="7477" y="1918"/>
                    <a:pt x="7358" y="1680"/>
                    <a:pt x="7204" y="1453"/>
                  </a:cubicBezTo>
                  <a:cubicBezTo>
                    <a:pt x="7001" y="1132"/>
                    <a:pt x="6763" y="858"/>
                    <a:pt x="6489" y="644"/>
                  </a:cubicBezTo>
                  <a:close/>
                  <a:moveTo>
                    <a:pt x="2024" y="2513"/>
                  </a:moveTo>
                  <a:cubicBezTo>
                    <a:pt x="1786" y="3192"/>
                    <a:pt x="1655" y="3930"/>
                    <a:pt x="1632" y="4716"/>
                  </a:cubicBezTo>
                  <a:lnTo>
                    <a:pt x="334" y="4716"/>
                  </a:lnTo>
                  <a:cubicBezTo>
                    <a:pt x="358" y="3918"/>
                    <a:pt x="596" y="3168"/>
                    <a:pt x="1000" y="2513"/>
                  </a:cubicBezTo>
                  <a:close/>
                  <a:moveTo>
                    <a:pt x="8751" y="2513"/>
                  </a:moveTo>
                  <a:cubicBezTo>
                    <a:pt x="9156" y="3156"/>
                    <a:pt x="9394" y="3918"/>
                    <a:pt x="9430" y="4716"/>
                  </a:cubicBezTo>
                  <a:lnTo>
                    <a:pt x="8132" y="4716"/>
                  </a:lnTo>
                  <a:cubicBezTo>
                    <a:pt x="8120" y="3930"/>
                    <a:pt x="7978" y="3192"/>
                    <a:pt x="7728" y="2513"/>
                  </a:cubicBezTo>
                  <a:close/>
                  <a:moveTo>
                    <a:pt x="9430" y="5049"/>
                  </a:moveTo>
                  <a:cubicBezTo>
                    <a:pt x="9394" y="5811"/>
                    <a:pt x="9192" y="6549"/>
                    <a:pt x="8799" y="7192"/>
                  </a:cubicBezTo>
                  <a:cubicBezTo>
                    <a:pt x="8787" y="7204"/>
                    <a:pt x="8775" y="7228"/>
                    <a:pt x="8751" y="7252"/>
                  </a:cubicBezTo>
                  <a:lnTo>
                    <a:pt x="7728" y="7252"/>
                  </a:lnTo>
                  <a:cubicBezTo>
                    <a:pt x="7739" y="7204"/>
                    <a:pt x="7763" y="7156"/>
                    <a:pt x="7775" y="7097"/>
                  </a:cubicBezTo>
                  <a:cubicBezTo>
                    <a:pt x="8001" y="6466"/>
                    <a:pt x="8120" y="5775"/>
                    <a:pt x="8132" y="5049"/>
                  </a:cubicBezTo>
                  <a:close/>
                  <a:moveTo>
                    <a:pt x="1632" y="5061"/>
                  </a:moveTo>
                  <a:cubicBezTo>
                    <a:pt x="1655" y="5775"/>
                    <a:pt x="1762" y="6466"/>
                    <a:pt x="1989" y="7121"/>
                  </a:cubicBezTo>
                  <a:cubicBezTo>
                    <a:pt x="2001" y="7156"/>
                    <a:pt x="2013" y="7216"/>
                    <a:pt x="2024" y="7264"/>
                  </a:cubicBezTo>
                  <a:lnTo>
                    <a:pt x="989" y="7264"/>
                  </a:lnTo>
                  <a:cubicBezTo>
                    <a:pt x="584" y="6609"/>
                    <a:pt x="358" y="5847"/>
                    <a:pt x="334" y="5061"/>
                  </a:cubicBezTo>
                  <a:close/>
                  <a:moveTo>
                    <a:pt x="4882" y="1"/>
                  </a:moveTo>
                  <a:cubicBezTo>
                    <a:pt x="3572" y="1"/>
                    <a:pt x="2358" y="513"/>
                    <a:pt x="1429" y="1430"/>
                  </a:cubicBezTo>
                  <a:cubicBezTo>
                    <a:pt x="512" y="2358"/>
                    <a:pt x="0" y="3573"/>
                    <a:pt x="0" y="4882"/>
                  </a:cubicBezTo>
                  <a:cubicBezTo>
                    <a:pt x="0" y="6716"/>
                    <a:pt x="1012" y="8371"/>
                    <a:pt x="2644" y="9216"/>
                  </a:cubicBezTo>
                  <a:cubicBezTo>
                    <a:pt x="2667" y="9228"/>
                    <a:pt x="2679" y="9228"/>
                    <a:pt x="2715" y="9228"/>
                  </a:cubicBezTo>
                  <a:cubicBezTo>
                    <a:pt x="2775" y="9228"/>
                    <a:pt x="2834" y="9204"/>
                    <a:pt x="2858" y="9145"/>
                  </a:cubicBezTo>
                  <a:cubicBezTo>
                    <a:pt x="2905" y="9050"/>
                    <a:pt x="2882" y="8966"/>
                    <a:pt x="2786" y="8919"/>
                  </a:cubicBezTo>
                  <a:cubicBezTo>
                    <a:pt x="2167" y="8585"/>
                    <a:pt x="1643" y="8133"/>
                    <a:pt x="1239" y="7597"/>
                  </a:cubicBezTo>
                  <a:lnTo>
                    <a:pt x="2179" y="7597"/>
                  </a:lnTo>
                  <a:cubicBezTo>
                    <a:pt x="2382" y="8049"/>
                    <a:pt x="2644" y="8466"/>
                    <a:pt x="2941" y="8800"/>
                  </a:cubicBezTo>
                  <a:cubicBezTo>
                    <a:pt x="2972" y="8837"/>
                    <a:pt x="3013" y="8855"/>
                    <a:pt x="3057" y="8855"/>
                  </a:cubicBezTo>
                  <a:cubicBezTo>
                    <a:pt x="3097" y="8855"/>
                    <a:pt x="3140" y="8840"/>
                    <a:pt x="3179" y="8811"/>
                  </a:cubicBezTo>
                  <a:cubicBezTo>
                    <a:pt x="3251" y="8752"/>
                    <a:pt x="3251" y="8645"/>
                    <a:pt x="3191" y="8573"/>
                  </a:cubicBezTo>
                  <a:cubicBezTo>
                    <a:pt x="2941" y="8288"/>
                    <a:pt x="2727" y="7966"/>
                    <a:pt x="2548" y="7597"/>
                  </a:cubicBezTo>
                  <a:cubicBezTo>
                    <a:pt x="2644" y="7573"/>
                    <a:pt x="2703" y="7514"/>
                    <a:pt x="2703" y="7430"/>
                  </a:cubicBezTo>
                  <a:cubicBezTo>
                    <a:pt x="2703" y="7335"/>
                    <a:pt x="2620" y="7264"/>
                    <a:pt x="2536" y="7264"/>
                  </a:cubicBezTo>
                  <a:lnTo>
                    <a:pt x="2417" y="7264"/>
                  </a:lnTo>
                  <a:cubicBezTo>
                    <a:pt x="2167" y="6609"/>
                    <a:pt x="2001" y="5847"/>
                    <a:pt x="1977" y="5061"/>
                  </a:cubicBezTo>
                  <a:lnTo>
                    <a:pt x="2179" y="5061"/>
                  </a:lnTo>
                  <a:cubicBezTo>
                    <a:pt x="2263" y="5061"/>
                    <a:pt x="2346" y="4990"/>
                    <a:pt x="2346" y="4894"/>
                  </a:cubicBezTo>
                  <a:cubicBezTo>
                    <a:pt x="2346" y="4811"/>
                    <a:pt x="2263" y="4740"/>
                    <a:pt x="2179" y="4740"/>
                  </a:cubicBezTo>
                  <a:lnTo>
                    <a:pt x="1977" y="4740"/>
                  </a:lnTo>
                  <a:cubicBezTo>
                    <a:pt x="2001" y="3930"/>
                    <a:pt x="2155" y="3192"/>
                    <a:pt x="2417" y="2537"/>
                  </a:cubicBezTo>
                  <a:lnTo>
                    <a:pt x="4739" y="2537"/>
                  </a:lnTo>
                  <a:lnTo>
                    <a:pt x="4739" y="2906"/>
                  </a:lnTo>
                  <a:cubicBezTo>
                    <a:pt x="4739" y="2989"/>
                    <a:pt x="4810" y="3073"/>
                    <a:pt x="4894" y="3073"/>
                  </a:cubicBezTo>
                  <a:cubicBezTo>
                    <a:pt x="4989" y="3073"/>
                    <a:pt x="5061" y="2989"/>
                    <a:pt x="5061" y="2906"/>
                  </a:cubicBezTo>
                  <a:lnTo>
                    <a:pt x="5061" y="2537"/>
                  </a:lnTo>
                  <a:lnTo>
                    <a:pt x="7382" y="2537"/>
                  </a:lnTo>
                  <a:cubicBezTo>
                    <a:pt x="7632" y="3168"/>
                    <a:pt x="7787" y="3930"/>
                    <a:pt x="7811" y="4740"/>
                  </a:cubicBezTo>
                  <a:lnTo>
                    <a:pt x="7620" y="4740"/>
                  </a:lnTo>
                  <a:cubicBezTo>
                    <a:pt x="7537" y="4740"/>
                    <a:pt x="7454" y="4811"/>
                    <a:pt x="7454" y="4894"/>
                  </a:cubicBezTo>
                  <a:cubicBezTo>
                    <a:pt x="7454" y="4990"/>
                    <a:pt x="7537" y="5061"/>
                    <a:pt x="7620" y="5061"/>
                  </a:cubicBezTo>
                  <a:lnTo>
                    <a:pt x="7811" y="5061"/>
                  </a:lnTo>
                  <a:cubicBezTo>
                    <a:pt x="7799" y="5847"/>
                    <a:pt x="7656" y="6609"/>
                    <a:pt x="7382" y="7264"/>
                  </a:cubicBezTo>
                  <a:lnTo>
                    <a:pt x="7263" y="7264"/>
                  </a:lnTo>
                  <a:cubicBezTo>
                    <a:pt x="7180" y="7264"/>
                    <a:pt x="7096" y="7335"/>
                    <a:pt x="7096" y="7430"/>
                  </a:cubicBezTo>
                  <a:cubicBezTo>
                    <a:pt x="7096" y="7514"/>
                    <a:pt x="7156" y="7597"/>
                    <a:pt x="7251" y="7597"/>
                  </a:cubicBezTo>
                  <a:cubicBezTo>
                    <a:pt x="7073" y="7966"/>
                    <a:pt x="6846" y="8311"/>
                    <a:pt x="6608" y="8573"/>
                  </a:cubicBezTo>
                  <a:cubicBezTo>
                    <a:pt x="6549" y="8645"/>
                    <a:pt x="6549" y="8752"/>
                    <a:pt x="6620" y="8811"/>
                  </a:cubicBezTo>
                  <a:cubicBezTo>
                    <a:pt x="6656" y="8847"/>
                    <a:pt x="6704" y="8859"/>
                    <a:pt x="6739" y="8859"/>
                  </a:cubicBezTo>
                  <a:cubicBezTo>
                    <a:pt x="6787" y="8859"/>
                    <a:pt x="6835" y="8847"/>
                    <a:pt x="6882" y="8800"/>
                  </a:cubicBezTo>
                  <a:cubicBezTo>
                    <a:pt x="7180" y="8466"/>
                    <a:pt x="7442" y="8049"/>
                    <a:pt x="7632" y="7597"/>
                  </a:cubicBezTo>
                  <a:lnTo>
                    <a:pt x="8573" y="7597"/>
                  </a:lnTo>
                  <a:cubicBezTo>
                    <a:pt x="8204" y="8085"/>
                    <a:pt x="7739" y="8514"/>
                    <a:pt x="7192" y="8823"/>
                  </a:cubicBezTo>
                  <a:cubicBezTo>
                    <a:pt x="7120" y="8871"/>
                    <a:pt x="7085" y="8978"/>
                    <a:pt x="7132" y="9061"/>
                  </a:cubicBezTo>
                  <a:cubicBezTo>
                    <a:pt x="7163" y="9116"/>
                    <a:pt x="7215" y="9145"/>
                    <a:pt x="7274" y="9145"/>
                  </a:cubicBezTo>
                  <a:cubicBezTo>
                    <a:pt x="7305" y="9145"/>
                    <a:pt x="7338" y="9137"/>
                    <a:pt x="7370" y="9121"/>
                  </a:cubicBezTo>
                  <a:cubicBezTo>
                    <a:pt x="8097" y="8704"/>
                    <a:pt x="8704" y="8097"/>
                    <a:pt x="9144" y="7371"/>
                  </a:cubicBezTo>
                  <a:cubicBezTo>
                    <a:pt x="9585" y="6621"/>
                    <a:pt x="9811" y="5763"/>
                    <a:pt x="9811" y="4894"/>
                  </a:cubicBezTo>
                  <a:cubicBezTo>
                    <a:pt x="9763" y="3585"/>
                    <a:pt x="9263" y="2346"/>
                    <a:pt x="8335" y="1430"/>
                  </a:cubicBezTo>
                  <a:cubicBezTo>
                    <a:pt x="7418" y="513"/>
                    <a:pt x="6192" y="1"/>
                    <a:pt x="4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3504;p82"/>
          <p:cNvGrpSpPr/>
          <p:nvPr/>
        </p:nvGrpSpPr>
        <p:grpSpPr>
          <a:xfrm>
            <a:off x="7325568" y="4399923"/>
            <a:ext cx="471081" cy="436709"/>
            <a:chOff x="2770052" y="2009628"/>
            <a:chExt cx="327085" cy="277080"/>
          </a:xfrm>
          <a:solidFill>
            <a:srgbClr val="034094"/>
          </a:solidFill>
        </p:grpSpPr>
        <p:sp>
          <p:nvSpPr>
            <p:cNvPr id="194" name="Google Shape;13505;p82"/>
            <p:cNvSpPr/>
            <p:nvPr/>
          </p:nvSpPr>
          <p:spPr>
            <a:xfrm>
              <a:off x="2770052" y="2023537"/>
              <a:ext cx="327085" cy="263170"/>
            </a:xfrm>
            <a:custGeom>
              <a:avLst/>
              <a:gdLst/>
              <a:ahLst/>
              <a:cxnLst/>
              <a:rect l="l" t="t" r="r" b="b"/>
              <a:pathLst>
                <a:path w="10276" h="8268" extrusionOk="0">
                  <a:moveTo>
                    <a:pt x="6251" y="2267"/>
                  </a:moveTo>
                  <a:lnTo>
                    <a:pt x="7061" y="2541"/>
                  </a:lnTo>
                  <a:cubicBezTo>
                    <a:pt x="7073" y="2544"/>
                    <a:pt x="7086" y="2545"/>
                    <a:pt x="7098" y="2545"/>
                  </a:cubicBezTo>
                  <a:cubicBezTo>
                    <a:pt x="7136" y="2545"/>
                    <a:pt x="7174" y="2532"/>
                    <a:pt x="7192" y="2505"/>
                  </a:cubicBezTo>
                  <a:lnTo>
                    <a:pt x="7454" y="2314"/>
                  </a:lnTo>
                  <a:lnTo>
                    <a:pt x="9240" y="4660"/>
                  </a:lnTo>
                  <a:lnTo>
                    <a:pt x="8978" y="4874"/>
                  </a:lnTo>
                  <a:cubicBezTo>
                    <a:pt x="8966" y="4862"/>
                    <a:pt x="8942" y="4839"/>
                    <a:pt x="8930" y="4839"/>
                  </a:cubicBezTo>
                  <a:lnTo>
                    <a:pt x="5811" y="3148"/>
                  </a:lnTo>
                  <a:lnTo>
                    <a:pt x="5930" y="2969"/>
                  </a:lnTo>
                  <a:cubicBezTo>
                    <a:pt x="5978" y="2898"/>
                    <a:pt x="5966" y="2803"/>
                    <a:pt x="5894" y="2755"/>
                  </a:cubicBezTo>
                  <a:cubicBezTo>
                    <a:pt x="5864" y="2742"/>
                    <a:pt x="5834" y="2735"/>
                    <a:pt x="5806" y="2735"/>
                  </a:cubicBezTo>
                  <a:cubicBezTo>
                    <a:pt x="5756" y="2735"/>
                    <a:pt x="5710" y="2757"/>
                    <a:pt x="5680" y="2803"/>
                  </a:cubicBezTo>
                  <a:lnTo>
                    <a:pt x="5358" y="3326"/>
                  </a:lnTo>
                  <a:cubicBezTo>
                    <a:pt x="5335" y="3350"/>
                    <a:pt x="5323" y="3374"/>
                    <a:pt x="5323" y="3398"/>
                  </a:cubicBezTo>
                  <a:lnTo>
                    <a:pt x="5323" y="4684"/>
                  </a:lnTo>
                  <a:cubicBezTo>
                    <a:pt x="5323" y="4946"/>
                    <a:pt x="5097" y="5172"/>
                    <a:pt x="4835" y="5172"/>
                  </a:cubicBezTo>
                  <a:cubicBezTo>
                    <a:pt x="4561" y="5172"/>
                    <a:pt x="4346" y="4946"/>
                    <a:pt x="4346" y="4684"/>
                  </a:cubicBezTo>
                  <a:lnTo>
                    <a:pt x="4346" y="3410"/>
                  </a:lnTo>
                  <a:lnTo>
                    <a:pt x="4620" y="2267"/>
                  </a:lnTo>
                  <a:close/>
                  <a:moveTo>
                    <a:pt x="2680" y="1767"/>
                  </a:moveTo>
                  <a:lnTo>
                    <a:pt x="2918" y="1898"/>
                  </a:lnTo>
                  <a:lnTo>
                    <a:pt x="941" y="5303"/>
                  </a:lnTo>
                  <a:lnTo>
                    <a:pt x="703" y="5172"/>
                  </a:lnTo>
                  <a:lnTo>
                    <a:pt x="2680" y="1767"/>
                  </a:lnTo>
                  <a:close/>
                  <a:moveTo>
                    <a:pt x="3180" y="4743"/>
                  </a:moveTo>
                  <a:cubicBezTo>
                    <a:pt x="3287" y="4743"/>
                    <a:pt x="3370" y="4779"/>
                    <a:pt x="3442" y="4874"/>
                  </a:cubicBezTo>
                  <a:cubicBezTo>
                    <a:pt x="3561" y="5017"/>
                    <a:pt x="3525" y="5231"/>
                    <a:pt x="3370" y="5339"/>
                  </a:cubicBezTo>
                  <a:lnTo>
                    <a:pt x="2322" y="6112"/>
                  </a:lnTo>
                  <a:cubicBezTo>
                    <a:pt x="2262" y="6150"/>
                    <a:pt x="2194" y="6169"/>
                    <a:pt x="2127" y="6169"/>
                  </a:cubicBezTo>
                  <a:cubicBezTo>
                    <a:pt x="2023" y="6169"/>
                    <a:pt x="1923" y="6123"/>
                    <a:pt x="1858" y="6029"/>
                  </a:cubicBezTo>
                  <a:cubicBezTo>
                    <a:pt x="1751" y="5886"/>
                    <a:pt x="1787" y="5672"/>
                    <a:pt x="1929" y="5565"/>
                  </a:cubicBezTo>
                  <a:lnTo>
                    <a:pt x="2989" y="4803"/>
                  </a:lnTo>
                  <a:cubicBezTo>
                    <a:pt x="3049" y="4755"/>
                    <a:pt x="3120" y="4743"/>
                    <a:pt x="3180" y="4743"/>
                  </a:cubicBezTo>
                  <a:close/>
                  <a:moveTo>
                    <a:pt x="3775" y="5493"/>
                  </a:moveTo>
                  <a:cubicBezTo>
                    <a:pt x="3870" y="5493"/>
                    <a:pt x="3954" y="5553"/>
                    <a:pt x="4013" y="5636"/>
                  </a:cubicBezTo>
                  <a:cubicBezTo>
                    <a:pt x="4132" y="5779"/>
                    <a:pt x="4085" y="5993"/>
                    <a:pt x="3942" y="6089"/>
                  </a:cubicBezTo>
                  <a:lnTo>
                    <a:pt x="3132" y="6708"/>
                  </a:lnTo>
                  <a:cubicBezTo>
                    <a:pt x="3076" y="6745"/>
                    <a:pt x="3013" y="6764"/>
                    <a:pt x="2949" y="6764"/>
                  </a:cubicBezTo>
                  <a:cubicBezTo>
                    <a:pt x="2851" y="6764"/>
                    <a:pt x="2752" y="6718"/>
                    <a:pt x="2680" y="6624"/>
                  </a:cubicBezTo>
                  <a:cubicBezTo>
                    <a:pt x="2572" y="6482"/>
                    <a:pt x="2596" y="6255"/>
                    <a:pt x="2751" y="6148"/>
                  </a:cubicBezTo>
                  <a:lnTo>
                    <a:pt x="3537" y="5589"/>
                  </a:lnTo>
                  <a:cubicBezTo>
                    <a:pt x="3573" y="5565"/>
                    <a:pt x="3596" y="5541"/>
                    <a:pt x="3620" y="5529"/>
                  </a:cubicBezTo>
                  <a:cubicBezTo>
                    <a:pt x="3668" y="5517"/>
                    <a:pt x="3715" y="5493"/>
                    <a:pt x="3775" y="5493"/>
                  </a:cubicBezTo>
                  <a:close/>
                  <a:moveTo>
                    <a:pt x="4359" y="6281"/>
                  </a:moveTo>
                  <a:cubicBezTo>
                    <a:pt x="4454" y="6281"/>
                    <a:pt x="4550" y="6321"/>
                    <a:pt x="4620" y="6398"/>
                  </a:cubicBezTo>
                  <a:cubicBezTo>
                    <a:pt x="4739" y="6553"/>
                    <a:pt x="4704" y="6755"/>
                    <a:pt x="4549" y="6863"/>
                  </a:cubicBezTo>
                  <a:lnTo>
                    <a:pt x="3954" y="7303"/>
                  </a:lnTo>
                  <a:cubicBezTo>
                    <a:pt x="3898" y="7331"/>
                    <a:pt x="3829" y="7358"/>
                    <a:pt x="3767" y="7358"/>
                  </a:cubicBezTo>
                  <a:cubicBezTo>
                    <a:pt x="3749" y="7358"/>
                    <a:pt x="3732" y="7356"/>
                    <a:pt x="3715" y="7351"/>
                  </a:cubicBezTo>
                  <a:cubicBezTo>
                    <a:pt x="3620" y="7339"/>
                    <a:pt x="3549" y="7303"/>
                    <a:pt x="3513" y="7220"/>
                  </a:cubicBezTo>
                  <a:cubicBezTo>
                    <a:pt x="3406" y="7077"/>
                    <a:pt x="3430" y="6863"/>
                    <a:pt x="3584" y="6755"/>
                  </a:cubicBezTo>
                  <a:lnTo>
                    <a:pt x="4144" y="6363"/>
                  </a:lnTo>
                  <a:lnTo>
                    <a:pt x="4168" y="6339"/>
                  </a:lnTo>
                  <a:cubicBezTo>
                    <a:pt x="4226" y="6300"/>
                    <a:pt x="4292" y="6281"/>
                    <a:pt x="4359" y="6281"/>
                  </a:cubicBezTo>
                  <a:close/>
                  <a:moveTo>
                    <a:pt x="2870" y="2553"/>
                  </a:moveTo>
                  <a:lnTo>
                    <a:pt x="3156" y="2707"/>
                  </a:lnTo>
                  <a:cubicBezTo>
                    <a:pt x="3173" y="2725"/>
                    <a:pt x="3197" y="2736"/>
                    <a:pt x="3218" y="2736"/>
                  </a:cubicBezTo>
                  <a:cubicBezTo>
                    <a:pt x="3226" y="2736"/>
                    <a:pt x="3233" y="2734"/>
                    <a:pt x="3239" y="2731"/>
                  </a:cubicBezTo>
                  <a:lnTo>
                    <a:pt x="3942" y="2636"/>
                  </a:lnTo>
                  <a:lnTo>
                    <a:pt x="4192" y="2743"/>
                  </a:lnTo>
                  <a:lnTo>
                    <a:pt x="4049" y="3338"/>
                  </a:lnTo>
                  <a:lnTo>
                    <a:pt x="4049" y="3362"/>
                  </a:lnTo>
                  <a:lnTo>
                    <a:pt x="4049" y="4648"/>
                  </a:lnTo>
                  <a:cubicBezTo>
                    <a:pt x="4049" y="5077"/>
                    <a:pt x="4406" y="5434"/>
                    <a:pt x="4835" y="5434"/>
                  </a:cubicBezTo>
                  <a:cubicBezTo>
                    <a:pt x="5263" y="5434"/>
                    <a:pt x="5620" y="5077"/>
                    <a:pt x="5620" y="4648"/>
                  </a:cubicBezTo>
                  <a:lnTo>
                    <a:pt x="5620" y="3410"/>
                  </a:lnTo>
                  <a:lnTo>
                    <a:pt x="5656" y="3362"/>
                  </a:lnTo>
                  <a:lnTo>
                    <a:pt x="8776" y="5065"/>
                  </a:lnTo>
                  <a:cubicBezTo>
                    <a:pt x="8942" y="5184"/>
                    <a:pt x="9002" y="5374"/>
                    <a:pt x="8907" y="5541"/>
                  </a:cubicBezTo>
                  <a:cubicBezTo>
                    <a:pt x="8850" y="5654"/>
                    <a:pt x="8745" y="5717"/>
                    <a:pt x="8631" y="5717"/>
                  </a:cubicBezTo>
                  <a:cubicBezTo>
                    <a:pt x="8576" y="5717"/>
                    <a:pt x="8520" y="5703"/>
                    <a:pt x="8466" y="5672"/>
                  </a:cubicBezTo>
                  <a:lnTo>
                    <a:pt x="6740" y="4743"/>
                  </a:lnTo>
                  <a:cubicBezTo>
                    <a:pt x="6711" y="4727"/>
                    <a:pt x="6682" y="4719"/>
                    <a:pt x="6655" y="4719"/>
                  </a:cubicBezTo>
                  <a:cubicBezTo>
                    <a:pt x="6603" y="4719"/>
                    <a:pt x="6557" y="4748"/>
                    <a:pt x="6525" y="4803"/>
                  </a:cubicBezTo>
                  <a:cubicBezTo>
                    <a:pt x="6490" y="4874"/>
                    <a:pt x="6513" y="4958"/>
                    <a:pt x="6585" y="5005"/>
                  </a:cubicBezTo>
                  <a:lnTo>
                    <a:pt x="8037" y="5791"/>
                  </a:lnTo>
                  <a:cubicBezTo>
                    <a:pt x="8192" y="5886"/>
                    <a:pt x="8252" y="6077"/>
                    <a:pt x="8168" y="6243"/>
                  </a:cubicBezTo>
                  <a:cubicBezTo>
                    <a:pt x="8104" y="6356"/>
                    <a:pt x="7996" y="6415"/>
                    <a:pt x="7881" y="6415"/>
                  </a:cubicBezTo>
                  <a:cubicBezTo>
                    <a:pt x="7826" y="6415"/>
                    <a:pt x="7770" y="6401"/>
                    <a:pt x="7716" y="6374"/>
                  </a:cubicBezTo>
                  <a:lnTo>
                    <a:pt x="6251" y="5565"/>
                  </a:lnTo>
                  <a:cubicBezTo>
                    <a:pt x="6226" y="5554"/>
                    <a:pt x="6200" y="5548"/>
                    <a:pt x="6175" y="5548"/>
                  </a:cubicBezTo>
                  <a:cubicBezTo>
                    <a:pt x="6120" y="5548"/>
                    <a:pt x="6070" y="5575"/>
                    <a:pt x="6037" y="5624"/>
                  </a:cubicBezTo>
                  <a:cubicBezTo>
                    <a:pt x="5990" y="5708"/>
                    <a:pt x="6025" y="5791"/>
                    <a:pt x="6097" y="5839"/>
                  </a:cubicBezTo>
                  <a:lnTo>
                    <a:pt x="7287" y="6493"/>
                  </a:lnTo>
                  <a:cubicBezTo>
                    <a:pt x="7454" y="6577"/>
                    <a:pt x="7514" y="6779"/>
                    <a:pt x="7418" y="6934"/>
                  </a:cubicBezTo>
                  <a:cubicBezTo>
                    <a:pt x="7360" y="7050"/>
                    <a:pt x="7250" y="7114"/>
                    <a:pt x="7132" y="7114"/>
                  </a:cubicBezTo>
                  <a:cubicBezTo>
                    <a:pt x="7081" y="7114"/>
                    <a:pt x="7028" y="7102"/>
                    <a:pt x="6978" y="7077"/>
                  </a:cubicBezTo>
                  <a:lnTo>
                    <a:pt x="5728" y="6386"/>
                  </a:lnTo>
                  <a:cubicBezTo>
                    <a:pt x="5705" y="6371"/>
                    <a:pt x="5680" y="6365"/>
                    <a:pt x="5655" y="6365"/>
                  </a:cubicBezTo>
                  <a:cubicBezTo>
                    <a:pt x="5601" y="6365"/>
                    <a:pt x="5546" y="6397"/>
                    <a:pt x="5513" y="6446"/>
                  </a:cubicBezTo>
                  <a:cubicBezTo>
                    <a:pt x="5478" y="6517"/>
                    <a:pt x="5501" y="6613"/>
                    <a:pt x="5573" y="6660"/>
                  </a:cubicBezTo>
                  <a:lnTo>
                    <a:pt x="6549" y="7172"/>
                  </a:lnTo>
                  <a:cubicBezTo>
                    <a:pt x="6704" y="7267"/>
                    <a:pt x="6763" y="7458"/>
                    <a:pt x="6680" y="7625"/>
                  </a:cubicBezTo>
                  <a:cubicBezTo>
                    <a:pt x="6616" y="7737"/>
                    <a:pt x="6508" y="7801"/>
                    <a:pt x="6393" y="7801"/>
                  </a:cubicBezTo>
                  <a:cubicBezTo>
                    <a:pt x="6338" y="7801"/>
                    <a:pt x="6282" y="7786"/>
                    <a:pt x="6228" y="7756"/>
                  </a:cubicBezTo>
                  <a:lnTo>
                    <a:pt x="5549" y="7386"/>
                  </a:lnTo>
                  <a:cubicBezTo>
                    <a:pt x="5549" y="7255"/>
                    <a:pt x="5501" y="7101"/>
                    <a:pt x="5406" y="6994"/>
                  </a:cubicBezTo>
                  <a:cubicBezTo>
                    <a:pt x="5299" y="6851"/>
                    <a:pt x="5132" y="6755"/>
                    <a:pt x="4954" y="6744"/>
                  </a:cubicBezTo>
                  <a:lnTo>
                    <a:pt x="4954" y="6696"/>
                  </a:lnTo>
                  <a:cubicBezTo>
                    <a:pt x="4977" y="6541"/>
                    <a:pt x="4930" y="6363"/>
                    <a:pt x="4835" y="6220"/>
                  </a:cubicBezTo>
                  <a:cubicBezTo>
                    <a:pt x="4716" y="6077"/>
                    <a:pt x="4549" y="5982"/>
                    <a:pt x="4370" y="5970"/>
                  </a:cubicBezTo>
                  <a:lnTo>
                    <a:pt x="4370" y="5922"/>
                  </a:lnTo>
                  <a:cubicBezTo>
                    <a:pt x="4406" y="5767"/>
                    <a:pt x="4358" y="5589"/>
                    <a:pt x="4251" y="5446"/>
                  </a:cubicBezTo>
                  <a:cubicBezTo>
                    <a:pt x="4132" y="5303"/>
                    <a:pt x="3965" y="5208"/>
                    <a:pt x="3787" y="5196"/>
                  </a:cubicBezTo>
                  <a:lnTo>
                    <a:pt x="3787" y="5148"/>
                  </a:lnTo>
                  <a:cubicBezTo>
                    <a:pt x="3823" y="4993"/>
                    <a:pt x="3775" y="4815"/>
                    <a:pt x="3668" y="4672"/>
                  </a:cubicBezTo>
                  <a:cubicBezTo>
                    <a:pt x="3547" y="4516"/>
                    <a:pt x="3359" y="4432"/>
                    <a:pt x="3172" y="4432"/>
                  </a:cubicBezTo>
                  <a:cubicBezTo>
                    <a:pt x="3044" y="4432"/>
                    <a:pt x="2917" y="4471"/>
                    <a:pt x="2811" y="4553"/>
                  </a:cubicBezTo>
                  <a:lnTo>
                    <a:pt x="1763" y="5315"/>
                  </a:lnTo>
                  <a:lnTo>
                    <a:pt x="1394" y="5112"/>
                  </a:lnTo>
                  <a:lnTo>
                    <a:pt x="2870" y="2553"/>
                  </a:lnTo>
                  <a:close/>
                  <a:moveTo>
                    <a:pt x="4936" y="7026"/>
                  </a:moveTo>
                  <a:cubicBezTo>
                    <a:pt x="5036" y="7026"/>
                    <a:pt x="5132" y="7070"/>
                    <a:pt x="5204" y="7148"/>
                  </a:cubicBezTo>
                  <a:cubicBezTo>
                    <a:pt x="5251" y="7244"/>
                    <a:pt x="5275" y="7315"/>
                    <a:pt x="5263" y="7398"/>
                  </a:cubicBezTo>
                  <a:cubicBezTo>
                    <a:pt x="5251" y="7494"/>
                    <a:pt x="5204" y="7565"/>
                    <a:pt x="5132" y="7625"/>
                  </a:cubicBezTo>
                  <a:lnTo>
                    <a:pt x="4787" y="7875"/>
                  </a:lnTo>
                  <a:cubicBezTo>
                    <a:pt x="4729" y="7918"/>
                    <a:pt x="4658" y="7940"/>
                    <a:pt x="4588" y="7940"/>
                  </a:cubicBezTo>
                  <a:cubicBezTo>
                    <a:pt x="4487" y="7940"/>
                    <a:pt x="4386" y="7895"/>
                    <a:pt x="4323" y="7803"/>
                  </a:cubicBezTo>
                  <a:cubicBezTo>
                    <a:pt x="4215" y="7660"/>
                    <a:pt x="4251" y="7446"/>
                    <a:pt x="4406" y="7339"/>
                  </a:cubicBezTo>
                  <a:lnTo>
                    <a:pt x="4727" y="7101"/>
                  </a:lnTo>
                  <a:lnTo>
                    <a:pt x="4739" y="7089"/>
                  </a:lnTo>
                  <a:cubicBezTo>
                    <a:pt x="4802" y="7046"/>
                    <a:pt x="4870" y="7026"/>
                    <a:pt x="4936" y="7026"/>
                  </a:cubicBezTo>
                  <a:close/>
                  <a:moveTo>
                    <a:pt x="180" y="0"/>
                  </a:moveTo>
                  <a:cubicBezTo>
                    <a:pt x="125" y="0"/>
                    <a:pt x="69" y="27"/>
                    <a:pt x="36" y="76"/>
                  </a:cubicBezTo>
                  <a:cubicBezTo>
                    <a:pt x="1" y="159"/>
                    <a:pt x="24" y="243"/>
                    <a:pt x="96" y="290"/>
                  </a:cubicBezTo>
                  <a:lnTo>
                    <a:pt x="2382" y="1600"/>
                  </a:lnTo>
                  <a:lnTo>
                    <a:pt x="405" y="5005"/>
                  </a:lnTo>
                  <a:lnTo>
                    <a:pt x="251" y="4922"/>
                  </a:lnTo>
                  <a:cubicBezTo>
                    <a:pt x="221" y="4905"/>
                    <a:pt x="192" y="4897"/>
                    <a:pt x="164" y="4897"/>
                  </a:cubicBezTo>
                  <a:cubicBezTo>
                    <a:pt x="113" y="4897"/>
                    <a:pt x="67" y="4923"/>
                    <a:pt x="36" y="4969"/>
                  </a:cubicBezTo>
                  <a:cubicBezTo>
                    <a:pt x="1" y="5053"/>
                    <a:pt x="24" y="5136"/>
                    <a:pt x="96" y="5184"/>
                  </a:cubicBezTo>
                  <a:lnTo>
                    <a:pt x="882" y="5648"/>
                  </a:lnTo>
                  <a:cubicBezTo>
                    <a:pt x="908" y="5663"/>
                    <a:pt x="934" y="5670"/>
                    <a:pt x="959" y="5670"/>
                  </a:cubicBezTo>
                  <a:cubicBezTo>
                    <a:pt x="1014" y="5670"/>
                    <a:pt x="1063" y="5638"/>
                    <a:pt x="1096" y="5589"/>
                  </a:cubicBezTo>
                  <a:lnTo>
                    <a:pt x="1215" y="5398"/>
                  </a:lnTo>
                  <a:lnTo>
                    <a:pt x="1537" y="5565"/>
                  </a:lnTo>
                  <a:cubicBezTo>
                    <a:pt x="1441" y="5779"/>
                    <a:pt x="1453" y="6029"/>
                    <a:pt x="1584" y="6220"/>
                  </a:cubicBezTo>
                  <a:cubicBezTo>
                    <a:pt x="1703" y="6386"/>
                    <a:pt x="1894" y="6482"/>
                    <a:pt x="2096" y="6482"/>
                  </a:cubicBezTo>
                  <a:cubicBezTo>
                    <a:pt x="2156" y="6482"/>
                    <a:pt x="2227" y="6458"/>
                    <a:pt x="2287" y="6446"/>
                  </a:cubicBezTo>
                  <a:cubicBezTo>
                    <a:pt x="2287" y="6577"/>
                    <a:pt x="2334" y="6720"/>
                    <a:pt x="2406" y="6815"/>
                  </a:cubicBezTo>
                  <a:cubicBezTo>
                    <a:pt x="2525" y="6982"/>
                    <a:pt x="2715" y="7077"/>
                    <a:pt x="2906" y="7077"/>
                  </a:cubicBezTo>
                  <a:cubicBezTo>
                    <a:pt x="2965" y="7077"/>
                    <a:pt x="3049" y="7053"/>
                    <a:pt x="3108" y="7041"/>
                  </a:cubicBezTo>
                  <a:cubicBezTo>
                    <a:pt x="3108" y="7160"/>
                    <a:pt x="3144" y="7291"/>
                    <a:pt x="3227" y="7398"/>
                  </a:cubicBezTo>
                  <a:cubicBezTo>
                    <a:pt x="3323" y="7529"/>
                    <a:pt x="3465" y="7625"/>
                    <a:pt x="3644" y="7648"/>
                  </a:cubicBezTo>
                  <a:cubicBezTo>
                    <a:pt x="3668" y="7648"/>
                    <a:pt x="3715" y="7672"/>
                    <a:pt x="3739" y="7672"/>
                  </a:cubicBezTo>
                  <a:cubicBezTo>
                    <a:pt x="3799" y="7672"/>
                    <a:pt x="3882" y="7648"/>
                    <a:pt x="3942" y="7636"/>
                  </a:cubicBezTo>
                  <a:cubicBezTo>
                    <a:pt x="3942" y="7767"/>
                    <a:pt x="3977" y="7886"/>
                    <a:pt x="4061" y="7994"/>
                  </a:cubicBezTo>
                  <a:cubicBezTo>
                    <a:pt x="4156" y="8125"/>
                    <a:pt x="4299" y="8220"/>
                    <a:pt x="4477" y="8244"/>
                  </a:cubicBezTo>
                  <a:cubicBezTo>
                    <a:pt x="4501" y="8244"/>
                    <a:pt x="4549" y="8267"/>
                    <a:pt x="4573" y="8267"/>
                  </a:cubicBezTo>
                  <a:cubicBezTo>
                    <a:pt x="4716" y="8267"/>
                    <a:pt x="4835" y="8220"/>
                    <a:pt x="4954" y="8148"/>
                  </a:cubicBezTo>
                  <a:lnTo>
                    <a:pt x="5287" y="7886"/>
                  </a:lnTo>
                  <a:cubicBezTo>
                    <a:pt x="5370" y="7827"/>
                    <a:pt x="5430" y="7767"/>
                    <a:pt x="5466" y="7684"/>
                  </a:cubicBezTo>
                  <a:lnTo>
                    <a:pt x="6085" y="8029"/>
                  </a:lnTo>
                  <a:cubicBezTo>
                    <a:pt x="6168" y="8077"/>
                    <a:pt x="6275" y="8101"/>
                    <a:pt x="6382" y="8101"/>
                  </a:cubicBezTo>
                  <a:cubicBezTo>
                    <a:pt x="6442" y="8101"/>
                    <a:pt x="6501" y="8089"/>
                    <a:pt x="6561" y="8077"/>
                  </a:cubicBezTo>
                  <a:cubicBezTo>
                    <a:pt x="6716" y="8029"/>
                    <a:pt x="6859" y="7922"/>
                    <a:pt x="6930" y="7779"/>
                  </a:cubicBezTo>
                  <a:cubicBezTo>
                    <a:pt x="6990" y="7648"/>
                    <a:pt x="7013" y="7529"/>
                    <a:pt x="7002" y="7398"/>
                  </a:cubicBezTo>
                  <a:cubicBezTo>
                    <a:pt x="7049" y="7398"/>
                    <a:pt x="7073" y="7422"/>
                    <a:pt x="7121" y="7422"/>
                  </a:cubicBezTo>
                  <a:cubicBezTo>
                    <a:pt x="7347" y="7422"/>
                    <a:pt x="7573" y="7303"/>
                    <a:pt x="7668" y="7089"/>
                  </a:cubicBezTo>
                  <a:cubicBezTo>
                    <a:pt x="7728" y="6970"/>
                    <a:pt x="7764" y="6839"/>
                    <a:pt x="7752" y="6720"/>
                  </a:cubicBezTo>
                  <a:cubicBezTo>
                    <a:pt x="7787" y="6720"/>
                    <a:pt x="7823" y="6732"/>
                    <a:pt x="7871" y="6732"/>
                  </a:cubicBezTo>
                  <a:cubicBezTo>
                    <a:pt x="8085" y="6732"/>
                    <a:pt x="8311" y="6613"/>
                    <a:pt x="8418" y="6410"/>
                  </a:cubicBezTo>
                  <a:cubicBezTo>
                    <a:pt x="8478" y="6291"/>
                    <a:pt x="8502" y="6172"/>
                    <a:pt x="8490" y="6029"/>
                  </a:cubicBezTo>
                  <a:cubicBezTo>
                    <a:pt x="8537" y="6029"/>
                    <a:pt x="8561" y="6053"/>
                    <a:pt x="8609" y="6053"/>
                  </a:cubicBezTo>
                  <a:cubicBezTo>
                    <a:pt x="8668" y="6053"/>
                    <a:pt x="8728" y="6029"/>
                    <a:pt x="8787" y="6017"/>
                  </a:cubicBezTo>
                  <a:cubicBezTo>
                    <a:pt x="8954" y="5970"/>
                    <a:pt x="9085" y="5874"/>
                    <a:pt x="9157" y="5720"/>
                  </a:cubicBezTo>
                  <a:cubicBezTo>
                    <a:pt x="9240" y="5577"/>
                    <a:pt x="9264" y="5410"/>
                    <a:pt x="9204" y="5243"/>
                  </a:cubicBezTo>
                  <a:cubicBezTo>
                    <a:pt x="9192" y="5196"/>
                    <a:pt x="9180" y="5172"/>
                    <a:pt x="9157" y="5136"/>
                  </a:cubicBezTo>
                  <a:lnTo>
                    <a:pt x="9430" y="4946"/>
                  </a:lnTo>
                  <a:lnTo>
                    <a:pt x="9561" y="5124"/>
                  </a:lnTo>
                  <a:cubicBezTo>
                    <a:pt x="9591" y="5161"/>
                    <a:pt x="9644" y="5180"/>
                    <a:pt x="9694" y="5180"/>
                  </a:cubicBezTo>
                  <a:cubicBezTo>
                    <a:pt x="9724" y="5180"/>
                    <a:pt x="9753" y="5173"/>
                    <a:pt x="9776" y="5160"/>
                  </a:cubicBezTo>
                  <a:lnTo>
                    <a:pt x="10192" y="4827"/>
                  </a:lnTo>
                  <a:cubicBezTo>
                    <a:pt x="10264" y="4743"/>
                    <a:pt x="10276" y="4648"/>
                    <a:pt x="10240" y="4577"/>
                  </a:cubicBezTo>
                  <a:cubicBezTo>
                    <a:pt x="10210" y="4539"/>
                    <a:pt x="10157" y="4521"/>
                    <a:pt x="10107" y="4521"/>
                  </a:cubicBezTo>
                  <a:cubicBezTo>
                    <a:pt x="10077" y="4521"/>
                    <a:pt x="10048" y="4527"/>
                    <a:pt x="10026" y="4541"/>
                  </a:cubicBezTo>
                  <a:lnTo>
                    <a:pt x="9728" y="4779"/>
                  </a:lnTo>
                  <a:lnTo>
                    <a:pt x="7347" y="1671"/>
                  </a:lnTo>
                  <a:lnTo>
                    <a:pt x="8704" y="790"/>
                  </a:lnTo>
                  <a:cubicBezTo>
                    <a:pt x="8776" y="755"/>
                    <a:pt x="8787" y="659"/>
                    <a:pt x="8752" y="588"/>
                  </a:cubicBezTo>
                  <a:cubicBezTo>
                    <a:pt x="8721" y="542"/>
                    <a:pt x="8670" y="516"/>
                    <a:pt x="8619" y="516"/>
                  </a:cubicBezTo>
                  <a:cubicBezTo>
                    <a:pt x="8591" y="516"/>
                    <a:pt x="8563" y="523"/>
                    <a:pt x="8537" y="540"/>
                  </a:cubicBezTo>
                  <a:lnTo>
                    <a:pt x="7049" y="1493"/>
                  </a:lnTo>
                  <a:cubicBezTo>
                    <a:pt x="6978" y="1540"/>
                    <a:pt x="6966" y="1648"/>
                    <a:pt x="7002" y="1719"/>
                  </a:cubicBezTo>
                  <a:lnTo>
                    <a:pt x="7275" y="2076"/>
                  </a:lnTo>
                  <a:lnTo>
                    <a:pt x="7085" y="2219"/>
                  </a:lnTo>
                  <a:lnTo>
                    <a:pt x="6311" y="1969"/>
                  </a:lnTo>
                  <a:cubicBezTo>
                    <a:pt x="6287" y="1969"/>
                    <a:pt x="6275" y="1957"/>
                    <a:pt x="6263" y="1957"/>
                  </a:cubicBezTo>
                  <a:lnTo>
                    <a:pt x="4501" y="1957"/>
                  </a:lnTo>
                  <a:cubicBezTo>
                    <a:pt x="4430" y="1957"/>
                    <a:pt x="4370" y="2005"/>
                    <a:pt x="4358" y="2076"/>
                  </a:cubicBezTo>
                  <a:lnTo>
                    <a:pt x="4251" y="2481"/>
                  </a:lnTo>
                  <a:lnTo>
                    <a:pt x="4001" y="2374"/>
                  </a:lnTo>
                  <a:cubicBezTo>
                    <a:pt x="3965" y="2362"/>
                    <a:pt x="3954" y="2362"/>
                    <a:pt x="3930" y="2362"/>
                  </a:cubicBezTo>
                  <a:lnTo>
                    <a:pt x="3227" y="2433"/>
                  </a:lnTo>
                  <a:lnTo>
                    <a:pt x="2989" y="2302"/>
                  </a:lnTo>
                  <a:lnTo>
                    <a:pt x="3215" y="1910"/>
                  </a:lnTo>
                  <a:cubicBezTo>
                    <a:pt x="3251" y="1838"/>
                    <a:pt x="3227" y="1743"/>
                    <a:pt x="3156" y="1707"/>
                  </a:cubicBezTo>
                  <a:lnTo>
                    <a:pt x="251" y="16"/>
                  </a:lnTo>
                  <a:cubicBezTo>
                    <a:pt x="229" y="5"/>
                    <a:pt x="204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3506;p82"/>
            <p:cNvSpPr/>
            <p:nvPr/>
          </p:nvSpPr>
          <p:spPr>
            <a:xfrm>
              <a:off x="3059960" y="2009628"/>
              <a:ext cx="37177" cy="26960"/>
            </a:xfrm>
            <a:custGeom>
              <a:avLst/>
              <a:gdLst/>
              <a:ahLst/>
              <a:cxnLst/>
              <a:rect l="l" t="t" r="r" b="b"/>
              <a:pathLst>
                <a:path w="1168" h="847" extrusionOk="0">
                  <a:moveTo>
                    <a:pt x="999" y="0"/>
                  </a:moveTo>
                  <a:cubicBezTo>
                    <a:pt x="971" y="0"/>
                    <a:pt x="943" y="8"/>
                    <a:pt x="918" y="25"/>
                  </a:cubicBezTo>
                  <a:lnTo>
                    <a:pt x="84" y="561"/>
                  </a:lnTo>
                  <a:cubicBezTo>
                    <a:pt x="13" y="608"/>
                    <a:pt x="1" y="692"/>
                    <a:pt x="37" y="775"/>
                  </a:cubicBezTo>
                  <a:cubicBezTo>
                    <a:pt x="72" y="811"/>
                    <a:pt x="120" y="846"/>
                    <a:pt x="156" y="846"/>
                  </a:cubicBezTo>
                  <a:cubicBezTo>
                    <a:pt x="191" y="846"/>
                    <a:pt x="215" y="823"/>
                    <a:pt x="239" y="811"/>
                  </a:cubicBezTo>
                  <a:lnTo>
                    <a:pt x="1073" y="275"/>
                  </a:lnTo>
                  <a:cubicBezTo>
                    <a:pt x="1156" y="239"/>
                    <a:pt x="1168" y="144"/>
                    <a:pt x="1132" y="72"/>
                  </a:cubicBezTo>
                  <a:cubicBezTo>
                    <a:pt x="1101" y="26"/>
                    <a:pt x="1051" y="0"/>
                    <a:pt x="9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6" name="Рисунок 1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2379" y="4179006"/>
            <a:ext cx="845370" cy="81214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795B0D6-3816-4870-B494-36B66A72BA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094642" y="4855314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3</a:t>
            </a:fld>
            <a:endParaRPr lang="x-none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BFCC0E-7DF3-4CC8-9865-32DDAAC23CCC}"/>
              </a:ext>
            </a:extLst>
          </p:cNvPr>
          <p:cNvSpPr/>
          <p:nvPr/>
        </p:nvSpPr>
        <p:spPr>
          <a:xfrm>
            <a:off x="1461378" y="379688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Создание телекоммуникационной инфраструктуры науки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/>
              </a:rPr>
              <a:t> </a:t>
            </a:r>
            <a:endParaRPr lang="x-non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30;p70"/>
          <p:cNvGrpSpPr/>
          <p:nvPr/>
        </p:nvGrpSpPr>
        <p:grpSpPr>
          <a:xfrm rot="16200000">
            <a:off x="-1881517" y="2336566"/>
            <a:ext cx="5143501" cy="470367"/>
            <a:chOff x="6336019" y="3733725"/>
            <a:chExt cx="2566206" cy="351310"/>
          </a:xfrm>
        </p:grpSpPr>
        <p:sp>
          <p:nvSpPr>
            <p:cNvPr id="4" name="Google Shape;1631;p70"/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noFill/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632;p70"/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633;p70"/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34;p70"/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397;p46"/>
          <p:cNvSpPr txBox="1">
            <a:spLocks noGrp="1"/>
          </p:cNvSpPr>
          <p:nvPr>
            <p:ph type="title"/>
          </p:nvPr>
        </p:nvSpPr>
        <p:spPr>
          <a:xfrm>
            <a:off x="1122752" y="349013"/>
            <a:ext cx="4375684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b="1" dirty="0">
                <a:solidFill>
                  <a:srgbClr val="0070C0"/>
                </a:solidFill>
              </a:rPr>
              <a:t>Основные причины</a:t>
            </a:r>
            <a:endParaRPr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64498" y="983819"/>
            <a:ext cx="2032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34094"/>
              </a:buClr>
              <a:buFont typeface="Wingdings" panose="05000000000000000000" pitchFamily="2" charset="2"/>
              <a:buChar char="§"/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 знаний</a:t>
            </a:r>
            <a:endParaRPr lang="ru-RU" sz="1600" u="sng" dirty="0">
              <a:solidFill>
                <a:srgbClr val="034094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58425" y="1416361"/>
            <a:ext cx="29754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34094"/>
              </a:buClr>
              <a:buFont typeface="Wingdings" panose="05000000000000000000" pitchFamily="2" charset="2"/>
              <a:buChar char="§"/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Технологический прогресс</a:t>
            </a:r>
            <a:endParaRPr lang="ru-RU" sz="1600" u="sng" dirty="0">
              <a:solidFill>
                <a:srgbClr val="034094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58425" y="1929175"/>
            <a:ext cx="24272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34094"/>
              </a:buClr>
              <a:buFont typeface="Wingdings" panose="05000000000000000000" pitchFamily="2" charset="2"/>
              <a:buChar char="§"/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Экономический рост</a:t>
            </a:r>
            <a:endParaRPr lang="ru-RU" sz="1600" u="sng" dirty="0">
              <a:solidFill>
                <a:srgbClr val="034094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64498" y="2384017"/>
            <a:ext cx="2768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34094"/>
              </a:buClr>
              <a:buFont typeface="Wingdings" panose="05000000000000000000" pitchFamily="2" charset="2"/>
              <a:buChar char="§"/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Улучшение образования</a:t>
            </a:r>
            <a:endParaRPr lang="ru-RU" sz="1600" u="sng" dirty="0">
              <a:solidFill>
                <a:srgbClr val="034094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4498" y="2907172"/>
            <a:ext cx="3308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34094"/>
              </a:buClr>
              <a:buFont typeface="Wingdings" panose="05000000000000000000" pitchFamily="2" charset="2"/>
              <a:buChar char="§"/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Решение социальных проблем</a:t>
            </a:r>
            <a:endParaRPr lang="ru-RU" sz="1600" u="sng" dirty="0">
              <a:solidFill>
                <a:srgbClr val="034094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64498" y="3416833"/>
            <a:ext cx="44230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34094"/>
              </a:buClr>
              <a:buFont typeface="Wingdings" panose="05000000000000000000" pitchFamily="2" charset="2"/>
              <a:buChar char="§"/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Конкурентоспособность на мировой арене</a:t>
            </a:r>
            <a:endParaRPr lang="ru-RU" sz="1600" u="sng" dirty="0">
              <a:solidFill>
                <a:srgbClr val="034094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64498" y="3945968"/>
            <a:ext cx="4793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34094"/>
              </a:buClr>
              <a:buFont typeface="Wingdings" panose="05000000000000000000" pitchFamily="2" charset="2"/>
              <a:buChar char="§"/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Сохранение культурного и научного наследия</a:t>
            </a:r>
            <a:endParaRPr lang="ru-RU" sz="1600" u="sng" dirty="0">
              <a:solidFill>
                <a:srgbClr val="034094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0558" y="4420396"/>
            <a:ext cx="708890" cy="681030"/>
          </a:xfrm>
          <a:prstGeom prst="rect">
            <a:avLst/>
          </a:prstGeom>
        </p:spPr>
      </p:pic>
      <p:grpSp>
        <p:nvGrpSpPr>
          <p:cNvPr id="101" name="Google Shape;9297;p74"/>
          <p:cNvGrpSpPr/>
          <p:nvPr/>
        </p:nvGrpSpPr>
        <p:grpSpPr>
          <a:xfrm rot="20755444">
            <a:off x="7101909" y="-275393"/>
            <a:ext cx="4920201" cy="5085698"/>
            <a:chOff x="2499700" y="1135950"/>
            <a:chExt cx="732402" cy="777990"/>
          </a:xfrm>
        </p:grpSpPr>
        <p:grpSp>
          <p:nvGrpSpPr>
            <p:cNvPr id="102" name="Google Shape;9298;p74"/>
            <p:cNvGrpSpPr/>
            <p:nvPr/>
          </p:nvGrpSpPr>
          <p:grpSpPr>
            <a:xfrm>
              <a:off x="2499700" y="1135950"/>
              <a:ext cx="732402" cy="694706"/>
              <a:chOff x="2499700" y="1135950"/>
              <a:chExt cx="732402" cy="694706"/>
            </a:xfrm>
          </p:grpSpPr>
          <p:sp>
            <p:nvSpPr>
              <p:cNvPr id="109" name="Google Shape;9299;p74"/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9300;p74"/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340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9301;p74"/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9302;p74"/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9303;p74"/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9304;p74"/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9305;p74"/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340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9306;p74"/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9307;p74"/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9308;p74"/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9309;p74"/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310;p74"/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340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9311;p74"/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312;p74"/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313;p74"/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2D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9314;p74"/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9315;p74"/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9316;p74"/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9317;p74"/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9318;p74"/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9319;p74"/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9320;p74"/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9321;p74"/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9322;p74"/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9323;p74"/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9324;p74"/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9325;p74"/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" name="Google Shape;9326;p74"/>
            <p:cNvGrpSpPr/>
            <p:nvPr/>
          </p:nvGrpSpPr>
          <p:grpSpPr>
            <a:xfrm>
              <a:off x="2517909" y="1188726"/>
              <a:ext cx="702702" cy="725214"/>
              <a:chOff x="2517909" y="1188726"/>
              <a:chExt cx="702702" cy="725214"/>
            </a:xfrm>
          </p:grpSpPr>
          <p:sp>
            <p:nvSpPr>
              <p:cNvPr id="104" name="Google Shape;9327;p74"/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328;p74"/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solidFill>
                <a:srgbClr val="7CA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329;p74"/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330;p74"/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331;p74"/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1D9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38382AA6-0B51-4993-80E7-53D0C80B49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8330" y="4864245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4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4358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30;p70"/>
          <p:cNvGrpSpPr/>
          <p:nvPr/>
        </p:nvGrpSpPr>
        <p:grpSpPr>
          <a:xfrm rot="16200000">
            <a:off x="5709104" y="2336566"/>
            <a:ext cx="5143501" cy="470367"/>
            <a:chOff x="6336019" y="3733725"/>
            <a:chExt cx="2566206" cy="351310"/>
          </a:xfrm>
        </p:grpSpPr>
        <p:sp>
          <p:nvSpPr>
            <p:cNvPr id="4" name="Google Shape;1631;p70"/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noFill/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632;p70"/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633;p70"/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34;p70"/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397;p46"/>
          <p:cNvSpPr txBox="1">
            <a:spLocks noGrp="1"/>
          </p:cNvSpPr>
          <p:nvPr>
            <p:ph type="title"/>
          </p:nvPr>
        </p:nvSpPr>
        <p:spPr>
          <a:xfrm>
            <a:off x="155370" y="-1"/>
            <a:ext cx="7695065" cy="9591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ru-RU" sz="3200" dirty="0">
                <a:solidFill>
                  <a:srgbClr val="0070C0"/>
                </a:solidFill>
              </a:rPr>
              <a:t>Основные аспекты научно-инновационной деятельности </a:t>
            </a:r>
            <a:endParaRPr sz="36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84110" y="1343769"/>
            <a:ext cx="33132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034094"/>
              </a:buClr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науки, образования </a:t>
            </a:r>
          </a:p>
          <a:p>
            <a:pPr algn="r">
              <a:buClr>
                <a:srgbClr val="034094"/>
              </a:buClr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производства</a:t>
            </a:r>
          </a:p>
          <a:p>
            <a:pPr algn="r">
              <a:buClr>
                <a:srgbClr val="034094"/>
              </a:buClr>
            </a:pPr>
            <a:endParaRPr lang="ru-RU" sz="1600" b="1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Clr>
                <a:srgbClr val="034094"/>
              </a:buClr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Стратегическое планирование</a:t>
            </a:r>
            <a:endParaRPr lang="ru-RU" sz="1600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80787" y="1785666"/>
            <a:ext cx="23632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034094"/>
              </a:buClr>
            </a:pPr>
            <a:endParaRPr lang="ru-RU" sz="1600" b="1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Clr>
                <a:srgbClr val="034094"/>
              </a:buClr>
            </a:pPr>
            <a:endParaRPr lang="ru-RU" sz="1600" b="1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Clr>
                <a:srgbClr val="034094"/>
              </a:buClr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исследования</a:t>
            </a:r>
            <a:endParaRPr lang="ru-RU" sz="1600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25187" y="2306667"/>
            <a:ext cx="4195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034094"/>
              </a:buClr>
            </a:pPr>
            <a:endParaRPr lang="ru-RU" sz="1600" b="1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Clr>
                <a:srgbClr val="034094"/>
              </a:buClr>
            </a:pPr>
            <a:endParaRPr lang="ru-RU" sz="1600" b="1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Clr>
                <a:srgbClr val="034094"/>
              </a:buClr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новых продуктов и технологий</a:t>
            </a:r>
            <a:endParaRPr lang="ru-RU" sz="1600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23888" y="2748564"/>
            <a:ext cx="1253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034094"/>
              </a:buClr>
            </a:pPr>
            <a:endParaRPr lang="ru-RU" sz="1600" b="1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Clr>
                <a:srgbClr val="034094"/>
              </a:buClr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Инновации</a:t>
            </a:r>
            <a:endParaRPr lang="ru-RU" sz="1600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86478" y="3269565"/>
            <a:ext cx="2210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034094"/>
              </a:buClr>
            </a:pPr>
            <a:endParaRPr lang="ru-RU" sz="1600" b="1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Clr>
                <a:srgbClr val="034094"/>
              </a:buClr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 технологий</a:t>
            </a:r>
            <a:endParaRPr lang="ru-RU" sz="1600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85244" y="3711462"/>
            <a:ext cx="3115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034094"/>
              </a:buClr>
            </a:pPr>
            <a:endParaRPr lang="ru-RU" sz="1600" b="1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Clr>
                <a:srgbClr val="034094"/>
              </a:buClr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и инвестиции</a:t>
            </a:r>
            <a:endParaRPr lang="ru-RU" sz="1600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85244" y="4232463"/>
            <a:ext cx="3092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034094"/>
              </a:buClr>
            </a:pPr>
            <a:endParaRPr lang="ru-RU" sz="1600" b="1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Clr>
                <a:srgbClr val="034094"/>
              </a:buClr>
            </a:pPr>
            <a:r>
              <a:rPr lang="ru-RU" sz="1600" b="1" u="sng" dirty="0">
                <a:solidFill>
                  <a:srgbClr val="0340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и партнерства</a:t>
            </a:r>
            <a:endParaRPr lang="ru-RU" sz="1600" u="sng" dirty="0">
              <a:solidFill>
                <a:srgbClr val="0340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6025" y="4571017"/>
            <a:ext cx="660288" cy="634338"/>
          </a:xfrm>
          <a:prstGeom prst="rect">
            <a:avLst/>
          </a:prstGeom>
        </p:spPr>
      </p:pic>
      <p:grpSp>
        <p:nvGrpSpPr>
          <p:cNvPr id="19" name="Google Shape;9297;p74"/>
          <p:cNvGrpSpPr/>
          <p:nvPr/>
        </p:nvGrpSpPr>
        <p:grpSpPr>
          <a:xfrm rot="11266002">
            <a:off x="-2304744" y="1003628"/>
            <a:ext cx="4920201" cy="5085698"/>
            <a:chOff x="2499700" y="1135950"/>
            <a:chExt cx="732402" cy="777990"/>
          </a:xfrm>
        </p:grpSpPr>
        <p:grpSp>
          <p:nvGrpSpPr>
            <p:cNvPr id="20" name="Google Shape;9298;p74"/>
            <p:cNvGrpSpPr/>
            <p:nvPr/>
          </p:nvGrpSpPr>
          <p:grpSpPr>
            <a:xfrm>
              <a:off x="2499700" y="1135950"/>
              <a:ext cx="732402" cy="694706"/>
              <a:chOff x="2499700" y="1135950"/>
              <a:chExt cx="732402" cy="694706"/>
            </a:xfrm>
          </p:grpSpPr>
          <p:sp>
            <p:nvSpPr>
              <p:cNvPr id="27" name="Google Shape;9299;p74"/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300;p74"/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340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01;p74"/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02;p74"/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303;p74"/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304;p74"/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305;p74"/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340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306;p74"/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307;p74"/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308;p74"/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309;p74"/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310;p74"/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340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311;p74"/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312;p74"/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313;p74"/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2D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314;p74"/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315;p74"/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316;p74"/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317;p74"/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318;p74"/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319;p74"/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320;p74"/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321;p74"/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B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322;p74"/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323;p74"/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324;p74"/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325;p74"/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7CAAFF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9326;p74"/>
            <p:cNvGrpSpPr/>
            <p:nvPr/>
          </p:nvGrpSpPr>
          <p:grpSpPr>
            <a:xfrm>
              <a:off x="2517909" y="1188726"/>
              <a:ext cx="702702" cy="725214"/>
              <a:chOff x="2517909" y="1188726"/>
              <a:chExt cx="702702" cy="725214"/>
            </a:xfrm>
          </p:grpSpPr>
          <p:sp>
            <p:nvSpPr>
              <p:cNvPr id="22" name="Google Shape;9327;p74"/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328;p74"/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solidFill>
                <a:srgbClr val="7CA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329;p74"/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330;p74"/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331;p74"/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1D9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3BB8A5-9EB2-432F-9259-18723483D8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1697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"/>
          <p:cNvSpPr txBox="1"/>
          <p:nvPr/>
        </p:nvSpPr>
        <p:spPr>
          <a:xfrm>
            <a:off x="784977" y="1635519"/>
            <a:ext cx="2341195" cy="7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КОЛИЧЕСТВО НАУЧНО-ПЕДАГОГИЧЕСКИХ 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РАБОТНИКОВ </a:t>
            </a:r>
          </a:p>
        </p:txBody>
      </p:sp>
      <p:sp>
        <p:nvSpPr>
          <p:cNvPr id="403" name="Google Shape;403;p46"/>
          <p:cNvSpPr txBox="1"/>
          <p:nvPr/>
        </p:nvSpPr>
        <p:spPr>
          <a:xfrm>
            <a:off x="1442912" y="3776221"/>
            <a:ext cx="1583514" cy="696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ДОКТОРА НАУК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Khand"/>
              <a:ea typeface="Khand"/>
              <a:cs typeface="Khand"/>
              <a:sym typeface="Khand"/>
            </a:endParaRPr>
          </a:p>
        </p:txBody>
      </p:sp>
      <p:sp>
        <p:nvSpPr>
          <p:cNvPr id="405" name="Google Shape;405;p46"/>
          <p:cNvSpPr/>
          <p:nvPr/>
        </p:nvSpPr>
        <p:spPr>
          <a:xfrm>
            <a:off x="3225751" y="1553102"/>
            <a:ext cx="578400" cy="578400"/>
          </a:xfrm>
          <a:prstGeom prst="ellipse">
            <a:avLst/>
          </a:prstGeom>
          <a:noFill/>
          <a:ln w="9525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</p:txBody>
      </p:sp>
      <p:sp>
        <p:nvSpPr>
          <p:cNvPr id="406" name="Google Shape;406;p46"/>
          <p:cNvSpPr txBox="1"/>
          <p:nvPr/>
        </p:nvSpPr>
        <p:spPr>
          <a:xfrm>
            <a:off x="3864165" y="1395564"/>
            <a:ext cx="1751182" cy="62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АКАДЕМИКА</a:t>
            </a:r>
          </a:p>
        </p:txBody>
      </p:sp>
      <p:cxnSp>
        <p:nvCxnSpPr>
          <p:cNvPr id="410" name="Google Shape;410;p46"/>
          <p:cNvCxnSpPr/>
          <p:nvPr/>
        </p:nvCxnSpPr>
        <p:spPr>
          <a:xfrm flipV="1">
            <a:off x="132188" y="2467566"/>
            <a:ext cx="5063264" cy="4914"/>
          </a:xfrm>
          <a:prstGeom prst="straightConnector1">
            <a:avLst/>
          </a:prstGeom>
          <a:noFill/>
          <a:ln w="9525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46"/>
          <p:cNvCxnSpPr/>
          <p:nvPr/>
        </p:nvCxnSpPr>
        <p:spPr>
          <a:xfrm>
            <a:off x="3075345" y="1345222"/>
            <a:ext cx="0" cy="3250200"/>
          </a:xfrm>
          <a:prstGeom prst="straightConnector1">
            <a:avLst/>
          </a:prstGeom>
          <a:noFill/>
          <a:ln w="9525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2" name="Google Shape;412;p46"/>
          <p:cNvCxnSpPr/>
          <p:nvPr/>
        </p:nvCxnSpPr>
        <p:spPr>
          <a:xfrm flipV="1">
            <a:off x="184278" y="3640349"/>
            <a:ext cx="5784733" cy="12751"/>
          </a:xfrm>
          <a:prstGeom prst="straightConnector1">
            <a:avLst/>
          </a:prstGeom>
          <a:noFill/>
          <a:ln w="9525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ACC3063-0184-4B3C-932C-7B5A82FF8F66}"/>
              </a:ext>
            </a:extLst>
          </p:cNvPr>
          <p:cNvGrpSpPr/>
          <p:nvPr/>
        </p:nvGrpSpPr>
        <p:grpSpPr>
          <a:xfrm>
            <a:off x="110467" y="1625399"/>
            <a:ext cx="697627" cy="619593"/>
            <a:chOff x="110467" y="1625399"/>
            <a:chExt cx="697627" cy="619593"/>
          </a:xfrm>
        </p:grpSpPr>
        <p:sp>
          <p:nvSpPr>
            <p:cNvPr id="407" name="Google Shape;407;p46"/>
            <p:cNvSpPr/>
            <p:nvPr/>
          </p:nvSpPr>
          <p:spPr>
            <a:xfrm>
              <a:off x="137195" y="1625399"/>
              <a:ext cx="670899" cy="619593"/>
            </a:xfrm>
            <a:prstGeom prst="ellipse">
              <a:avLst/>
            </a:prstGeom>
            <a:noFill/>
            <a:ln w="9525" cap="flat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6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10467" y="1736524"/>
              <a:ext cx="697627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1329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878826" y="397237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92</a:t>
            </a:r>
          </a:p>
        </p:txBody>
      </p:sp>
      <p:sp>
        <p:nvSpPr>
          <p:cNvPr id="61" name="Google Shape;405;p46"/>
          <p:cNvSpPr/>
          <p:nvPr/>
        </p:nvSpPr>
        <p:spPr>
          <a:xfrm>
            <a:off x="802221" y="3867837"/>
            <a:ext cx="578400" cy="578400"/>
          </a:xfrm>
          <a:prstGeom prst="ellipse">
            <a:avLst/>
          </a:prstGeom>
          <a:noFill/>
          <a:ln w="9525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1286488" y="2703309"/>
            <a:ext cx="1629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КАНДИДАТА НАУК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D874147-A6C3-435A-B6FA-BB20B04A2B70}"/>
              </a:ext>
            </a:extLst>
          </p:cNvPr>
          <p:cNvGrpSpPr/>
          <p:nvPr/>
        </p:nvGrpSpPr>
        <p:grpSpPr>
          <a:xfrm>
            <a:off x="620116" y="2713440"/>
            <a:ext cx="578400" cy="578400"/>
            <a:chOff x="193396" y="2713440"/>
            <a:chExt cx="578400" cy="578400"/>
          </a:xfrm>
        </p:grpSpPr>
        <p:sp>
          <p:nvSpPr>
            <p:cNvPr id="63" name="Google Shape;405;p46"/>
            <p:cNvSpPr/>
            <p:nvPr/>
          </p:nvSpPr>
          <p:spPr>
            <a:xfrm>
              <a:off x="193396" y="2713440"/>
              <a:ext cx="578400" cy="578400"/>
            </a:xfrm>
            <a:prstGeom prst="ellipse">
              <a:avLst/>
            </a:prstGeom>
            <a:noFill/>
            <a:ln w="9525" cap="flat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6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02409" y="2844535"/>
              <a:ext cx="569387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373</a:t>
              </a:r>
              <a:endPara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5" name="Google Shape;391;p45"/>
          <p:cNvSpPr txBox="1">
            <a:spLocks noGrp="1"/>
          </p:cNvSpPr>
          <p:nvPr>
            <p:ph type="title"/>
          </p:nvPr>
        </p:nvSpPr>
        <p:spPr>
          <a:xfrm>
            <a:off x="-1093803" y="141865"/>
            <a:ext cx="7633855" cy="652337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rgbClr val="7CAAFF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3200" b="1" dirty="0"/>
              <a:t>          </a:t>
            </a:r>
            <a:r>
              <a:rPr lang="ru-RU" sz="3200" b="1" dirty="0">
                <a:solidFill>
                  <a:schemeClr val="bg1">
                    <a:lumMod val="75000"/>
                  </a:schemeClr>
                </a:solidFill>
              </a:rPr>
              <a:t>Исследовательская политика        </a:t>
            </a:r>
            <a:endParaRPr lang="ru-RU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Google Shape;406;p46"/>
          <p:cNvSpPr txBox="1"/>
          <p:nvPr/>
        </p:nvSpPr>
        <p:spPr>
          <a:xfrm>
            <a:off x="3868545" y="2653041"/>
            <a:ext cx="2205378" cy="80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ЧЛЕН-КОРРЕСПОНДЕНТА НАН КР</a:t>
            </a:r>
          </a:p>
        </p:txBody>
      </p:sp>
      <p:sp>
        <p:nvSpPr>
          <p:cNvPr id="27" name="Google Shape;405;p46"/>
          <p:cNvSpPr/>
          <p:nvPr/>
        </p:nvSpPr>
        <p:spPr>
          <a:xfrm>
            <a:off x="3251482" y="2689894"/>
            <a:ext cx="578400" cy="578400"/>
          </a:xfrm>
          <a:prstGeom prst="ellipse">
            <a:avLst/>
          </a:prstGeom>
          <a:noFill/>
          <a:ln w="9525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2379" y="4179006"/>
            <a:ext cx="845370" cy="8121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AD5E60A-0372-4507-9EE6-FE25B0AB8F87}"/>
              </a:ext>
            </a:extLst>
          </p:cNvPr>
          <p:cNvSpPr txBox="1"/>
          <p:nvPr/>
        </p:nvSpPr>
        <p:spPr>
          <a:xfrm>
            <a:off x="5984797" y="1055980"/>
            <a:ext cx="29609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КГТУ им. И.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Раззакова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ведущим многопрофильным университетом – флагманом высшего технического образования в Кыргызстане и имеющий особый статус в соответствии с </a:t>
            </a:r>
            <a:r>
              <a:rPr lang="ru-RU" sz="1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Президента КР УП 243 от 18 июля 2022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ABC3116-6480-47A9-9037-83F8351D9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1093" y="4868862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6</a:t>
            </a:fld>
            <a:endParaRPr lang="x-non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4027619-377A-423A-BB03-46AED3753B88}"/>
              </a:ext>
            </a:extLst>
          </p:cNvPr>
          <p:cNvSpPr/>
          <p:nvPr/>
        </p:nvSpPr>
        <p:spPr>
          <a:xfrm>
            <a:off x="410550" y="139959"/>
            <a:ext cx="8192278" cy="8621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891" y="275680"/>
            <a:ext cx="7704000" cy="6270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ts val="3200"/>
            </a:pPr>
            <a:r>
              <a:rPr lang="ru-RU" sz="3200" b="1" dirty="0">
                <a:solidFill>
                  <a:schemeClr val="bg1">
                    <a:lumMod val="75000"/>
                  </a:schemeClr>
                </a:solidFill>
              </a:rPr>
              <a:t>Финансируемые НИР </a:t>
            </a:r>
            <a:r>
              <a:rPr lang="ru-RU" sz="3200" b="1" dirty="0" err="1">
                <a:solidFill>
                  <a:schemeClr val="bg1">
                    <a:lumMod val="75000"/>
                  </a:schemeClr>
                </a:solidFill>
              </a:rPr>
              <a:t>МОиН</a:t>
            </a:r>
            <a:r>
              <a:rPr lang="ru-RU" sz="3200" b="1" dirty="0">
                <a:solidFill>
                  <a:schemeClr val="bg1">
                    <a:lumMod val="75000"/>
                  </a:schemeClr>
                </a:solidFill>
              </a:rPr>
              <a:t> КР</a:t>
            </a:r>
            <a:br>
              <a:rPr lang="ru-RU" sz="2000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ru-RU" sz="2000" dirty="0">
                <a:solidFill>
                  <a:schemeClr val="bg1">
                    <a:lumMod val="75000"/>
                  </a:schemeClr>
                </a:solidFill>
              </a:rPr>
            </a:br>
            <a:endParaRPr lang="ru-RU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48" y="1840215"/>
            <a:ext cx="6674422" cy="27784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759970" y="4593274"/>
            <a:ext cx="735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>
              <a:buSzPts val="2100"/>
            </a:pPr>
            <a:r>
              <a:rPr lang="ru-RU" b="1" dirty="0">
                <a:solidFill>
                  <a:srgbClr val="034094"/>
                </a:solidFill>
                <a:latin typeface="Khand"/>
                <a:ea typeface="Times New Roman"/>
                <a:cs typeface="Times New Roman"/>
                <a:sym typeface="Times New Roman"/>
              </a:rPr>
              <a:t>Основные результаты деятельности НИИ за 2022 г.</a:t>
            </a:r>
            <a:endParaRPr lang="ru-RU" dirty="0">
              <a:solidFill>
                <a:srgbClr val="034094"/>
              </a:solidFill>
              <a:latin typeface="Khand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7EE941-A9FC-4941-9F97-45B591688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2379" y="4179006"/>
            <a:ext cx="845370" cy="81214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E52A28-5696-47D8-B7FE-0861DE7532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94640" y="4875636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7</a:t>
            </a:fld>
            <a:endParaRPr lang="x-none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504A0A-D437-474E-9F03-DA3DFB7BA6DF}"/>
              </a:ext>
            </a:extLst>
          </p:cNvPr>
          <p:cNvSpPr/>
          <p:nvPr/>
        </p:nvSpPr>
        <p:spPr>
          <a:xfrm>
            <a:off x="1192107" y="1002115"/>
            <a:ext cx="67597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2022 г. выполнялись 28 научно-исследовательских проектов, финансируемых из госбюджета на общую сумму 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421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028 сом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2666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9"/>
          <p:cNvSpPr txBox="1">
            <a:spLocks noGrp="1"/>
          </p:cNvSpPr>
          <p:nvPr>
            <p:ph type="subTitle" idx="1"/>
          </p:nvPr>
        </p:nvSpPr>
        <p:spPr>
          <a:xfrm>
            <a:off x="34867" y="1932652"/>
            <a:ext cx="2275936" cy="14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defRPr/>
            </a:pPr>
            <a:r>
              <a:rPr lang="ru-RU" dirty="0">
                <a:solidFill>
                  <a:srgbClr val="0347B5"/>
                </a:solidFill>
              </a:rPr>
              <a:t>Проект Hydro4U: «Устойчивая малая гидроэнергетика в Центральной Азии».</a:t>
            </a:r>
          </a:p>
        </p:txBody>
      </p:sp>
      <p:sp>
        <p:nvSpPr>
          <p:cNvPr id="835" name="Google Shape;835;p59"/>
          <p:cNvSpPr txBox="1">
            <a:spLocks noGrp="1"/>
          </p:cNvSpPr>
          <p:nvPr>
            <p:ph type="subTitle" idx="3"/>
          </p:nvPr>
        </p:nvSpPr>
        <p:spPr>
          <a:xfrm>
            <a:off x="2160144" y="1865812"/>
            <a:ext cx="2258388" cy="16681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defRPr/>
            </a:pPr>
            <a:r>
              <a:rPr lang="ru-RU" dirty="0">
                <a:solidFill>
                  <a:srgbClr val="0347B5"/>
                </a:solidFill>
              </a:rPr>
              <a:t>«</a:t>
            </a:r>
            <a:r>
              <a:rPr lang="ru-RU" dirty="0" err="1">
                <a:solidFill>
                  <a:srgbClr val="0347B5"/>
                </a:solidFill>
              </a:rPr>
              <a:t>Establishment</a:t>
            </a:r>
            <a:r>
              <a:rPr lang="ru-RU" dirty="0">
                <a:solidFill>
                  <a:srgbClr val="0347B5"/>
                </a:solidFill>
              </a:rPr>
              <a:t> </a:t>
            </a:r>
            <a:r>
              <a:rPr lang="ru-RU" dirty="0" err="1">
                <a:solidFill>
                  <a:srgbClr val="0347B5"/>
                </a:solidFill>
              </a:rPr>
              <a:t>of</a:t>
            </a:r>
            <a:r>
              <a:rPr lang="ru-RU" dirty="0">
                <a:solidFill>
                  <a:srgbClr val="0347B5"/>
                </a:solidFill>
              </a:rPr>
              <a:t> </a:t>
            </a:r>
            <a:r>
              <a:rPr lang="ru-RU" dirty="0" err="1">
                <a:solidFill>
                  <a:srgbClr val="0347B5"/>
                </a:solidFill>
              </a:rPr>
              <a:t>Asian</a:t>
            </a:r>
            <a:r>
              <a:rPr lang="ru-RU" dirty="0">
                <a:solidFill>
                  <a:srgbClr val="0347B5"/>
                </a:solidFill>
              </a:rPr>
              <a:t> </a:t>
            </a:r>
            <a:r>
              <a:rPr lang="ru-RU" dirty="0" err="1">
                <a:solidFill>
                  <a:srgbClr val="0347B5"/>
                </a:solidFill>
              </a:rPr>
              <a:t>Food</a:t>
            </a:r>
            <a:r>
              <a:rPr lang="ru-RU" dirty="0">
                <a:solidFill>
                  <a:srgbClr val="0347B5"/>
                </a:solidFill>
              </a:rPr>
              <a:t> </a:t>
            </a:r>
            <a:r>
              <a:rPr lang="ru-RU" dirty="0" err="1">
                <a:solidFill>
                  <a:srgbClr val="0347B5"/>
                </a:solidFill>
              </a:rPr>
              <a:t>Composition</a:t>
            </a:r>
            <a:r>
              <a:rPr lang="ru-RU" dirty="0">
                <a:solidFill>
                  <a:srgbClr val="0347B5"/>
                </a:solidFill>
              </a:rPr>
              <a:t> </a:t>
            </a:r>
            <a:r>
              <a:rPr lang="ru-RU" dirty="0" err="1">
                <a:solidFill>
                  <a:srgbClr val="0347B5"/>
                </a:solidFill>
              </a:rPr>
              <a:t>Batabase</a:t>
            </a:r>
            <a:r>
              <a:rPr lang="ru-RU" dirty="0">
                <a:solidFill>
                  <a:srgbClr val="0347B5"/>
                </a:solidFill>
              </a:rPr>
              <a:t>»:</a:t>
            </a:r>
          </a:p>
          <a:p>
            <a:pPr marL="0" indent="0" algn="l">
              <a:defRPr/>
            </a:pPr>
            <a:r>
              <a:rPr lang="ru-RU" dirty="0">
                <a:solidFill>
                  <a:srgbClr val="0347B5"/>
                </a:solidFill>
              </a:rPr>
              <a:t> Создание Базы данных по составу пищевых продуктов Кыргызстана</a:t>
            </a:r>
          </a:p>
        </p:txBody>
      </p:sp>
      <p:sp>
        <p:nvSpPr>
          <p:cNvPr id="841" name="Google Shape;841;p59"/>
          <p:cNvSpPr txBox="1">
            <a:spLocks noGrp="1"/>
          </p:cNvSpPr>
          <p:nvPr>
            <p:ph type="subTitle" idx="9"/>
          </p:nvPr>
        </p:nvSpPr>
        <p:spPr>
          <a:xfrm>
            <a:off x="4524385" y="1832323"/>
            <a:ext cx="2321901" cy="1585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defRPr/>
            </a:pPr>
            <a:r>
              <a:rPr lang="ru-RU" dirty="0">
                <a:solidFill>
                  <a:srgbClr val="0347B5"/>
                </a:solidFill>
              </a:rPr>
              <a:t>Проект USAID по научно-образовательным проектам в области ВИЭ</a:t>
            </a:r>
          </a:p>
        </p:txBody>
      </p:sp>
      <p:sp>
        <p:nvSpPr>
          <p:cNvPr id="845" name="Google Shape;845;p59"/>
          <p:cNvSpPr/>
          <p:nvPr/>
        </p:nvSpPr>
        <p:spPr>
          <a:xfrm>
            <a:off x="609314" y="1212231"/>
            <a:ext cx="585600" cy="585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  <a:latin typeface="Khand"/>
              <a:ea typeface="Khand"/>
              <a:cs typeface="Khand"/>
              <a:sym typeface="Khand"/>
            </a:endParaRPr>
          </a:p>
        </p:txBody>
      </p:sp>
      <p:sp>
        <p:nvSpPr>
          <p:cNvPr id="847" name="Google Shape;847;p59"/>
          <p:cNvSpPr/>
          <p:nvPr/>
        </p:nvSpPr>
        <p:spPr>
          <a:xfrm>
            <a:off x="2890947" y="1166120"/>
            <a:ext cx="657037" cy="608558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  <a:latin typeface="Khand"/>
              <a:ea typeface="Khand"/>
              <a:cs typeface="Khand"/>
              <a:sym typeface="Khand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1397763" y="155741"/>
            <a:ext cx="6816437" cy="759667"/>
          </a:xfrm>
          <a:prstGeom prst="roundRect">
            <a:avLst/>
          </a:prstGeom>
          <a:solidFill>
            <a:srgbClr val="C2D7FF"/>
          </a:solidFill>
          <a:ln>
            <a:solidFill>
              <a:srgbClr val="7CA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4" name="Google Shape;844;p59"/>
          <p:cNvSpPr txBox="1">
            <a:spLocks noGrp="1"/>
          </p:cNvSpPr>
          <p:nvPr>
            <p:ph type="title" idx="15"/>
          </p:nvPr>
        </p:nvSpPr>
        <p:spPr>
          <a:xfrm>
            <a:off x="231888" y="141649"/>
            <a:ext cx="415783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3600" dirty="0">
                <a:solidFill>
                  <a:schemeClr val="bg1">
                    <a:lumMod val="75000"/>
                  </a:schemeClr>
                </a:solidFill>
              </a:rPr>
              <a:t>Научные проекты:</a:t>
            </a:r>
          </a:p>
        </p:txBody>
      </p:sp>
      <p:sp>
        <p:nvSpPr>
          <p:cNvPr id="849" name="Google Shape;849;p59"/>
          <p:cNvSpPr/>
          <p:nvPr/>
        </p:nvSpPr>
        <p:spPr>
          <a:xfrm>
            <a:off x="5295410" y="1217151"/>
            <a:ext cx="585600" cy="585600"/>
          </a:xfrm>
          <a:prstGeom prst="ellipse">
            <a:avLst/>
          </a:prstGeom>
          <a:noFill/>
          <a:ln w="9525" cap="flat" cmpd="sng">
            <a:solidFill>
              <a:srgbClr val="03409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  <a:latin typeface="Khand"/>
              <a:ea typeface="Khand"/>
              <a:cs typeface="Khand"/>
              <a:sym typeface="Khand"/>
            </a:endParaRPr>
          </a:p>
        </p:txBody>
      </p:sp>
      <p:sp>
        <p:nvSpPr>
          <p:cNvPr id="133" name="Google Shape;849;p59"/>
          <p:cNvSpPr/>
          <p:nvPr/>
        </p:nvSpPr>
        <p:spPr>
          <a:xfrm>
            <a:off x="7447055" y="1147012"/>
            <a:ext cx="585600" cy="585600"/>
          </a:xfrm>
          <a:prstGeom prst="ellipse">
            <a:avLst/>
          </a:prstGeom>
          <a:noFill/>
          <a:ln w="9525" cap="flat" cmpd="sng">
            <a:solidFill>
              <a:srgbClr val="03409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46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  <a:latin typeface="Khand"/>
              <a:ea typeface="Khand"/>
              <a:cs typeface="Khand"/>
              <a:sym typeface="Khand"/>
            </a:endParaRPr>
          </a:p>
        </p:txBody>
      </p:sp>
      <p:sp>
        <p:nvSpPr>
          <p:cNvPr id="134" name="Google Shape;841;p59"/>
          <p:cNvSpPr txBox="1">
            <a:spLocks noGrp="1"/>
          </p:cNvSpPr>
          <p:nvPr>
            <p:ph type="subTitle" idx="9"/>
          </p:nvPr>
        </p:nvSpPr>
        <p:spPr>
          <a:xfrm>
            <a:off x="6848420" y="1875572"/>
            <a:ext cx="2295580" cy="3210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defRPr/>
            </a:pPr>
            <a:r>
              <a:rPr lang="ru-RU" dirty="0">
                <a:solidFill>
                  <a:srgbClr val="0347B5"/>
                </a:solidFill>
              </a:rPr>
              <a:t>Проект  GIZ   по использованию мембранных технологий переработки молочной сыворотки </a:t>
            </a:r>
            <a:r>
              <a:rPr lang="ru-RU" dirty="0" err="1">
                <a:solidFill>
                  <a:srgbClr val="0347B5"/>
                </a:solidFill>
              </a:rPr>
              <a:t>хайнака</a:t>
            </a:r>
            <a:r>
              <a:rPr lang="ru-RU" dirty="0">
                <a:solidFill>
                  <a:srgbClr val="0347B5"/>
                </a:solidFill>
              </a:rPr>
              <a:t> при производстве функциональных продуктов питания в комбинации с растительным сырьем и </a:t>
            </a:r>
            <a:r>
              <a:rPr lang="ru-RU" dirty="0" err="1">
                <a:solidFill>
                  <a:srgbClr val="0347B5"/>
                </a:solidFill>
              </a:rPr>
              <a:t>рерспективам</a:t>
            </a:r>
            <a:r>
              <a:rPr lang="ru-RU" dirty="0">
                <a:solidFill>
                  <a:srgbClr val="0347B5"/>
                </a:solidFill>
              </a:rPr>
              <a:t> развитии  технологии продуктов  из мяса яка в                 условиях Кыргызстана</a:t>
            </a:r>
          </a:p>
        </p:txBody>
      </p:sp>
      <p:grpSp>
        <p:nvGrpSpPr>
          <p:cNvPr id="142" name="Google Shape;10778;p78"/>
          <p:cNvGrpSpPr/>
          <p:nvPr/>
        </p:nvGrpSpPr>
        <p:grpSpPr>
          <a:xfrm>
            <a:off x="5418674" y="1328216"/>
            <a:ext cx="361147" cy="361147"/>
            <a:chOff x="6216367" y="1970156"/>
            <a:chExt cx="361147" cy="361147"/>
          </a:xfrm>
          <a:solidFill>
            <a:srgbClr val="034094"/>
          </a:solidFill>
        </p:grpSpPr>
        <p:sp>
          <p:nvSpPr>
            <p:cNvPr id="143" name="Google Shape;10779;p78"/>
            <p:cNvSpPr/>
            <p:nvPr/>
          </p:nvSpPr>
          <p:spPr>
            <a:xfrm>
              <a:off x="6247813" y="2069522"/>
              <a:ext cx="329701" cy="261781"/>
            </a:xfrm>
            <a:custGeom>
              <a:avLst/>
              <a:gdLst/>
              <a:ahLst/>
              <a:cxnLst/>
              <a:rect l="l" t="t" r="r" b="b"/>
              <a:pathLst>
                <a:path w="10359" h="8225" extrusionOk="0">
                  <a:moveTo>
                    <a:pt x="9663" y="0"/>
                  </a:moveTo>
                  <a:cubicBezTo>
                    <a:pt x="9637" y="0"/>
                    <a:pt x="9611" y="7"/>
                    <a:pt x="9585" y="22"/>
                  </a:cubicBezTo>
                  <a:cubicBezTo>
                    <a:pt x="9490" y="69"/>
                    <a:pt x="9466" y="153"/>
                    <a:pt x="9502" y="248"/>
                  </a:cubicBezTo>
                  <a:cubicBezTo>
                    <a:pt x="9847" y="962"/>
                    <a:pt x="10026" y="1736"/>
                    <a:pt x="10026" y="2534"/>
                  </a:cubicBezTo>
                  <a:cubicBezTo>
                    <a:pt x="10026" y="3963"/>
                    <a:pt x="9478" y="5308"/>
                    <a:pt x="8466" y="6320"/>
                  </a:cubicBezTo>
                  <a:cubicBezTo>
                    <a:pt x="7454" y="7332"/>
                    <a:pt x="6108" y="7880"/>
                    <a:pt x="4680" y="7880"/>
                  </a:cubicBezTo>
                  <a:cubicBezTo>
                    <a:pt x="3834" y="7880"/>
                    <a:pt x="3037" y="7689"/>
                    <a:pt x="2287" y="7308"/>
                  </a:cubicBezTo>
                  <a:cubicBezTo>
                    <a:pt x="1667" y="6999"/>
                    <a:pt x="1096" y="6558"/>
                    <a:pt x="632" y="6022"/>
                  </a:cubicBezTo>
                  <a:lnTo>
                    <a:pt x="632" y="6022"/>
                  </a:lnTo>
                  <a:lnTo>
                    <a:pt x="1286" y="6237"/>
                  </a:lnTo>
                  <a:cubicBezTo>
                    <a:pt x="1308" y="6245"/>
                    <a:pt x="1329" y="6249"/>
                    <a:pt x="1350" y="6249"/>
                  </a:cubicBezTo>
                  <a:cubicBezTo>
                    <a:pt x="1417" y="6249"/>
                    <a:pt x="1473" y="6206"/>
                    <a:pt x="1501" y="6141"/>
                  </a:cubicBezTo>
                  <a:cubicBezTo>
                    <a:pt x="1525" y="6046"/>
                    <a:pt x="1489" y="5963"/>
                    <a:pt x="1394" y="5927"/>
                  </a:cubicBezTo>
                  <a:lnTo>
                    <a:pt x="215" y="5546"/>
                  </a:lnTo>
                  <a:cubicBezTo>
                    <a:pt x="197" y="5539"/>
                    <a:pt x="180" y="5536"/>
                    <a:pt x="163" y="5536"/>
                  </a:cubicBezTo>
                  <a:cubicBezTo>
                    <a:pt x="122" y="5536"/>
                    <a:pt x="85" y="5553"/>
                    <a:pt x="60" y="5570"/>
                  </a:cubicBezTo>
                  <a:cubicBezTo>
                    <a:pt x="12" y="5606"/>
                    <a:pt x="1" y="5665"/>
                    <a:pt x="1" y="5725"/>
                  </a:cubicBezTo>
                  <a:lnTo>
                    <a:pt x="191" y="7094"/>
                  </a:lnTo>
                  <a:cubicBezTo>
                    <a:pt x="203" y="7177"/>
                    <a:pt x="274" y="7237"/>
                    <a:pt x="358" y="7237"/>
                  </a:cubicBezTo>
                  <a:lnTo>
                    <a:pt x="382" y="7237"/>
                  </a:lnTo>
                  <a:cubicBezTo>
                    <a:pt x="477" y="7225"/>
                    <a:pt x="536" y="7130"/>
                    <a:pt x="512" y="7046"/>
                  </a:cubicBezTo>
                  <a:lnTo>
                    <a:pt x="417" y="6272"/>
                  </a:lnTo>
                  <a:lnTo>
                    <a:pt x="417" y="6272"/>
                  </a:lnTo>
                  <a:cubicBezTo>
                    <a:pt x="893" y="6820"/>
                    <a:pt x="1489" y="7284"/>
                    <a:pt x="2120" y="7606"/>
                  </a:cubicBezTo>
                  <a:cubicBezTo>
                    <a:pt x="2918" y="8011"/>
                    <a:pt x="3775" y="8225"/>
                    <a:pt x="4680" y="8225"/>
                  </a:cubicBezTo>
                  <a:cubicBezTo>
                    <a:pt x="6204" y="8225"/>
                    <a:pt x="7621" y="7630"/>
                    <a:pt x="8692" y="6558"/>
                  </a:cubicBezTo>
                  <a:cubicBezTo>
                    <a:pt x="9764" y="5487"/>
                    <a:pt x="10359" y="4058"/>
                    <a:pt x="10359" y="2558"/>
                  </a:cubicBezTo>
                  <a:cubicBezTo>
                    <a:pt x="10359" y="1677"/>
                    <a:pt x="10157" y="855"/>
                    <a:pt x="9799" y="93"/>
                  </a:cubicBezTo>
                  <a:cubicBezTo>
                    <a:pt x="9775" y="35"/>
                    <a:pt x="9721" y="0"/>
                    <a:pt x="9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780;p78"/>
            <p:cNvSpPr/>
            <p:nvPr/>
          </p:nvSpPr>
          <p:spPr>
            <a:xfrm>
              <a:off x="6216367" y="1970156"/>
              <a:ext cx="329701" cy="260731"/>
            </a:xfrm>
            <a:custGeom>
              <a:avLst/>
              <a:gdLst/>
              <a:ahLst/>
              <a:cxnLst/>
              <a:rect l="l" t="t" r="r" b="b"/>
              <a:pathLst>
                <a:path w="10359" h="8192" extrusionOk="0">
                  <a:moveTo>
                    <a:pt x="5668" y="0"/>
                  </a:moveTo>
                  <a:cubicBezTo>
                    <a:pt x="4156" y="0"/>
                    <a:pt x="2739" y="596"/>
                    <a:pt x="1667" y="1667"/>
                  </a:cubicBezTo>
                  <a:cubicBezTo>
                    <a:pt x="596" y="2739"/>
                    <a:pt x="0" y="4168"/>
                    <a:pt x="0" y="5680"/>
                  </a:cubicBezTo>
                  <a:cubicBezTo>
                    <a:pt x="0" y="6525"/>
                    <a:pt x="179" y="7346"/>
                    <a:pt x="548" y="8097"/>
                  </a:cubicBezTo>
                  <a:cubicBezTo>
                    <a:pt x="584" y="8156"/>
                    <a:pt x="643" y="8192"/>
                    <a:pt x="703" y="8192"/>
                  </a:cubicBezTo>
                  <a:cubicBezTo>
                    <a:pt x="727" y="8192"/>
                    <a:pt x="750" y="8192"/>
                    <a:pt x="774" y="8180"/>
                  </a:cubicBezTo>
                  <a:cubicBezTo>
                    <a:pt x="858" y="8132"/>
                    <a:pt x="893" y="8037"/>
                    <a:pt x="846" y="7954"/>
                  </a:cubicBezTo>
                  <a:cubicBezTo>
                    <a:pt x="512" y="7239"/>
                    <a:pt x="334" y="6465"/>
                    <a:pt x="334" y="5656"/>
                  </a:cubicBezTo>
                  <a:cubicBezTo>
                    <a:pt x="334" y="4227"/>
                    <a:pt x="881" y="2894"/>
                    <a:pt x="1893" y="1882"/>
                  </a:cubicBezTo>
                  <a:cubicBezTo>
                    <a:pt x="2905" y="869"/>
                    <a:pt x="4239" y="322"/>
                    <a:pt x="5668" y="322"/>
                  </a:cubicBezTo>
                  <a:cubicBezTo>
                    <a:pt x="7239" y="322"/>
                    <a:pt x="8704" y="989"/>
                    <a:pt x="9716" y="2179"/>
                  </a:cubicBezTo>
                  <a:lnTo>
                    <a:pt x="9061" y="1953"/>
                  </a:lnTo>
                  <a:cubicBezTo>
                    <a:pt x="9044" y="1948"/>
                    <a:pt x="9027" y="1946"/>
                    <a:pt x="9010" y="1946"/>
                  </a:cubicBezTo>
                  <a:cubicBezTo>
                    <a:pt x="8942" y="1946"/>
                    <a:pt x="8878" y="1984"/>
                    <a:pt x="8859" y="2060"/>
                  </a:cubicBezTo>
                  <a:cubicBezTo>
                    <a:pt x="8823" y="2143"/>
                    <a:pt x="8870" y="2239"/>
                    <a:pt x="8966" y="2263"/>
                  </a:cubicBezTo>
                  <a:lnTo>
                    <a:pt x="10133" y="2655"/>
                  </a:lnTo>
                  <a:cubicBezTo>
                    <a:pt x="10156" y="2655"/>
                    <a:pt x="10168" y="2667"/>
                    <a:pt x="10192" y="2667"/>
                  </a:cubicBezTo>
                  <a:cubicBezTo>
                    <a:pt x="10240" y="2667"/>
                    <a:pt x="10275" y="2655"/>
                    <a:pt x="10299" y="2620"/>
                  </a:cubicBezTo>
                  <a:cubicBezTo>
                    <a:pt x="10347" y="2596"/>
                    <a:pt x="10359" y="2536"/>
                    <a:pt x="10359" y="2477"/>
                  </a:cubicBezTo>
                  <a:lnTo>
                    <a:pt x="10168" y="1108"/>
                  </a:lnTo>
                  <a:cubicBezTo>
                    <a:pt x="10158" y="1027"/>
                    <a:pt x="10088" y="971"/>
                    <a:pt x="10016" y="971"/>
                  </a:cubicBezTo>
                  <a:cubicBezTo>
                    <a:pt x="10003" y="971"/>
                    <a:pt x="9990" y="973"/>
                    <a:pt x="9978" y="977"/>
                  </a:cubicBezTo>
                  <a:cubicBezTo>
                    <a:pt x="9882" y="989"/>
                    <a:pt x="9823" y="1072"/>
                    <a:pt x="9835" y="1167"/>
                  </a:cubicBezTo>
                  <a:lnTo>
                    <a:pt x="9942" y="1941"/>
                  </a:lnTo>
                  <a:cubicBezTo>
                    <a:pt x="8870" y="703"/>
                    <a:pt x="7323" y="0"/>
                    <a:pt x="5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781;p78"/>
            <p:cNvSpPr/>
            <p:nvPr/>
          </p:nvSpPr>
          <p:spPr>
            <a:xfrm>
              <a:off x="6351252" y="2064875"/>
              <a:ext cx="17855" cy="28072"/>
            </a:xfrm>
            <a:custGeom>
              <a:avLst/>
              <a:gdLst/>
              <a:ahLst/>
              <a:cxnLst/>
              <a:rect l="l" t="t" r="r" b="b"/>
              <a:pathLst>
                <a:path w="561" h="882" extrusionOk="0">
                  <a:moveTo>
                    <a:pt x="358" y="1"/>
                  </a:moveTo>
                  <a:cubicBezTo>
                    <a:pt x="275" y="1"/>
                    <a:pt x="203" y="84"/>
                    <a:pt x="203" y="168"/>
                  </a:cubicBezTo>
                  <a:lnTo>
                    <a:pt x="203" y="477"/>
                  </a:lnTo>
                  <a:lnTo>
                    <a:pt x="84" y="596"/>
                  </a:lnTo>
                  <a:cubicBezTo>
                    <a:pt x="25" y="656"/>
                    <a:pt x="1" y="763"/>
                    <a:pt x="84" y="834"/>
                  </a:cubicBezTo>
                  <a:cubicBezTo>
                    <a:pt x="108" y="870"/>
                    <a:pt x="156" y="882"/>
                    <a:pt x="203" y="882"/>
                  </a:cubicBezTo>
                  <a:cubicBezTo>
                    <a:pt x="239" y="882"/>
                    <a:pt x="287" y="870"/>
                    <a:pt x="322" y="834"/>
                  </a:cubicBezTo>
                  <a:lnTo>
                    <a:pt x="501" y="680"/>
                  </a:lnTo>
                  <a:cubicBezTo>
                    <a:pt x="525" y="644"/>
                    <a:pt x="561" y="596"/>
                    <a:pt x="537" y="560"/>
                  </a:cubicBezTo>
                  <a:lnTo>
                    <a:pt x="525" y="168"/>
                  </a:lnTo>
                  <a:cubicBezTo>
                    <a:pt x="525" y="84"/>
                    <a:pt x="453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782;p78"/>
            <p:cNvSpPr/>
            <p:nvPr/>
          </p:nvSpPr>
          <p:spPr>
            <a:xfrm>
              <a:off x="6260321" y="2016688"/>
              <a:ext cx="272857" cy="269929"/>
            </a:xfrm>
            <a:custGeom>
              <a:avLst/>
              <a:gdLst/>
              <a:ahLst/>
              <a:cxnLst/>
              <a:rect l="l" t="t" r="r" b="b"/>
              <a:pathLst>
                <a:path w="8573" h="8481" extrusionOk="0">
                  <a:moveTo>
                    <a:pt x="2822" y="3182"/>
                  </a:moveTo>
                  <a:lnTo>
                    <a:pt x="3037" y="3217"/>
                  </a:lnTo>
                  <a:lnTo>
                    <a:pt x="3144" y="3217"/>
                  </a:lnTo>
                  <a:lnTo>
                    <a:pt x="2965" y="3598"/>
                  </a:lnTo>
                  <a:lnTo>
                    <a:pt x="2679" y="3527"/>
                  </a:lnTo>
                  <a:lnTo>
                    <a:pt x="2822" y="3182"/>
                  </a:lnTo>
                  <a:close/>
                  <a:moveTo>
                    <a:pt x="3918" y="3110"/>
                  </a:moveTo>
                  <a:lnTo>
                    <a:pt x="4251" y="3515"/>
                  </a:lnTo>
                  <a:lnTo>
                    <a:pt x="4203" y="3634"/>
                  </a:lnTo>
                  <a:cubicBezTo>
                    <a:pt x="4168" y="3718"/>
                    <a:pt x="4215" y="3813"/>
                    <a:pt x="4310" y="3837"/>
                  </a:cubicBezTo>
                  <a:cubicBezTo>
                    <a:pt x="4322" y="3837"/>
                    <a:pt x="4334" y="3860"/>
                    <a:pt x="4370" y="3860"/>
                  </a:cubicBezTo>
                  <a:cubicBezTo>
                    <a:pt x="4441" y="3860"/>
                    <a:pt x="4501" y="3813"/>
                    <a:pt x="4525" y="3741"/>
                  </a:cubicBezTo>
                  <a:lnTo>
                    <a:pt x="4572" y="3622"/>
                  </a:lnTo>
                  <a:cubicBezTo>
                    <a:pt x="4608" y="3515"/>
                    <a:pt x="4584" y="3408"/>
                    <a:pt x="4513" y="3325"/>
                  </a:cubicBezTo>
                  <a:lnTo>
                    <a:pt x="4430" y="3217"/>
                  </a:lnTo>
                  <a:lnTo>
                    <a:pt x="4727" y="3444"/>
                  </a:lnTo>
                  <a:cubicBezTo>
                    <a:pt x="4749" y="3458"/>
                    <a:pt x="4780" y="3469"/>
                    <a:pt x="4815" y="3469"/>
                  </a:cubicBezTo>
                  <a:cubicBezTo>
                    <a:pt x="4836" y="3469"/>
                    <a:pt x="4859" y="3465"/>
                    <a:pt x="4882" y="3456"/>
                  </a:cubicBezTo>
                  <a:lnTo>
                    <a:pt x="5096" y="3360"/>
                  </a:lnTo>
                  <a:lnTo>
                    <a:pt x="5227" y="3515"/>
                  </a:lnTo>
                  <a:cubicBezTo>
                    <a:pt x="5263" y="3563"/>
                    <a:pt x="5323" y="3575"/>
                    <a:pt x="5358" y="3575"/>
                  </a:cubicBezTo>
                  <a:lnTo>
                    <a:pt x="5775" y="3539"/>
                  </a:lnTo>
                  <a:lnTo>
                    <a:pt x="5799" y="3622"/>
                  </a:lnTo>
                  <a:cubicBezTo>
                    <a:pt x="5811" y="3658"/>
                    <a:pt x="5775" y="3694"/>
                    <a:pt x="5775" y="3706"/>
                  </a:cubicBezTo>
                  <a:cubicBezTo>
                    <a:pt x="5763" y="3718"/>
                    <a:pt x="5739" y="3753"/>
                    <a:pt x="5692" y="3753"/>
                  </a:cubicBezTo>
                  <a:lnTo>
                    <a:pt x="4977" y="3813"/>
                  </a:lnTo>
                  <a:cubicBezTo>
                    <a:pt x="4882" y="3813"/>
                    <a:pt x="4811" y="3872"/>
                    <a:pt x="4751" y="3944"/>
                  </a:cubicBezTo>
                  <a:cubicBezTo>
                    <a:pt x="4727" y="4003"/>
                    <a:pt x="4691" y="4063"/>
                    <a:pt x="4703" y="4122"/>
                  </a:cubicBezTo>
                  <a:lnTo>
                    <a:pt x="4227" y="3956"/>
                  </a:lnTo>
                  <a:cubicBezTo>
                    <a:pt x="4215" y="3956"/>
                    <a:pt x="4215" y="3944"/>
                    <a:pt x="4203" y="3932"/>
                  </a:cubicBezTo>
                  <a:cubicBezTo>
                    <a:pt x="4168" y="3753"/>
                    <a:pt x="4025" y="3610"/>
                    <a:pt x="3846" y="3610"/>
                  </a:cubicBezTo>
                  <a:lnTo>
                    <a:pt x="3834" y="3610"/>
                  </a:lnTo>
                  <a:lnTo>
                    <a:pt x="3322" y="3634"/>
                  </a:lnTo>
                  <a:lnTo>
                    <a:pt x="3477" y="3289"/>
                  </a:lnTo>
                  <a:cubicBezTo>
                    <a:pt x="3489" y="3265"/>
                    <a:pt x="3513" y="3229"/>
                    <a:pt x="3548" y="3229"/>
                  </a:cubicBezTo>
                  <a:lnTo>
                    <a:pt x="3918" y="3110"/>
                  </a:lnTo>
                  <a:close/>
                  <a:moveTo>
                    <a:pt x="7775" y="3646"/>
                  </a:moveTo>
                  <a:cubicBezTo>
                    <a:pt x="7787" y="3646"/>
                    <a:pt x="7835" y="3646"/>
                    <a:pt x="7859" y="3682"/>
                  </a:cubicBezTo>
                  <a:lnTo>
                    <a:pt x="8204" y="4003"/>
                  </a:lnTo>
                  <a:lnTo>
                    <a:pt x="8204" y="4349"/>
                  </a:lnTo>
                  <a:cubicBezTo>
                    <a:pt x="8156" y="5325"/>
                    <a:pt x="7763" y="6254"/>
                    <a:pt x="7061" y="6956"/>
                  </a:cubicBezTo>
                  <a:cubicBezTo>
                    <a:pt x="6954" y="7051"/>
                    <a:pt x="6835" y="7158"/>
                    <a:pt x="6716" y="7254"/>
                  </a:cubicBezTo>
                  <a:cubicBezTo>
                    <a:pt x="6775" y="7158"/>
                    <a:pt x="6835" y="7075"/>
                    <a:pt x="6870" y="6968"/>
                  </a:cubicBezTo>
                  <a:lnTo>
                    <a:pt x="7620" y="5194"/>
                  </a:lnTo>
                  <a:cubicBezTo>
                    <a:pt x="7656" y="5134"/>
                    <a:pt x="7644" y="5075"/>
                    <a:pt x="7609" y="5027"/>
                  </a:cubicBezTo>
                  <a:cubicBezTo>
                    <a:pt x="7585" y="4992"/>
                    <a:pt x="7525" y="4956"/>
                    <a:pt x="7466" y="4956"/>
                  </a:cubicBezTo>
                  <a:lnTo>
                    <a:pt x="7382" y="4956"/>
                  </a:lnTo>
                  <a:lnTo>
                    <a:pt x="7799" y="4134"/>
                  </a:lnTo>
                  <a:cubicBezTo>
                    <a:pt x="7882" y="4003"/>
                    <a:pt x="7835" y="3837"/>
                    <a:pt x="7704" y="3753"/>
                  </a:cubicBezTo>
                  <a:lnTo>
                    <a:pt x="7668" y="3718"/>
                  </a:lnTo>
                  <a:lnTo>
                    <a:pt x="7680" y="3706"/>
                  </a:lnTo>
                  <a:cubicBezTo>
                    <a:pt x="7716" y="3658"/>
                    <a:pt x="7739" y="3658"/>
                    <a:pt x="7775" y="3646"/>
                  </a:cubicBezTo>
                  <a:close/>
                  <a:moveTo>
                    <a:pt x="4257" y="0"/>
                  </a:moveTo>
                  <a:cubicBezTo>
                    <a:pt x="4208" y="0"/>
                    <a:pt x="4158" y="1"/>
                    <a:pt x="4108" y="3"/>
                  </a:cubicBezTo>
                  <a:cubicBezTo>
                    <a:pt x="3037" y="50"/>
                    <a:pt x="2048" y="491"/>
                    <a:pt x="1286" y="1241"/>
                  </a:cubicBezTo>
                  <a:cubicBezTo>
                    <a:pt x="524" y="1991"/>
                    <a:pt x="96" y="2991"/>
                    <a:pt x="48" y="4063"/>
                  </a:cubicBezTo>
                  <a:cubicBezTo>
                    <a:pt x="0" y="5122"/>
                    <a:pt x="358" y="6158"/>
                    <a:pt x="1048" y="6968"/>
                  </a:cubicBezTo>
                  <a:cubicBezTo>
                    <a:pt x="1072" y="7016"/>
                    <a:pt x="1120" y="7027"/>
                    <a:pt x="1179" y="7027"/>
                  </a:cubicBezTo>
                  <a:cubicBezTo>
                    <a:pt x="1227" y="7027"/>
                    <a:pt x="1251" y="7016"/>
                    <a:pt x="1286" y="6980"/>
                  </a:cubicBezTo>
                  <a:cubicBezTo>
                    <a:pt x="1358" y="6920"/>
                    <a:pt x="1358" y="6813"/>
                    <a:pt x="1298" y="6742"/>
                  </a:cubicBezTo>
                  <a:cubicBezTo>
                    <a:pt x="679" y="6004"/>
                    <a:pt x="346" y="5051"/>
                    <a:pt x="393" y="4063"/>
                  </a:cubicBezTo>
                  <a:cubicBezTo>
                    <a:pt x="441" y="3087"/>
                    <a:pt x="834" y="2158"/>
                    <a:pt x="1536" y="1455"/>
                  </a:cubicBezTo>
                  <a:cubicBezTo>
                    <a:pt x="2239" y="765"/>
                    <a:pt x="3156" y="360"/>
                    <a:pt x="4144" y="312"/>
                  </a:cubicBezTo>
                  <a:cubicBezTo>
                    <a:pt x="4200" y="309"/>
                    <a:pt x="4256" y="308"/>
                    <a:pt x="4312" y="308"/>
                  </a:cubicBezTo>
                  <a:cubicBezTo>
                    <a:pt x="4478" y="308"/>
                    <a:pt x="4641" y="321"/>
                    <a:pt x="4811" y="348"/>
                  </a:cubicBezTo>
                  <a:lnTo>
                    <a:pt x="5037" y="622"/>
                  </a:lnTo>
                  <a:lnTo>
                    <a:pt x="4942" y="848"/>
                  </a:lnTo>
                  <a:lnTo>
                    <a:pt x="4811" y="610"/>
                  </a:lnTo>
                  <a:cubicBezTo>
                    <a:pt x="4787" y="550"/>
                    <a:pt x="4727" y="527"/>
                    <a:pt x="4668" y="527"/>
                  </a:cubicBezTo>
                  <a:lnTo>
                    <a:pt x="4132" y="527"/>
                  </a:lnTo>
                  <a:cubicBezTo>
                    <a:pt x="4072" y="527"/>
                    <a:pt x="4013" y="550"/>
                    <a:pt x="3977" y="610"/>
                  </a:cubicBezTo>
                  <a:lnTo>
                    <a:pt x="3608" y="1324"/>
                  </a:lnTo>
                  <a:cubicBezTo>
                    <a:pt x="3560" y="1432"/>
                    <a:pt x="3560" y="1539"/>
                    <a:pt x="3608" y="1634"/>
                  </a:cubicBezTo>
                  <a:cubicBezTo>
                    <a:pt x="3668" y="1729"/>
                    <a:pt x="3751" y="1801"/>
                    <a:pt x="3858" y="1801"/>
                  </a:cubicBezTo>
                  <a:lnTo>
                    <a:pt x="4156" y="1836"/>
                  </a:lnTo>
                  <a:cubicBezTo>
                    <a:pt x="4215" y="1836"/>
                    <a:pt x="4275" y="1813"/>
                    <a:pt x="4310" y="1753"/>
                  </a:cubicBezTo>
                  <a:lnTo>
                    <a:pt x="4430" y="1598"/>
                  </a:lnTo>
                  <a:lnTo>
                    <a:pt x="4489" y="1670"/>
                  </a:lnTo>
                  <a:lnTo>
                    <a:pt x="4441" y="1955"/>
                  </a:lnTo>
                  <a:lnTo>
                    <a:pt x="3929" y="2027"/>
                  </a:lnTo>
                  <a:cubicBezTo>
                    <a:pt x="3906" y="2027"/>
                    <a:pt x="3894" y="2039"/>
                    <a:pt x="3858" y="2051"/>
                  </a:cubicBezTo>
                  <a:lnTo>
                    <a:pt x="3203" y="2527"/>
                  </a:lnTo>
                  <a:cubicBezTo>
                    <a:pt x="3179" y="2563"/>
                    <a:pt x="3144" y="2586"/>
                    <a:pt x="3144" y="2622"/>
                  </a:cubicBezTo>
                  <a:lnTo>
                    <a:pt x="3072" y="2920"/>
                  </a:lnTo>
                  <a:lnTo>
                    <a:pt x="2846" y="2884"/>
                  </a:lnTo>
                  <a:cubicBezTo>
                    <a:pt x="2836" y="2883"/>
                    <a:pt x="2826" y="2883"/>
                    <a:pt x="2816" y="2883"/>
                  </a:cubicBezTo>
                  <a:cubicBezTo>
                    <a:pt x="2686" y="2883"/>
                    <a:pt x="2580" y="2954"/>
                    <a:pt x="2525" y="3087"/>
                  </a:cubicBezTo>
                  <a:lnTo>
                    <a:pt x="2382" y="3456"/>
                  </a:lnTo>
                  <a:cubicBezTo>
                    <a:pt x="2358" y="3527"/>
                    <a:pt x="2358" y="3622"/>
                    <a:pt x="2405" y="3694"/>
                  </a:cubicBezTo>
                  <a:cubicBezTo>
                    <a:pt x="2441" y="3765"/>
                    <a:pt x="2501" y="3825"/>
                    <a:pt x="2596" y="3860"/>
                  </a:cubicBezTo>
                  <a:cubicBezTo>
                    <a:pt x="2441" y="3932"/>
                    <a:pt x="2322" y="4075"/>
                    <a:pt x="2322" y="4241"/>
                  </a:cubicBezTo>
                  <a:lnTo>
                    <a:pt x="2322" y="4313"/>
                  </a:lnTo>
                  <a:lnTo>
                    <a:pt x="1870" y="4849"/>
                  </a:lnTo>
                  <a:cubicBezTo>
                    <a:pt x="1786" y="4932"/>
                    <a:pt x="1763" y="5051"/>
                    <a:pt x="1763" y="5146"/>
                  </a:cubicBezTo>
                  <a:lnTo>
                    <a:pt x="1763" y="5777"/>
                  </a:lnTo>
                  <a:cubicBezTo>
                    <a:pt x="1763" y="5944"/>
                    <a:pt x="1822" y="6087"/>
                    <a:pt x="1941" y="6194"/>
                  </a:cubicBezTo>
                  <a:lnTo>
                    <a:pt x="2382" y="6623"/>
                  </a:lnTo>
                  <a:cubicBezTo>
                    <a:pt x="2489" y="6718"/>
                    <a:pt x="2608" y="6777"/>
                    <a:pt x="2739" y="6789"/>
                  </a:cubicBezTo>
                  <a:lnTo>
                    <a:pt x="4049" y="6908"/>
                  </a:lnTo>
                  <a:lnTo>
                    <a:pt x="4049" y="6956"/>
                  </a:lnTo>
                  <a:cubicBezTo>
                    <a:pt x="4037" y="7111"/>
                    <a:pt x="4096" y="7266"/>
                    <a:pt x="4227" y="7373"/>
                  </a:cubicBezTo>
                  <a:lnTo>
                    <a:pt x="4465" y="7551"/>
                  </a:lnTo>
                  <a:lnTo>
                    <a:pt x="4453" y="7587"/>
                  </a:lnTo>
                  <a:cubicBezTo>
                    <a:pt x="4394" y="7766"/>
                    <a:pt x="4453" y="7944"/>
                    <a:pt x="4584" y="8063"/>
                  </a:cubicBezTo>
                  <a:lnTo>
                    <a:pt x="4668" y="8123"/>
                  </a:lnTo>
                  <a:cubicBezTo>
                    <a:pt x="4608" y="8123"/>
                    <a:pt x="4561" y="8147"/>
                    <a:pt x="4501" y="8147"/>
                  </a:cubicBezTo>
                  <a:cubicBezTo>
                    <a:pt x="4451" y="8148"/>
                    <a:pt x="4402" y="8149"/>
                    <a:pt x="4353" y="8149"/>
                  </a:cubicBezTo>
                  <a:cubicBezTo>
                    <a:pt x="3418" y="8149"/>
                    <a:pt x="2523" y="7829"/>
                    <a:pt x="1822" y="7230"/>
                  </a:cubicBezTo>
                  <a:cubicBezTo>
                    <a:pt x="1793" y="7206"/>
                    <a:pt x="1759" y="7195"/>
                    <a:pt x="1724" y="7195"/>
                  </a:cubicBezTo>
                  <a:cubicBezTo>
                    <a:pt x="1672" y="7195"/>
                    <a:pt x="1619" y="7218"/>
                    <a:pt x="1584" y="7254"/>
                  </a:cubicBezTo>
                  <a:cubicBezTo>
                    <a:pt x="1524" y="7325"/>
                    <a:pt x="1536" y="7432"/>
                    <a:pt x="1596" y="7492"/>
                  </a:cubicBezTo>
                  <a:cubicBezTo>
                    <a:pt x="2358" y="8123"/>
                    <a:pt x="3322" y="8480"/>
                    <a:pt x="4322" y="8480"/>
                  </a:cubicBezTo>
                  <a:lnTo>
                    <a:pt x="4501" y="8480"/>
                  </a:lnTo>
                  <a:cubicBezTo>
                    <a:pt x="5573" y="8444"/>
                    <a:pt x="6573" y="7992"/>
                    <a:pt x="7323" y="7254"/>
                  </a:cubicBezTo>
                  <a:cubicBezTo>
                    <a:pt x="8085" y="6492"/>
                    <a:pt x="8513" y="5492"/>
                    <a:pt x="8561" y="4420"/>
                  </a:cubicBezTo>
                  <a:cubicBezTo>
                    <a:pt x="8573" y="3289"/>
                    <a:pt x="8216" y="2265"/>
                    <a:pt x="7537" y="1455"/>
                  </a:cubicBezTo>
                  <a:cubicBezTo>
                    <a:pt x="7506" y="1418"/>
                    <a:pt x="7462" y="1400"/>
                    <a:pt x="7417" y="1400"/>
                  </a:cubicBezTo>
                  <a:cubicBezTo>
                    <a:pt x="7375" y="1400"/>
                    <a:pt x="7333" y="1415"/>
                    <a:pt x="7299" y="1443"/>
                  </a:cubicBezTo>
                  <a:cubicBezTo>
                    <a:pt x="7228" y="1503"/>
                    <a:pt x="7228" y="1610"/>
                    <a:pt x="7287" y="1682"/>
                  </a:cubicBezTo>
                  <a:cubicBezTo>
                    <a:pt x="7728" y="2217"/>
                    <a:pt x="8025" y="2860"/>
                    <a:pt x="8144" y="3539"/>
                  </a:cubicBezTo>
                  <a:lnTo>
                    <a:pt x="8097" y="3503"/>
                  </a:lnTo>
                  <a:cubicBezTo>
                    <a:pt x="8018" y="3424"/>
                    <a:pt x="7923" y="3378"/>
                    <a:pt x="7804" y="3378"/>
                  </a:cubicBezTo>
                  <a:cubicBezTo>
                    <a:pt x="7780" y="3378"/>
                    <a:pt x="7754" y="3380"/>
                    <a:pt x="7728" y="3384"/>
                  </a:cubicBezTo>
                  <a:cubicBezTo>
                    <a:pt x="7597" y="3396"/>
                    <a:pt x="7478" y="3468"/>
                    <a:pt x="7406" y="3587"/>
                  </a:cubicBezTo>
                  <a:lnTo>
                    <a:pt x="7370" y="3634"/>
                  </a:lnTo>
                  <a:cubicBezTo>
                    <a:pt x="7299" y="3634"/>
                    <a:pt x="7228" y="3658"/>
                    <a:pt x="7168" y="3718"/>
                  </a:cubicBezTo>
                  <a:lnTo>
                    <a:pt x="6942" y="3468"/>
                  </a:lnTo>
                  <a:cubicBezTo>
                    <a:pt x="6911" y="3430"/>
                    <a:pt x="6866" y="3412"/>
                    <a:pt x="6821" y="3412"/>
                  </a:cubicBezTo>
                  <a:cubicBezTo>
                    <a:pt x="6780" y="3412"/>
                    <a:pt x="6738" y="3427"/>
                    <a:pt x="6704" y="3456"/>
                  </a:cubicBezTo>
                  <a:cubicBezTo>
                    <a:pt x="6632" y="3515"/>
                    <a:pt x="6632" y="3622"/>
                    <a:pt x="6692" y="3694"/>
                  </a:cubicBezTo>
                  <a:lnTo>
                    <a:pt x="7013" y="4099"/>
                  </a:lnTo>
                  <a:cubicBezTo>
                    <a:pt x="7049" y="4122"/>
                    <a:pt x="7085" y="4146"/>
                    <a:pt x="7132" y="4146"/>
                  </a:cubicBezTo>
                  <a:cubicBezTo>
                    <a:pt x="7180" y="4146"/>
                    <a:pt x="7228" y="4134"/>
                    <a:pt x="7251" y="4110"/>
                  </a:cubicBezTo>
                  <a:lnTo>
                    <a:pt x="7358" y="4003"/>
                  </a:lnTo>
                  <a:lnTo>
                    <a:pt x="7489" y="4099"/>
                  </a:lnTo>
                  <a:lnTo>
                    <a:pt x="7001" y="5075"/>
                  </a:lnTo>
                  <a:lnTo>
                    <a:pt x="6966" y="5075"/>
                  </a:lnTo>
                  <a:cubicBezTo>
                    <a:pt x="6930" y="5075"/>
                    <a:pt x="6894" y="5063"/>
                    <a:pt x="6870" y="5027"/>
                  </a:cubicBezTo>
                  <a:lnTo>
                    <a:pt x="6215" y="4230"/>
                  </a:lnTo>
                  <a:cubicBezTo>
                    <a:pt x="6181" y="4188"/>
                    <a:pt x="6129" y="4170"/>
                    <a:pt x="6079" y="4170"/>
                  </a:cubicBezTo>
                  <a:cubicBezTo>
                    <a:pt x="6043" y="4170"/>
                    <a:pt x="6007" y="4179"/>
                    <a:pt x="5977" y="4194"/>
                  </a:cubicBezTo>
                  <a:cubicBezTo>
                    <a:pt x="5894" y="4253"/>
                    <a:pt x="5894" y="4360"/>
                    <a:pt x="5942" y="4432"/>
                  </a:cubicBezTo>
                  <a:lnTo>
                    <a:pt x="6596" y="5242"/>
                  </a:lnTo>
                  <a:cubicBezTo>
                    <a:pt x="6684" y="5351"/>
                    <a:pt x="6811" y="5410"/>
                    <a:pt x="6932" y="5410"/>
                  </a:cubicBezTo>
                  <a:cubicBezTo>
                    <a:pt x="6944" y="5410"/>
                    <a:pt x="6955" y="5409"/>
                    <a:pt x="6966" y="5408"/>
                  </a:cubicBezTo>
                  <a:lnTo>
                    <a:pt x="7180" y="5384"/>
                  </a:lnTo>
                  <a:lnTo>
                    <a:pt x="6525" y="6908"/>
                  </a:lnTo>
                  <a:cubicBezTo>
                    <a:pt x="6477" y="7016"/>
                    <a:pt x="6418" y="7111"/>
                    <a:pt x="6335" y="7206"/>
                  </a:cubicBezTo>
                  <a:lnTo>
                    <a:pt x="5811" y="7825"/>
                  </a:lnTo>
                  <a:cubicBezTo>
                    <a:pt x="5537" y="7944"/>
                    <a:pt x="5275" y="8028"/>
                    <a:pt x="4989" y="8087"/>
                  </a:cubicBezTo>
                  <a:lnTo>
                    <a:pt x="4703" y="7825"/>
                  </a:lnTo>
                  <a:cubicBezTo>
                    <a:pt x="4680" y="7801"/>
                    <a:pt x="4668" y="7754"/>
                    <a:pt x="4680" y="7706"/>
                  </a:cubicBezTo>
                  <a:lnTo>
                    <a:pt x="4727" y="7551"/>
                  </a:lnTo>
                  <a:cubicBezTo>
                    <a:pt x="4739" y="7468"/>
                    <a:pt x="4727" y="7408"/>
                    <a:pt x="4668" y="7373"/>
                  </a:cubicBezTo>
                  <a:lnTo>
                    <a:pt x="4334" y="7123"/>
                  </a:lnTo>
                  <a:cubicBezTo>
                    <a:pt x="4310" y="7099"/>
                    <a:pt x="4287" y="7075"/>
                    <a:pt x="4287" y="7027"/>
                  </a:cubicBezTo>
                  <a:lnTo>
                    <a:pt x="4322" y="6813"/>
                  </a:lnTo>
                  <a:cubicBezTo>
                    <a:pt x="4322" y="6777"/>
                    <a:pt x="4322" y="6730"/>
                    <a:pt x="4287" y="6694"/>
                  </a:cubicBezTo>
                  <a:cubicBezTo>
                    <a:pt x="4263" y="6670"/>
                    <a:pt x="4215" y="6635"/>
                    <a:pt x="4168" y="6635"/>
                  </a:cubicBezTo>
                  <a:lnTo>
                    <a:pt x="2679" y="6504"/>
                  </a:lnTo>
                  <a:cubicBezTo>
                    <a:pt x="2620" y="6504"/>
                    <a:pt x="2560" y="6480"/>
                    <a:pt x="2536" y="6432"/>
                  </a:cubicBezTo>
                  <a:lnTo>
                    <a:pt x="2084" y="6004"/>
                  </a:lnTo>
                  <a:cubicBezTo>
                    <a:pt x="2048" y="5956"/>
                    <a:pt x="2013" y="5884"/>
                    <a:pt x="2013" y="5825"/>
                  </a:cubicBezTo>
                  <a:lnTo>
                    <a:pt x="2013" y="5194"/>
                  </a:lnTo>
                  <a:cubicBezTo>
                    <a:pt x="2013" y="5170"/>
                    <a:pt x="2024" y="5134"/>
                    <a:pt x="2048" y="5122"/>
                  </a:cubicBezTo>
                  <a:lnTo>
                    <a:pt x="2548" y="4539"/>
                  </a:lnTo>
                  <a:cubicBezTo>
                    <a:pt x="2584" y="4515"/>
                    <a:pt x="2596" y="4480"/>
                    <a:pt x="2596" y="4432"/>
                  </a:cubicBezTo>
                  <a:lnTo>
                    <a:pt x="2596" y="4301"/>
                  </a:lnTo>
                  <a:cubicBezTo>
                    <a:pt x="2596" y="4253"/>
                    <a:pt x="2620" y="4218"/>
                    <a:pt x="2667" y="4194"/>
                  </a:cubicBezTo>
                  <a:lnTo>
                    <a:pt x="3072" y="4015"/>
                  </a:lnTo>
                  <a:lnTo>
                    <a:pt x="3810" y="4003"/>
                  </a:lnTo>
                  <a:cubicBezTo>
                    <a:pt x="3834" y="4003"/>
                    <a:pt x="3846" y="4015"/>
                    <a:pt x="3846" y="4039"/>
                  </a:cubicBezTo>
                  <a:cubicBezTo>
                    <a:pt x="3858" y="4170"/>
                    <a:pt x="3965" y="4289"/>
                    <a:pt x="4096" y="4313"/>
                  </a:cubicBezTo>
                  <a:lnTo>
                    <a:pt x="4632" y="4491"/>
                  </a:lnTo>
                  <a:cubicBezTo>
                    <a:pt x="4668" y="4503"/>
                    <a:pt x="4705" y="4510"/>
                    <a:pt x="4741" y="4510"/>
                  </a:cubicBezTo>
                  <a:cubicBezTo>
                    <a:pt x="4813" y="4510"/>
                    <a:pt x="4882" y="4484"/>
                    <a:pt x="4930" y="4420"/>
                  </a:cubicBezTo>
                  <a:cubicBezTo>
                    <a:pt x="5001" y="4360"/>
                    <a:pt x="5037" y="4253"/>
                    <a:pt x="5025" y="4170"/>
                  </a:cubicBezTo>
                  <a:lnTo>
                    <a:pt x="5692" y="4110"/>
                  </a:lnTo>
                  <a:cubicBezTo>
                    <a:pt x="5823" y="4099"/>
                    <a:pt x="5930" y="4039"/>
                    <a:pt x="6013" y="3932"/>
                  </a:cubicBezTo>
                  <a:cubicBezTo>
                    <a:pt x="6096" y="3825"/>
                    <a:pt x="6120" y="3694"/>
                    <a:pt x="6096" y="3575"/>
                  </a:cubicBezTo>
                  <a:lnTo>
                    <a:pt x="6073" y="3479"/>
                  </a:lnTo>
                  <a:cubicBezTo>
                    <a:pt x="6050" y="3344"/>
                    <a:pt x="5931" y="3240"/>
                    <a:pt x="5776" y="3240"/>
                  </a:cubicBezTo>
                  <a:cubicBezTo>
                    <a:pt x="5768" y="3240"/>
                    <a:pt x="5760" y="3241"/>
                    <a:pt x="5751" y="3241"/>
                  </a:cubicBezTo>
                  <a:lnTo>
                    <a:pt x="5406" y="3277"/>
                  </a:lnTo>
                  <a:lnTo>
                    <a:pt x="5346" y="3217"/>
                  </a:lnTo>
                  <a:lnTo>
                    <a:pt x="5811" y="2753"/>
                  </a:lnTo>
                  <a:cubicBezTo>
                    <a:pt x="5870" y="2694"/>
                    <a:pt x="5870" y="2586"/>
                    <a:pt x="5811" y="2515"/>
                  </a:cubicBezTo>
                  <a:cubicBezTo>
                    <a:pt x="5781" y="2485"/>
                    <a:pt x="5739" y="2470"/>
                    <a:pt x="5696" y="2470"/>
                  </a:cubicBezTo>
                  <a:cubicBezTo>
                    <a:pt x="5653" y="2470"/>
                    <a:pt x="5608" y="2485"/>
                    <a:pt x="5573" y="2515"/>
                  </a:cubicBezTo>
                  <a:lnTo>
                    <a:pt x="5001" y="3063"/>
                  </a:lnTo>
                  <a:lnTo>
                    <a:pt x="4811" y="3146"/>
                  </a:lnTo>
                  <a:lnTo>
                    <a:pt x="4287" y="2741"/>
                  </a:lnTo>
                  <a:cubicBezTo>
                    <a:pt x="4260" y="2714"/>
                    <a:pt x="4220" y="2701"/>
                    <a:pt x="4181" y="2701"/>
                  </a:cubicBezTo>
                  <a:cubicBezTo>
                    <a:pt x="4168" y="2701"/>
                    <a:pt x="4156" y="2703"/>
                    <a:pt x="4144" y="2706"/>
                  </a:cubicBezTo>
                  <a:lnTo>
                    <a:pt x="3418" y="2944"/>
                  </a:lnTo>
                  <a:cubicBezTo>
                    <a:pt x="3394" y="2944"/>
                    <a:pt x="3370" y="2967"/>
                    <a:pt x="3358" y="2979"/>
                  </a:cubicBezTo>
                  <a:lnTo>
                    <a:pt x="3394" y="2753"/>
                  </a:lnTo>
                  <a:lnTo>
                    <a:pt x="3977" y="2336"/>
                  </a:lnTo>
                  <a:lnTo>
                    <a:pt x="4572" y="2253"/>
                  </a:lnTo>
                  <a:cubicBezTo>
                    <a:pt x="4644" y="2229"/>
                    <a:pt x="4703" y="2170"/>
                    <a:pt x="4703" y="2110"/>
                  </a:cubicBezTo>
                  <a:lnTo>
                    <a:pt x="4787" y="1634"/>
                  </a:lnTo>
                  <a:cubicBezTo>
                    <a:pt x="4787" y="1598"/>
                    <a:pt x="4787" y="1551"/>
                    <a:pt x="4751" y="1515"/>
                  </a:cubicBezTo>
                  <a:lnTo>
                    <a:pt x="4513" y="1205"/>
                  </a:lnTo>
                  <a:cubicBezTo>
                    <a:pt x="4489" y="1158"/>
                    <a:pt x="4430" y="1146"/>
                    <a:pt x="4382" y="1146"/>
                  </a:cubicBezTo>
                  <a:cubicBezTo>
                    <a:pt x="4322" y="1146"/>
                    <a:pt x="4275" y="1182"/>
                    <a:pt x="4251" y="1217"/>
                  </a:cubicBezTo>
                  <a:lnTo>
                    <a:pt x="4072" y="1491"/>
                  </a:lnTo>
                  <a:lnTo>
                    <a:pt x="3870" y="1479"/>
                  </a:lnTo>
                  <a:lnTo>
                    <a:pt x="4203" y="860"/>
                  </a:lnTo>
                  <a:lnTo>
                    <a:pt x="4525" y="860"/>
                  </a:lnTo>
                  <a:lnTo>
                    <a:pt x="4787" y="1324"/>
                  </a:lnTo>
                  <a:cubicBezTo>
                    <a:pt x="4811" y="1384"/>
                    <a:pt x="4870" y="1420"/>
                    <a:pt x="4930" y="1420"/>
                  </a:cubicBezTo>
                  <a:cubicBezTo>
                    <a:pt x="4989" y="1420"/>
                    <a:pt x="5049" y="1372"/>
                    <a:pt x="5084" y="1312"/>
                  </a:cubicBezTo>
                  <a:lnTo>
                    <a:pt x="5323" y="765"/>
                  </a:lnTo>
                  <a:cubicBezTo>
                    <a:pt x="5358" y="658"/>
                    <a:pt x="5346" y="550"/>
                    <a:pt x="5287" y="467"/>
                  </a:cubicBezTo>
                  <a:lnTo>
                    <a:pt x="5287" y="467"/>
                  </a:lnTo>
                  <a:cubicBezTo>
                    <a:pt x="5834" y="610"/>
                    <a:pt x="6346" y="884"/>
                    <a:pt x="6787" y="1253"/>
                  </a:cubicBezTo>
                  <a:cubicBezTo>
                    <a:pt x="6825" y="1280"/>
                    <a:pt x="6864" y="1292"/>
                    <a:pt x="6903" y="1292"/>
                  </a:cubicBezTo>
                  <a:cubicBezTo>
                    <a:pt x="6949" y="1292"/>
                    <a:pt x="6992" y="1274"/>
                    <a:pt x="7025" y="1241"/>
                  </a:cubicBezTo>
                  <a:cubicBezTo>
                    <a:pt x="7085" y="1158"/>
                    <a:pt x="7073" y="1062"/>
                    <a:pt x="7013" y="1003"/>
                  </a:cubicBezTo>
                  <a:cubicBezTo>
                    <a:pt x="6253" y="345"/>
                    <a:pt x="5266" y="0"/>
                    <a:pt x="42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0253;p77"/>
          <p:cNvGrpSpPr/>
          <p:nvPr/>
        </p:nvGrpSpPr>
        <p:grpSpPr>
          <a:xfrm>
            <a:off x="7568544" y="1192733"/>
            <a:ext cx="309363" cy="441703"/>
            <a:chOff x="897141" y="3359875"/>
            <a:chExt cx="257962" cy="352762"/>
          </a:xfrm>
          <a:solidFill>
            <a:srgbClr val="034094"/>
          </a:solidFill>
        </p:grpSpPr>
        <p:sp>
          <p:nvSpPr>
            <p:cNvPr id="148" name="Google Shape;10254;p77"/>
            <p:cNvSpPr/>
            <p:nvPr/>
          </p:nvSpPr>
          <p:spPr>
            <a:xfrm>
              <a:off x="897141" y="3359875"/>
              <a:ext cx="257962" cy="352762"/>
            </a:xfrm>
            <a:custGeom>
              <a:avLst/>
              <a:gdLst/>
              <a:ahLst/>
              <a:cxnLst/>
              <a:rect l="l" t="t" r="r" b="b"/>
              <a:pathLst>
                <a:path w="8098" h="11074" extrusionOk="0">
                  <a:moveTo>
                    <a:pt x="5204" y="334"/>
                  </a:moveTo>
                  <a:cubicBezTo>
                    <a:pt x="5240" y="334"/>
                    <a:pt x="5252" y="358"/>
                    <a:pt x="5252" y="382"/>
                  </a:cubicBezTo>
                  <a:lnTo>
                    <a:pt x="5252" y="810"/>
                  </a:lnTo>
                  <a:cubicBezTo>
                    <a:pt x="5252" y="834"/>
                    <a:pt x="5216" y="846"/>
                    <a:pt x="5204" y="846"/>
                  </a:cubicBezTo>
                  <a:lnTo>
                    <a:pt x="2870" y="846"/>
                  </a:lnTo>
                  <a:cubicBezTo>
                    <a:pt x="2865" y="848"/>
                    <a:pt x="2861" y="848"/>
                    <a:pt x="2857" y="848"/>
                  </a:cubicBezTo>
                  <a:cubicBezTo>
                    <a:pt x="2832" y="848"/>
                    <a:pt x="2823" y="817"/>
                    <a:pt x="2823" y="786"/>
                  </a:cubicBezTo>
                  <a:lnTo>
                    <a:pt x="2823" y="382"/>
                  </a:lnTo>
                  <a:cubicBezTo>
                    <a:pt x="2823" y="346"/>
                    <a:pt x="2858" y="334"/>
                    <a:pt x="2870" y="334"/>
                  </a:cubicBezTo>
                  <a:close/>
                  <a:moveTo>
                    <a:pt x="2882" y="1"/>
                  </a:moveTo>
                  <a:cubicBezTo>
                    <a:pt x="2680" y="1"/>
                    <a:pt x="2513" y="167"/>
                    <a:pt x="2513" y="382"/>
                  </a:cubicBezTo>
                  <a:lnTo>
                    <a:pt x="2513" y="810"/>
                  </a:lnTo>
                  <a:cubicBezTo>
                    <a:pt x="2513" y="1001"/>
                    <a:pt x="2656" y="1167"/>
                    <a:pt x="2858" y="1179"/>
                  </a:cubicBezTo>
                  <a:lnTo>
                    <a:pt x="2858" y="4811"/>
                  </a:lnTo>
                  <a:cubicBezTo>
                    <a:pt x="2858" y="4906"/>
                    <a:pt x="2835" y="4977"/>
                    <a:pt x="2799" y="5061"/>
                  </a:cubicBezTo>
                  <a:lnTo>
                    <a:pt x="1906" y="6728"/>
                  </a:lnTo>
                  <a:lnTo>
                    <a:pt x="965" y="8502"/>
                  </a:lnTo>
                  <a:lnTo>
                    <a:pt x="489" y="9383"/>
                  </a:lnTo>
                  <a:lnTo>
                    <a:pt x="120" y="10085"/>
                  </a:lnTo>
                  <a:cubicBezTo>
                    <a:pt x="1" y="10288"/>
                    <a:pt x="13" y="10538"/>
                    <a:pt x="132" y="10752"/>
                  </a:cubicBezTo>
                  <a:cubicBezTo>
                    <a:pt x="251" y="10954"/>
                    <a:pt x="477" y="11073"/>
                    <a:pt x="715" y="11073"/>
                  </a:cubicBezTo>
                  <a:lnTo>
                    <a:pt x="3668" y="11073"/>
                  </a:lnTo>
                  <a:cubicBezTo>
                    <a:pt x="3763" y="11073"/>
                    <a:pt x="3835" y="11002"/>
                    <a:pt x="3835" y="10919"/>
                  </a:cubicBezTo>
                  <a:cubicBezTo>
                    <a:pt x="3835" y="10823"/>
                    <a:pt x="3763" y="10752"/>
                    <a:pt x="3668" y="10752"/>
                  </a:cubicBezTo>
                  <a:lnTo>
                    <a:pt x="715" y="10752"/>
                  </a:lnTo>
                  <a:cubicBezTo>
                    <a:pt x="596" y="10752"/>
                    <a:pt x="477" y="10692"/>
                    <a:pt x="418" y="10585"/>
                  </a:cubicBezTo>
                  <a:cubicBezTo>
                    <a:pt x="358" y="10478"/>
                    <a:pt x="334" y="10347"/>
                    <a:pt x="394" y="10240"/>
                  </a:cubicBezTo>
                  <a:lnTo>
                    <a:pt x="727" y="9621"/>
                  </a:lnTo>
                  <a:lnTo>
                    <a:pt x="1168" y="9621"/>
                  </a:lnTo>
                  <a:cubicBezTo>
                    <a:pt x="1263" y="9621"/>
                    <a:pt x="1334" y="9549"/>
                    <a:pt x="1334" y="9454"/>
                  </a:cubicBezTo>
                  <a:cubicBezTo>
                    <a:pt x="1334" y="9371"/>
                    <a:pt x="1263" y="9287"/>
                    <a:pt x="1168" y="9287"/>
                  </a:cubicBezTo>
                  <a:lnTo>
                    <a:pt x="894" y="9287"/>
                  </a:lnTo>
                  <a:lnTo>
                    <a:pt x="1191" y="8728"/>
                  </a:lnTo>
                  <a:lnTo>
                    <a:pt x="1632" y="8728"/>
                  </a:lnTo>
                  <a:cubicBezTo>
                    <a:pt x="1727" y="8728"/>
                    <a:pt x="1799" y="8656"/>
                    <a:pt x="1799" y="8561"/>
                  </a:cubicBezTo>
                  <a:cubicBezTo>
                    <a:pt x="1799" y="8478"/>
                    <a:pt x="1727" y="8394"/>
                    <a:pt x="1632" y="8394"/>
                  </a:cubicBezTo>
                  <a:lnTo>
                    <a:pt x="1370" y="8394"/>
                  </a:lnTo>
                  <a:lnTo>
                    <a:pt x="1668" y="7835"/>
                  </a:lnTo>
                  <a:lnTo>
                    <a:pt x="2108" y="7835"/>
                  </a:lnTo>
                  <a:cubicBezTo>
                    <a:pt x="2204" y="7835"/>
                    <a:pt x="2275" y="7763"/>
                    <a:pt x="2275" y="7668"/>
                  </a:cubicBezTo>
                  <a:cubicBezTo>
                    <a:pt x="2275" y="7585"/>
                    <a:pt x="2204" y="7502"/>
                    <a:pt x="2108" y="7502"/>
                  </a:cubicBezTo>
                  <a:lnTo>
                    <a:pt x="1834" y="7502"/>
                  </a:lnTo>
                  <a:lnTo>
                    <a:pt x="2132" y="6942"/>
                  </a:lnTo>
                  <a:lnTo>
                    <a:pt x="2585" y="6942"/>
                  </a:lnTo>
                  <a:cubicBezTo>
                    <a:pt x="2668" y="6942"/>
                    <a:pt x="2751" y="6870"/>
                    <a:pt x="2751" y="6775"/>
                  </a:cubicBezTo>
                  <a:cubicBezTo>
                    <a:pt x="2751" y="6692"/>
                    <a:pt x="2668" y="6609"/>
                    <a:pt x="2585" y="6609"/>
                  </a:cubicBezTo>
                  <a:lnTo>
                    <a:pt x="2311" y="6609"/>
                  </a:lnTo>
                  <a:lnTo>
                    <a:pt x="3085" y="5180"/>
                  </a:lnTo>
                  <a:cubicBezTo>
                    <a:pt x="3144" y="5061"/>
                    <a:pt x="3192" y="4930"/>
                    <a:pt x="3192" y="4775"/>
                  </a:cubicBezTo>
                  <a:lnTo>
                    <a:pt x="3192" y="1144"/>
                  </a:lnTo>
                  <a:lnTo>
                    <a:pt x="4930" y="1144"/>
                  </a:lnTo>
                  <a:lnTo>
                    <a:pt x="4930" y="4775"/>
                  </a:lnTo>
                  <a:cubicBezTo>
                    <a:pt x="4930" y="4918"/>
                    <a:pt x="4966" y="5061"/>
                    <a:pt x="5037" y="5180"/>
                  </a:cubicBezTo>
                  <a:lnTo>
                    <a:pt x="7716" y="10216"/>
                  </a:lnTo>
                  <a:cubicBezTo>
                    <a:pt x="7776" y="10323"/>
                    <a:pt x="7776" y="10454"/>
                    <a:pt x="7704" y="10550"/>
                  </a:cubicBezTo>
                  <a:cubicBezTo>
                    <a:pt x="7645" y="10657"/>
                    <a:pt x="7526" y="10716"/>
                    <a:pt x="7407" y="10716"/>
                  </a:cubicBezTo>
                  <a:lnTo>
                    <a:pt x="4430" y="10716"/>
                  </a:lnTo>
                  <a:cubicBezTo>
                    <a:pt x="4335" y="10716"/>
                    <a:pt x="4263" y="10788"/>
                    <a:pt x="4263" y="10883"/>
                  </a:cubicBezTo>
                  <a:cubicBezTo>
                    <a:pt x="4263" y="10978"/>
                    <a:pt x="4335" y="11050"/>
                    <a:pt x="4430" y="11050"/>
                  </a:cubicBezTo>
                  <a:lnTo>
                    <a:pt x="7407" y="11050"/>
                  </a:lnTo>
                  <a:cubicBezTo>
                    <a:pt x="7645" y="11050"/>
                    <a:pt x="7871" y="10931"/>
                    <a:pt x="7990" y="10716"/>
                  </a:cubicBezTo>
                  <a:cubicBezTo>
                    <a:pt x="8097" y="10538"/>
                    <a:pt x="8097" y="10288"/>
                    <a:pt x="7990" y="10085"/>
                  </a:cubicBezTo>
                  <a:lnTo>
                    <a:pt x="5311" y="5049"/>
                  </a:lnTo>
                  <a:cubicBezTo>
                    <a:pt x="5263" y="4977"/>
                    <a:pt x="5252" y="4882"/>
                    <a:pt x="5252" y="4799"/>
                  </a:cubicBezTo>
                  <a:lnTo>
                    <a:pt x="5252" y="1167"/>
                  </a:lnTo>
                  <a:cubicBezTo>
                    <a:pt x="5442" y="1155"/>
                    <a:pt x="5597" y="989"/>
                    <a:pt x="5597" y="798"/>
                  </a:cubicBezTo>
                  <a:lnTo>
                    <a:pt x="5597" y="382"/>
                  </a:lnTo>
                  <a:cubicBezTo>
                    <a:pt x="5597" y="167"/>
                    <a:pt x="5430" y="1"/>
                    <a:pt x="52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255;p77"/>
            <p:cNvSpPr/>
            <p:nvPr/>
          </p:nvSpPr>
          <p:spPr>
            <a:xfrm>
              <a:off x="945688" y="3593691"/>
              <a:ext cx="160485" cy="89736"/>
            </a:xfrm>
            <a:custGeom>
              <a:avLst/>
              <a:gdLst/>
              <a:ahLst/>
              <a:cxnLst/>
              <a:rect l="l" t="t" r="r" b="b"/>
              <a:pathLst>
                <a:path w="5038" h="2817" extrusionOk="0">
                  <a:moveTo>
                    <a:pt x="2535" y="339"/>
                  </a:moveTo>
                  <a:cubicBezTo>
                    <a:pt x="2817" y="339"/>
                    <a:pt x="3097" y="363"/>
                    <a:pt x="3370" y="412"/>
                  </a:cubicBezTo>
                  <a:lnTo>
                    <a:pt x="3513" y="447"/>
                  </a:lnTo>
                  <a:cubicBezTo>
                    <a:pt x="3608" y="459"/>
                    <a:pt x="3668" y="519"/>
                    <a:pt x="3716" y="602"/>
                  </a:cubicBezTo>
                  <a:lnTo>
                    <a:pt x="4680" y="2424"/>
                  </a:lnTo>
                  <a:cubicBezTo>
                    <a:pt x="4692" y="2459"/>
                    <a:pt x="4680" y="2471"/>
                    <a:pt x="4680" y="2483"/>
                  </a:cubicBezTo>
                  <a:cubicBezTo>
                    <a:pt x="4680" y="2495"/>
                    <a:pt x="4668" y="2519"/>
                    <a:pt x="4632" y="2519"/>
                  </a:cubicBezTo>
                  <a:lnTo>
                    <a:pt x="406" y="2519"/>
                  </a:lnTo>
                  <a:cubicBezTo>
                    <a:pt x="382" y="2519"/>
                    <a:pt x="358" y="2495"/>
                    <a:pt x="358" y="2483"/>
                  </a:cubicBezTo>
                  <a:cubicBezTo>
                    <a:pt x="358" y="2471"/>
                    <a:pt x="346" y="2459"/>
                    <a:pt x="358" y="2424"/>
                  </a:cubicBezTo>
                  <a:lnTo>
                    <a:pt x="1334" y="602"/>
                  </a:lnTo>
                  <a:cubicBezTo>
                    <a:pt x="1358" y="507"/>
                    <a:pt x="1430" y="459"/>
                    <a:pt x="1513" y="447"/>
                  </a:cubicBezTo>
                  <a:cubicBezTo>
                    <a:pt x="1847" y="375"/>
                    <a:pt x="2192" y="339"/>
                    <a:pt x="2535" y="339"/>
                  </a:cubicBezTo>
                  <a:close/>
                  <a:moveTo>
                    <a:pt x="2520" y="0"/>
                  </a:moveTo>
                  <a:cubicBezTo>
                    <a:pt x="2155" y="0"/>
                    <a:pt x="1791" y="42"/>
                    <a:pt x="1430" y="126"/>
                  </a:cubicBezTo>
                  <a:cubicBezTo>
                    <a:pt x="1275" y="162"/>
                    <a:pt x="1120" y="281"/>
                    <a:pt x="1037" y="435"/>
                  </a:cubicBezTo>
                  <a:lnTo>
                    <a:pt x="60" y="2269"/>
                  </a:lnTo>
                  <a:cubicBezTo>
                    <a:pt x="1" y="2388"/>
                    <a:pt x="1" y="2531"/>
                    <a:pt x="84" y="2638"/>
                  </a:cubicBezTo>
                  <a:cubicBezTo>
                    <a:pt x="156" y="2757"/>
                    <a:pt x="275" y="2817"/>
                    <a:pt x="406" y="2817"/>
                  </a:cubicBezTo>
                  <a:lnTo>
                    <a:pt x="4632" y="2817"/>
                  </a:lnTo>
                  <a:cubicBezTo>
                    <a:pt x="4763" y="2817"/>
                    <a:pt x="4882" y="2745"/>
                    <a:pt x="4954" y="2638"/>
                  </a:cubicBezTo>
                  <a:cubicBezTo>
                    <a:pt x="5037" y="2519"/>
                    <a:pt x="5037" y="2388"/>
                    <a:pt x="4978" y="2269"/>
                  </a:cubicBezTo>
                  <a:lnTo>
                    <a:pt x="4001" y="435"/>
                  </a:lnTo>
                  <a:cubicBezTo>
                    <a:pt x="3918" y="269"/>
                    <a:pt x="3763" y="162"/>
                    <a:pt x="3585" y="126"/>
                  </a:cubicBezTo>
                  <a:lnTo>
                    <a:pt x="3442" y="90"/>
                  </a:lnTo>
                  <a:cubicBezTo>
                    <a:pt x="3136" y="30"/>
                    <a:pt x="2828" y="0"/>
                    <a:pt x="25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256;p77"/>
            <p:cNvSpPr/>
            <p:nvPr/>
          </p:nvSpPr>
          <p:spPr>
            <a:xfrm>
              <a:off x="1045076" y="3638256"/>
              <a:ext cx="27332" cy="27714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310"/>
                  </a:moveTo>
                  <a:cubicBezTo>
                    <a:pt x="488" y="310"/>
                    <a:pt x="548" y="358"/>
                    <a:pt x="548" y="429"/>
                  </a:cubicBezTo>
                  <a:cubicBezTo>
                    <a:pt x="548" y="489"/>
                    <a:pt x="500" y="548"/>
                    <a:pt x="429" y="548"/>
                  </a:cubicBezTo>
                  <a:cubicBezTo>
                    <a:pt x="369" y="548"/>
                    <a:pt x="310" y="501"/>
                    <a:pt x="310" y="429"/>
                  </a:cubicBezTo>
                  <a:cubicBezTo>
                    <a:pt x="322" y="370"/>
                    <a:pt x="369" y="310"/>
                    <a:pt x="429" y="310"/>
                  </a:cubicBezTo>
                  <a:close/>
                  <a:moveTo>
                    <a:pt x="429" y="1"/>
                  </a:moveTo>
                  <a:cubicBezTo>
                    <a:pt x="191" y="1"/>
                    <a:pt x="0" y="191"/>
                    <a:pt x="0" y="429"/>
                  </a:cubicBezTo>
                  <a:cubicBezTo>
                    <a:pt x="0" y="668"/>
                    <a:pt x="191" y="870"/>
                    <a:pt x="429" y="870"/>
                  </a:cubicBezTo>
                  <a:cubicBezTo>
                    <a:pt x="667" y="870"/>
                    <a:pt x="858" y="668"/>
                    <a:pt x="858" y="429"/>
                  </a:cubicBezTo>
                  <a:cubicBezTo>
                    <a:pt x="858" y="191"/>
                    <a:pt x="667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257;p77"/>
            <p:cNvSpPr/>
            <p:nvPr/>
          </p:nvSpPr>
          <p:spPr>
            <a:xfrm>
              <a:off x="976046" y="3643194"/>
              <a:ext cx="28096" cy="27332"/>
            </a:xfrm>
            <a:custGeom>
              <a:avLst/>
              <a:gdLst/>
              <a:ahLst/>
              <a:cxnLst/>
              <a:rect l="l" t="t" r="r" b="b"/>
              <a:pathLst>
                <a:path w="882" h="858" extrusionOk="0">
                  <a:moveTo>
                    <a:pt x="453" y="310"/>
                  </a:moveTo>
                  <a:cubicBezTo>
                    <a:pt x="512" y="310"/>
                    <a:pt x="572" y="346"/>
                    <a:pt x="572" y="429"/>
                  </a:cubicBezTo>
                  <a:cubicBezTo>
                    <a:pt x="572" y="489"/>
                    <a:pt x="524" y="548"/>
                    <a:pt x="453" y="548"/>
                  </a:cubicBezTo>
                  <a:cubicBezTo>
                    <a:pt x="393" y="548"/>
                    <a:pt x="334" y="501"/>
                    <a:pt x="334" y="429"/>
                  </a:cubicBezTo>
                  <a:cubicBezTo>
                    <a:pt x="334" y="358"/>
                    <a:pt x="393" y="310"/>
                    <a:pt x="453" y="310"/>
                  </a:cubicBezTo>
                  <a:close/>
                  <a:moveTo>
                    <a:pt x="453" y="1"/>
                  </a:moveTo>
                  <a:cubicBezTo>
                    <a:pt x="215" y="1"/>
                    <a:pt x="24" y="191"/>
                    <a:pt x="24" y="429"/>
                  </a:cubicBezTo>
                  <a:cubicBezTo>
                    <a:pt x="0" y="667"/>
                    <a:pt x="215" y="858"/>
                    <a:pt x="453" y="858"/>
                  </a:cubicBezTo>
                  <a:cubicBezTo>
                    <a:pt x="691" y="858"/>
                    <a:pt x="881" y="667"/>
                    <a:pt x="881" y="429"/>
                  </a:cubicBezTo>
                  <a:cubicBezTo>
                    <a:pt x="881" y="191"/>
                    <a:pt x="691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258;p77"/>
            <p:cNvSpPr/>
            <p:nvPr/>
          </p:nvSpPr>
          <p:spPr>
            <a:xfrm>
              <a:off x="1004493" y="3613218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0" y="322"/>
                  </a:moveTo>
                  <a:cubicBezTo>
                    <a:pt x="584" y="322"/>
                    <a:pt x="655" y="406"/>
                    <a:pt x="655" y="489"/>
                  </a:cubicBezTo>
                  <a:cubicBezTo>
                    <a:pt x="655" y="584"/>
                    <a:pt x="584" y="656"/>
                    <a:pt x="500" y="656"/>
                  </a:cubicBezTo>
                  <a:cubicBezTo>
                    <a:pt x="405" y="656"/>
                    <a:pt x="334" y="584"/>
                    <a:pt x="334" y="489"/>
                  </a:cubicBezTo>
                  <a:cubicBezTo>
                    <a:pt x="334" y="406"/>
                    <a:pt x="405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489"/>
                  </a:cubicBezTo>
                  <a:cubicBezTo>
                    <a:pt x="0" y="763"/>
                    <a:pt x="227" y="977"/>
                    <a:pt x="500" y="977"/>
                  </a:cubicBezTo>
                  <a:cubicBezTo>
                    <a:pt x="762" y="977"/>
                    <a:pt x="989" y="763"/>
                    <a:pt x="989" y="489"/>
                  </a:cubicBezTo>
                  <a:cubicBezTo>
                    <a:pt x="989" y="227"/>
                    <a:pt x="762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259;p77"/>
            <p:cNvSpPr/>
            <p:nvPr/>
          </p:nvSpPr>
          <p:spPr>
            <a:xfrm>
              <a:off x="991209" y="3555975"/>
              <a:ext cx="31505" cy="31122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513" y="322"/>
                  </a:moveTo>
                  <a:cubicBezTo>
                    <a:pt x="596" y="322"/>
                    <a:pt x="679" y="393"/>
                    <a:pt x="679" y="488"/>
                  </a:cubicBezTo>
                  <a:cubicBezTo>
                    <a:pt x="679" y="572"/>
                    <a:pt x="596" y="655"/>
                    <a:pt x="513" y="655"/>
                  </a:cubicBezTo>
                  <a:cubicBezTo>
                    <a:pt x="417" y="655"/>
                    <a:pt x="346" y="572"/>
                    <a:pt x="346" y="488"/>
                  </a:cubicBezTo>
                  <a:cubicBezTo>
                    <a:pt x="346" y="393"/>
                    <a:pt x="417" y="322"/>
                    <a:pt x="513" y="322"/>
                  </a:cubicBezTo>
                  <a:close/>
                  <a:moveTo>
                    <a:pt x="501" y="0"/>
                  </a:moveTo>
                  <a:cubicBezTo>
                    <a:pt x="227" y="0"/>
                    <a:pt x="1" y="214"/>
                    <a:pt x="1" y="488"/>
                  </a:cubicBezTo>
                  <a:cubicBezTo>
                    <a:pt x="1" y="750"/>
                    <a:pt x="227" y="976"/>
                    <a:pt x="501" y="976"/>
                  </a:cubicBezTo>
                  <a:cubicBezTo>
                    <a:pt x="763" y="976"/>
                    <a:pt x="989" y="750"/>
                    <a:pt x="989" y="488"/>
                  </a:cubicBezTo>
                  <a:cubicBezTo>
                    <a:pt x="989" y="214"/>
                    <a:pt x="763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260;p77"/>
            <p:cNvSpPr/>
            <p:nvPr/>
          </p:nvSpPr>
          <p:spPr>
            <a:xfrm>
              <a:off x="1023447" y="3528261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11"/>
                  </a:moveTo>
                  <a:cubicBezTo>
                    <a:pt x="584" y="311"/>
                    <a:pt x="655" y="394"/>
                    <a:pt x="655" y="477"/>
                  </a:cubicBezTo>
                  <a:cubicBezTo>
                    <a:pt x="655" y="572"/>
                    <a:pt x="584" y="644"/>
                    <a:pt x="501" y="644"/>
                  </a:cubicBezTo>
                  <a:cubicBezTo>
                    <a:pt x="405" y="644"/>
                    <a:pt x="334" y="572"/>
                    <a:pt x="334" y="477"/>
                  </a:cubicBezTo>
                  <a:cubicBezTo>
                    <a:pt x="334" y="394"/>
                    <a:pt x="405" y="311"/>
                    <a:pt x="501" y="311"/>
                  </a:cubicBezTo>
                  <a:close/>
                  <a:moveTo>
                    <a:pt x="501" y="1"/>
                  </a:moveTo>
                  <a:cubicBezTo>
                    <a:pt x="227" y="1"/>
                    <a:pt x="1" y="215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63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261;p77"/>
            <p:cNvSpPr/>
            <p:nvPr/>
          </p:nvSpPr>
          <p:spPr>
            <a:xfrm>
              <a:off x="1008284" y="3488442"/>
              <a:ext cx="28096" cy="27714"/>
            </a:xfrm>
            <a:custGeom>
              <a:avLst/>
              <a:gdLst/>
              <a:ahLst/>
              <a:cxnLst/>
              <a:rect l="l" t="t" r="r" b="b"/>
              <a:pathLst>
                <a:path w="882" h="870" extrusionOk="0">
                  <a:moveTo>
                    <a:pt x="441" y="310"/>
                  </a:moveTo>
                  <a:cubicBezTo>
                    <a:pt x="500" y="310"/>
                    <a:pt x="560" y="358"/>
                    <a:pt x="560" y="429"/>
                  </a:cubicBezTo>
                  <a:cubicBezTo>
                    <a:pt x="560" y="513"/>
                    <a:pt x="512" y="548"/>
                    <a:pt x="441" y="548"/>
                  </a:cubicBezTo>
                  <a:cubicBezTo>
                    <a:pt x="381" y="548"/>
                    <a:pt x="322" y="513"/>
                    <a:pt x="322" y="429"/>
                  </a:cubicBezTo>
                  <a:cubicBezTo>
                    <a:pt x="322" y="370"/>
                    <a:pt x="358" y="310"/>
                    <a:pt x="441" y="310"/>
                  </a:cubicBezTo>
                  <a:close/>
                  <a:moveTo>
                    <a:pt x="441" y="1"/>
                  </a:moveTo>
                  <a:cubicBezTo>
                    <a:pt x="203" y="1"/>
                    <a:pt x="0" y="191"/>
                    <a:pt x="0" y="429"/>
                  </a:cubicBezTo>
                  <a:cubicBezTo>
                    <a:pt x="0" y="668"/>
                    <a:pt x="203" y="870"/>
                    <a:pt x="441" y="870"/>
                  </a:cubicBezTo>
                  <a:cubicBezTo>
                    <a:pt x="679" y="870"/>
                    <a:pt x="870" y="668"/>
                    <a:pt x="870" y="429"/>
                  </a:cubicBezTo>
                  <a:cubicBezTo>
                    <a:pt x="881" y="191"/>
                    <a:pt x="69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1758;p79"/>
          <p:cNvGrpSpPr/>
          <p:nvPr/>
        </p:nvGrpSpPr>
        <p:grpSpPr>
          <a:xfrm>
            <a:off x="2982628" y="1223601"/>
            <a:ext cx="473674" cy="468316"/>
            <a:chOff x="2633105" y="2431859"/>
            <a:chExt cx="363243" cy="328585"/>
          </a:xfrm>
          <a:solidFill>
            <a:srgbClr val="034094"/>
          </a:solidFill>
        </p:grpSpPr>
        <p:sp>
          <p:nvSpPr>
            <p:cNvPr id="157" name="Google Shape;11759;p79"/>
            <p:cNvSpPr/>
            <p:nvPr/>
          </p:nvSpPr>
          <p:spPr>
            <a:xfrm>
              <a:off x="2633105" y="2498260"/>
              <a:ext cx="250462" cy="262184"/>
            </a:xfrm>
            <a:custGeom>
              <a:avLst/>
              <a:gdLst/>
              <a:ahLst/>
              <a:cxnLst/>
              <a:rect l="l" t="t" r="r" b="b"/>
              <a:pathLst>
                <a:path w="7906" h="8276" extrusionOk="0">
                  <a:moveTo>
                    <a:pt x="5322" y="6644"/>
                  </a:moveTo>
                  <a:lnTo>
                    <a:pt x="5465" y="7263"/>
                  </a:lnTo>
                  <a:lnTo>
                    <a:pt x="4560" y="7263"/>
                  </a:lnTo>
                  <a:lnTo>
                    <a:pt x="4691" y="6644"/>
                  </a:lnTo>
                  <a:close/>
                  <a:moveTo>
                    <a:pt x="6465" y="7608"/>
                  </a:moveTo>
                  <a:lnTo>
                    <a:pt x="6465" y="7954"/>
                  </a:lnTo>
                  <a:lnTo>
                    <a:pt x="3548" y="7954"/>
                  </a:lnTo>
                  <a:lnTo>
                    <a:pt x="3548" y="7608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6489"/>
                  </a:lnTo>
                  <a:cubicBezTo>
                    <a:pt x="0" y="6585"/>
                    <a:pt x="84" y="6656"/>
                    <a:pt x="167" y="6656"/>
                  </a:cubicBezTo>
                  <a:lnTo>
                    <a:pt x="4346" y="6656"/>
                  </a:lnTo>
                  <a:lnTo>
                    <a:pt x="4203" y="7287"/>
                  </a:lnTo>
                  <a:lnTo>
                    <a:pt x="3370" y="7287"/>
                  </a:lnTo>
                  <a:cubicBezTo>
                    <a:pt x="3274" y="7287"/>
                    <a:pt x="3203" y="7358"/>
                    <a:pt x="3203" y="7442"/>
                  </a:cubicBezTo>
                  <a:lnTo>
                    <a:pt x="3203" y="8120"/>
                  </a:lnTo>
                  <a:cubicBezTo>
                    <a:pt x="3203" y="8204"/>
                    <a:pt x="3274" y="8275"/>
                    <a:pt x="3370" y="8275"/>
                  </a:cubicBezTo>
                  <a:lnTo>
                    <a:pt x="6632" y="8275"/>
                  </a:lnTo>
                  <a:cubicBezTo>
                    <a:pt x="6715" y="8275"/>
                    <a:pt x="6787" y="8204"/>
                    <a:pt x="6787" y="8120"/>
                  </a:cubicBezTo>
                  <a:lnTo>
                    <a:pt x="6787" y="7442"/>
                  </a:lnTo>
                  <a:cubicBezTo>
                    <a:pt x="6787" y="7358"/>
                    <a:pt x="6715" y="7287"/>
                    <a:pt x="6632" y="7287"/>
                  </a:cubicBezTo>
                  <a:lnTo>
                    <a:pt x="5787" y="7287"/>
                  </a:lnTo>
                  <a:lnTo>
                    <a:pt x="5644" y="6656"/>
                  </a:lnTo>
                  <a:lnTo>
                    <a:pt x="7727" y="6656"/>
                  </a:lnTo>
                  <a:cubicBezTo>
                    <a:pt x="7823" y="6656"/>
                    <a:pt x="7894" y="6585"/>
                    <a:pt x="7894" y="6489"/>
                  </a:cubicBezTo>
                  <a:cubicBezTo>
                    <a:pt x="7906" y="6394"/>
                    <a:pt x="7834" y="6311"/>
                    <a:pt x="7739" y="6311"/>
                  </a:cubicBezTo>
                  <a:lnTo>
                    <a:pt x="345" y="6311"/>
                  </a:lnTo>
                  <a:lnTo>
                    <a:pt x="345" y="334"/>
                  </a:lnTo>
                  <a:lnTo>
                    <a:pt x="4763" y="334"/>
                  </a:lnTo>
                  <a:cubicBezTo>
                    <a:pt x="4858" y="334"/>
                    <a:pt x="4929" y="262"/>
                    <a:pt x="4929" y="167"/>
                  </a:cubicBezTo>
                  <a:cubicBezTo>
                    <a:pt x="4929" y="72"/>
                    <a:pt x="4858" y="0"/>
                    <a:pt x="4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1760;p79"/>
            <p:cNvSpPr/>
            <p:nvPr/>
          </p:nvSpPr>
          <p:spPr>
            <a:xfrm>
              <a:off x="2772655" y="2680800"/>
              <a:ext cx="38491" cy="10613"/>
            </a:xfrm>
            <a:custGeom>
              <a:avLst/>
              <a:gdLst/>
              <a:ahLst/>
              <a:cxnLst/>
              <a:rect l="l" t="t" r="r" b="b"/>
              <a:pathLst>
                <a:path w="1215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048" y="334"/>
                  </a:lnTo>
                  <a:cubicBezTo>
                    <a:pt x="1132" y="334"/>
                    <a:pt x="1215" y="251"/>
                    <a:pt x="1215" y="168"/>
                  </a:cubicBezTo>
                  <a:cubicBezTo>
                    <a:pt x="1215" y="72"/>
                    <a:pt x="1132" y="1"/>
                    <a:pt x="1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1761;p79"/>
            <p:cNvSpPr/>
            <p:nvPr/>
          </p:nvSpPr>
          <p:spPr>
            <a:xfrm>
              <a:off x="2729286" y="2583131"/>
              <a:ext cx="35862" cy="35862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1762;p79"/>
            <p:cNvSpPr/>
            <p:nvPr/>
          </p:nvSpPr>
          <p:spPr>
            <a:xfrm>
              <a:off x="2774176" y="2583131"/>
              <a:ext cx="35482" cy="35862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786" y="334"/>
                  </a:moveTo>
                  <a:lnTo>
                    <a:pt x="786" y="810"/>
                  </a:lnTo>
                  <a:lnTo>
                    <a:pt x="333" y="810"/>
                  </a:lnTo>
                  <a:lnTo>
                    <a:pt x="333" y="334"/>
                  </a:lnTo>
                  <a:close/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72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19" y="84"/>
                    <a:pt x="1036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1763;p79"/>
            <p:cNvSpPr/>
            <p:nvPr/>
          </p:nvSpPr>
          <p:spPr>
            <a:xfrm>
              <a:off x="2817926" y="2583131"/>
              <a:ext cx="35862" cy="35862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1764;p79"/>
            <p:cNvSpPr/>
            <p:nvPr/>
          </p:nvSpPr>
          <p:spPr>
            <a:xfrm>
              <a:off x="2653475" y="2431859"/>
              <a:ext cx="342873" cy="275394"/>
            </a:xfrm>
            <a:custGeom>
              <a:avLst/>
              <a:gdLst/>
              <a:ahLst/>
              <a:cxnLst/>
              <a:rect l="l" t="t" r="r" b="b"/>
              <a:pathLst>
                <a:path w="10823" h="8693" extrusionOk="0">
                  <a:moveTo>
                    <a:pt x="6429" y="3001"/>
                  </a:moveTo>
                  <a:cubicBezTo>
                    <a:pt x="6715" y="3870"/>
                    <a:pt x="7489" y="4513"/>
                    <a:pt x="8406" y="4585"/>
                  </a:cubicBezTo>
                  <a:lnTo>
                    <a:pt x="8406" y="7359"/>
                  </a:lnTo>
                  <a:lnTo>
                    <a:pt x="310" y="7359"/>
                  </a:lnTo>
                  <a:lnTo>
                    <a:pt x="310" y="3001"/>
                  </a:lnTo>
                  <a:close/>
                  <a:moveTo>
                    <a:pt x="8608" y="1"/>
                  </a:moveTo>
                  <a:cubicBezTo>
                    <a:pt x="7430" y="1"/>
                    <a:pt x="6477" y="906"/>
                    <a:pt x="6358" y="2073"/>
                  </a:cubicBezTo>
                  <a:lnTo>
                    <a:pt x="4798" y="2073"/>
                  </a:lnTo>
                  <a:cubicBezTo>
                    <a:pt x="4703" y="2073"/>
                    <a:pt x="4632" y="2144"/>
                    <a:pt x="4632" y="2239"/>
                  </a:cubicBezTo>
                  <a:cubicBezTo>
                    <a:pt x="4632" y="2323"/>
                    <a:pt x="4703" y="2394"/>
                    <a:pt x="4798" y="2394"/>
                  </a:cubicBezTo>
                  <a:lnTo>
                    <a:pt x="6334" y="2394"/>
                  </a:lnTo>
                  <a:cubicBezTo>
                    <a:pt x="6334" y="2489"/>
                    <a:pt x="6358" y="2561"/>
                    <a:pt x="6370" y="2656"/>
                  </a:cubicBezTo>
                  <a:lnTo>
                    <a:pt x="167" y="2656"/>
                  </a:lnTo>
                  <a:cubicBezTo>
                    <a:pt x="72" y="2656"/>
                    <a:pt x="0" y="2727"/>
                    <a:pt x="0" y="2811"/>
                  </a:cubicBezTo>
                  <a:lnTo>
                    <a:pt x="0" y="7502"/>
                  </a:lnTo>
                  <a:cubicBezTo>
                    <a:pt x="0" y="7597"/>
                    <a:pt x="72" y="7668"/>
                    <a:pt x="167" y="7668"/>
                  </a:cubicBezTo>
                  <a:lnTo>
                    <a:pt x="8608" y="7668"/>
                  </a:lnTo>
                  <a:cubicBezTo>
                    <a:pt x="8692" y="7668"/>
                    <a:pt x="8763" y="7597"/>
                    <a:pt x="8763" y="7502"/>
                  </a:cubicBezTo>
                  <a:lnTo>
                    <a:pt x="8763" y="4561"/>
                  </a:lnTo>
                  <a:cubicBezTo>
                    <a:pt x="8858" y="4561"/>
                    <a:pt x="8966" y="4537"/>
                    <a:pt x="9049" y="4513"/>
                  </a:cubicBezTo>
                  <a:lnTo>
                    <a:pt x="9049" y="8371"/>
                  </a:lnTo>
                  <a:lnTo>
                    <a:pt x="7787" y="8371"/>
                  </a:lnTo>
                  <a:cubicBezTo>
                    <a:pt x="7692" y="8371"/>
                    <a:pt x="7620" y="8442"/>
                    <a:pt x="7620" y="8526"/>
                  </a:cubicBezTo>
                  <a:cubicBezTo>
                    <a:pt x="7620" y="8621"/>
                    <a:pt x="7692" y="8692"/>
                    <a:pt x="7787" y="8692"/>
                  </a:cubicBezTo>
                  <a:lnTo>
                    <a:pt x="9216" y="8692"/>
                  </a:lnTo>
                  <a:cubicBezTo>
                    <a:pt x="9299" y="8692"/>
                    <a:pt x="9382" y="8621"/>
                    <a:pt x="9382" y="8526"/>
                  </a:cubicBezTo>
                  <a:lnTo>
                    <a:pt x="9382" y="4406"/>
                  </a:lnTo>
                  <a:cubicBezTo>
                    <a:pt x="9632" y="4323"/>
                    <a:pt x="9858" y="4180"/>
                    <a:pt x="10061" y="4001"/>
                  </a:cubicBezTo>
                  <a:cubicBezTo>
                    <a:pt x="10466" y="3644"/>
                    <a:pt x="10728" y="3168"/>
                    <a:pt x="10823" y="2632"/>
                  </a:cubicBezTo>
                  <a:cubicBezTo>
                    <a:pt x="10823" y="2596"/>
                    <a:pt x="10763" y="2501"/>
                    <a:pt x="10668" y="2489"/>
                  </a:cubicBezTo>
                  <a:cubicBezTo>
                    <a:pt x="10656" y="2486"/>
                    <a:pt x="10643" y="2484"/>
                    <a:pt x="10630" y="2484"/>
                  </a:cubicBezTo>
                  <a:cubicBezTo>
                    <a:pt x="10558" y="2484"/>
                    <a:pt x="10488" y="2539"/>
                    <a:pt x="10478" y="2620"/>
                  </a:cubicBezTo>
                  <a:cubicBezTo>
                    <a:pt x="10359" y="3358"/>
                    <a:pt x="9835" y="3942"/>
                    <a:pt x="9168" y="4156"/>
                  </a:cubicBezTo>
                  <a:lnTo>
                    <a:pt x="9144" y="4156"/>
                  </a:lnTo>
                  <a:cubicBezTo>
                    <a:pt x="8966" y="4216"/>
                    <a:pt x="8763" y="4239"/>
                    <a:pt x="8573" y="4239"/>
                  </a:cubicBezTo>
                  <a:cubicBezTo>
                    <a:pt x="7513" y="4239"/>
                    <a:pt x="6656" y="3358"/>
                    <a:pt x="6656" y="2287"/>
                  </a:cubicBezTo>
                  <a:cubicBezTo>
                    <a:pt x="6656" y="1215"/>
                    <a:pt x="7513" y="346"/>
                    <a:pt x="8573" y="346"/>
                  </a:cubicBezTo>
                  <a:cubicBezTo>
                    <a:pt x="9513" y="346"/>
                    <a:pt x="10335" y="1061"/>
                    <a:pt x="10478" y="1989"/>
                  </a:cubicBezTo>
                  <a:cubicBezTo>
                    <a:pt x="10490" y="2084"/>
                    <a:pt x="10585" y="2144"/>
                    <a:pt x="10668" y="2144"/>
                  </a:cubicBezTo>
                  <a:cubicBezTo>
                    <a:pt x="10763" y="2132"/>
                    <a:pt x="10823" y="2037"/>
                    <a:pt x="10823" y="1953"/>
                  </a:cubicBezTo>
                  <a:cubicBezTo>
                    <a:pt x="10751" y="1418"/>
                    <a:pt x="10478" y="918"/>
                    <a:pt x="10073" y="572"/>
                  </a:cubicBezTo>
                  <a:cubicBezTo>
                    <a:pt x="9656" y="215"/>
                    <a:pt x="9144" y="1"/>
                    <a:pt x="8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1765;p79"/>
            <p:cNvSpPr/>
            <p:nvPr/>
          </p:nvSpPr>
          <p:spPr>
            <a:xfrm>
              <a:off x="2881286" y="2460529"/>
              <a:ext cx="87532" cy="87912"/>
            </a:xfrm>
            <a:custGeom>
              <a:avLst/>
              <a:gdLst/>
              <a:ahLst/>
              <a:cxnLst/>
              <a:rect l="l" t="t" r="r" b="b"/>
              <a:pathLst>
                <a:path w="2763" h="2775" extrusionOk="0">
                  <a:moveTo>
                    <a:pt x="1414" y="703"/>
                  </a:moveTo>
                  <a:cubicBezTo>
                    <a:pt x="1786" y="703"/>
                    <a:pt x="2084" y="1020"/>
                    <a:pt x="2084" y="1406"/>
                  </a:cubicBezTo>
                  <a:cubicBezTo>
                    <a:pt x="2084" y="1787"/>
                    <a:pt x="1775" y="2108"/>
                    <a:pt x="1394" y="2108"/>
                  </a:cubicBezTo>
                  <a:cubicBezTo>
                    <a:pt x="1013" y="2108"/>
                    <a:pt x="715" y="1787"/>
                    <a:pt x="715" y="1406"/>
                  </a:cubicBezTo>
                  <a:cubicBezTo>
                    <a:pt x="715" y="1013"/>
                    <a:pt x="1024" y="703"/>
                    <a:pt x="1394" y="703"/>
                  </a:cubicBezTo>
                  <a:cubicBezTo>
                    <a:pt x="1400" y="703"/>
                    <a:pt x="1407" y="703"/>
                    <a:pt x="1414" y="703"/>
                  </a:cubicBezTo>
                  <a:close/>
                  <a:moveTo>
                    <a:pt x="1382" y="1"/>
                  </a:moveTo>
                  <a:cubicBezTo>
                    <a:pt x="1286" y="1"/>
                    <a:pt x="1215" y="72"/>
                    <a:pt x="1215" y="167"/>
                  </a:cubicBezTo>
                  <a:lnTo>
                    <a:pt x="1215" y="370"/>
                  </a:lnTo>
                  <a:cubicBezTo>
                    <a:pt x="1048" y="406"/>
                    <a:pt x="917" y="465"/>
                    <a:pt x="786" y="560"/>
                  </a:cubicBezTo>
                  <a:lnTo>
                    <a:pt x="632" y="406"/>
                  </a:lnTo>
                  <a:cubicBezTo>
                    <a:pt x="607" y="374"/>
                    <a:pt x="559" y="356"/>
                    <a:pt x="511" y="356"/>
                  </a:cubicBezTo>
                  <a:cubicBezTo>
                    <a:pt x="467" y="356"/>
                    <a:pt x="422" y="371"/>
                    <a:pt x="393" y="406"/>
                  </a:cubicBezTo>
                  <a:cubicBezTo>
                    <a:pt x="334" y="465"/>
                    <a:pt x="322" y="584"/>
                    <a:pt x="393" y="644"/>
                  </a:cubicBezTo>
                  <a:lnTo>
                    <a:pt x="548" y="798"/>
                  </a:lnTo>
                  <a:cubicBezTo>
                    <a:pt x="453" y="929"/>
                    <a:pt x="393" y="1072"/>
                    <a:pt x="370" y="1227"/>
                  </a:cubicBezTo>
                  <a:lnTo>
                    <a:pt x="155" y="1227"/>
                  </a:lnTo>
                  <a:cubicBezTo>
                    <a:pt x="72" y="1227"/>
                    <a:pt x="0" y="1299"/>
                    <a:pt x="0" y="1394"/>
                  </a:cubicBezTo>
                  <a:cubicBezTo>
                    <a:pt x="0" y="1477"/>
                    <a:pt x="72" y="1549"/>
                    <a:pt x="155" y="1549"/>
                  </a:cubicBezTo>
                  <a:lnTo>
                    <a:pt x="370" y="1549"/>
                  </a:lnTo>
                  <a:cubicBezTo>
                    <a:pt x="393" y="1715"/>
                    <a:pt x="453" y="1870"/>
                    <a:pt x="548" y="1989"/>
                  </a:cubicBezTo>
                  <a:lnTo>
                    <a:pt x="393" y="2132"/>
                  </a:lnTo>
                  <a:cubicBezTo>
                    <a:pt x="334" y="2191"/>
                    <a:pt x="334" y="2311"/>
                    <a:pt x="393" y="2370"/>
                  </a:cubicBezTo>
                  <a:cubicBezTo>
                    <a:pt x="429" y="2406"/>
                    <a:pt x="477" y="2418"/>
                    <a:pt x="512" y="2418"/>
                  </a:cubicBezTo>
                  <a:cubicBezTo>
                    <a:pt x="560" y="2418"/>
                    <a:pt x="608" y="2394"/>
                    <a:pt x="632" y="2370"/>
                  </a:cubicBezTo>
                  <a:lnTo>
                    <a:pt x="786" y="2227"/>
                  </a:lnTo>
                  <a:cubicBezTo>
                    <a:pt x="905" y="2311"/>
                    <a:pt x="1048" y="2370"/>
                    <a:pt x="1215" y="2406"/>
                  </a:cubicBezTo>
                  <a:lnTo>
                    <a:pt x="1215" y="2608"/>
                  </a:lnTo>
                  <a:cubicBezTo>
                    <a:pt x="1215" y="2703"/>
                    <a:pt x="1286" y="2775"/>
                    <a:pt x="1382" y="2775"/>
                  </a:cubicBezTo>
                  <a:cubicBezTo>
                    <a:pt x="1465" y="2775"/>
                    <a:pt x="1548" y="2703"/>
                    <a:pt x="1548" y="2608"/>
                  </a:cubicBezTo>
                  <a:lnTo>
                    <a:pt x="1548" y="2430"/>
                  </a:lnTo>
                  <a:cubicBezTo>
                    <a:pt x="1703" y="2394"/>
                    <a:pt x="1846" y="2346"/>
                    <a:pt x="1977" y="2251"/>
                  </a:cubicBezTo>
                  <a:lnTo>
                    <a:pt x="2120" y="2394"/>
                  </a:lnTo>
                  <a:cubicBezTo>
                    <a:pt x="2156" y="2430"/>
                    <a:pt x="2203" y="2442"/>
                    <a:pt x="2239" y="2442"/>
                  </a:cubicBezTo>
                  <a:cubicBezTo>
                    <a:pt x="2286" y="2442"/>
                    <a:pt x="2334" y="2430"/>
                    <a:pt x="2358" y="2394"/>
                  </a:cubicBezTo>
                  <a:cubicBezTo>
                    <a:pt x="2417" y="2346"/>
                    <a:pt x="2441" y="2215"/>
                    <a:pt x="2358" y="2156"/>
                  </a:cubicBezTo>
                  <a:lnTo>
                    <a:pt x="2215" y="2013"/>
                  </a:lnTo>
                  <a:cubicBezTo>
                    <a:pt x="2298" y="1882"/>
                    <a:pt x="2358" y="1727"/>
                    <a:pt x="2394" y="1584"/>
                  </a:cubicBezTo>
                  <a:lnTo>
                    <a:pt x="2596" y="1584"/>
                  </a:lnTo>
                  <a:cubicBezTo>
                    <a:pt x="2691" y="1584"/>
                    <a:pt x="2763" y="1501"/>
                    <a:pt x="2763" y="1418"/>
                  </a:cubicBezTo>
                  <a:cubicBezTo>
                    <a:pt x="2763" y="1299"/>
                    <a:pt x="2691" y="1227"/>
                    <a:pt x="2608" y="1227"/>
                  </a:cubicBezTo>
                  <a:lnTo>
                    <a:pt x="2394" y="1227"/>
                  </a:lnTo>
                  <a:cubicBezTo>
                    <a:pt x="2370" y="1060"/>
                    <a:pt x="2310" y="906"/>
                    <a:pt x="2215" y="798"/>
                  </a:cubicBezTo>
                  <a:lnTo>
                    <a:pt x="2370" y="644"/>
                  </a:lnTo>
                  <a:cubicBezTo>
                    <a:pt x="2417" y="584"/>
                    <a:pt x="2417" y="465"/>
                    <a:pt x="2370" y="406"/>
                  </a:cubicBezTo>
                  <a:cubicBezTo>
                    <a:pt x="2340" y="376"/>
                    <a:pt x="2292" y="361"/>
                    <a:pt x="2245" y="361"/>
                  </a:cubicBezTo>
                  <a:cubicBezTo>
                    <a:pt x="2197" y="361"/>
                    <a:pt x="2150" y="376"/>
                    <a:pt x="2120" y="406"/>
                  </a:cubicBezTo>
                  <a:lnTo>
                    <a:pt x="1977" y="560"/>
                  </a:lnTo>
                  <a:cubicBezTo>
                    <a:pt x="1858" y="465"/>
                    <a:pt x="1715" y="406"/>
                    <a:pt x="1548" y="370"/>
                  </a:cubicBezTo>
                  <a:lnTo>
                    <a:pt x="1548" y="167"/>
                  </a:lnTo>
                  <a:cubicBezTo>
                    <a:pt x="1548" y="72"/>
                    <a:pt x="1477" y="1"/>
                    <a:pt x="1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1766;p79"/>
            <p:cNvSpPr/>
            <p:nvPr/>
          </p:nvSpPr>
          <p:spPr>
            <a:xfrm>
              <a:off x="2908436" y="2488059"/>
              <a:ext cx="33612" cy="33993"/>
            </a:xfrm>
            <a:custGeom>
              <a:avLst/>
              <a:gdLst/>
              <a:ahLst/>
              <a:cxnLst/>
              <a:rect l="l" t="t" r="r" b="b"/>
              <a:pathLst>
                <a:path w="1061" h="1073" extrusionOk="0">
                  <a:moveTo>
                    <a:pt x="525" y="346"/>
                  </a:moveTo>
                  <a:cubicBezTo>
                    <a:pt x="632" y="346"/>
                    <a:pt x="715" y="430"/>
                    <a:pt x="715" y="537"/>
                  </a:cubicBezTo>
                  <a:cubicBezTo>
                    <a:pt x="715" y="632"/>
                    <a:pt x="632" y="727"/>
                    <a:pt x="525" y="727"/>
                  </a:cubicBezTo>
                  <a:cubicBezTo>
                    <a:pt x="417" y="727"/>
                    <a:pt x="334" y="632"/>
                    <a:pt x="334" y="537"/>
                  </a:cubicBezTo>
                  <a:cubicBezTo>
                    <a:pt x="334" y="430"/>
                    <a:pt x="417" y="346"/>
                    <a:pt x="525" y="346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25" y="1072"/>
                  </a:cubicBezTo>
                  <a:cubicBezTo>
                    <a:pt x="810" y="1072"/>
                    <a:pt x="1048" y="834"/>
                    <a:pt x="1048" y="537"/>
                  </a:cubicBezTo>
                  <a:cubicBezTo>
                    <a:pt x="1060" y="239"/>
                    <a:pt x="822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2036;p79"/>
          <p:cNvGrpSpPr/>
          <p:nvPr/>
        </p:nvGrpSpPr>
        <p:grpSpPr>
          <a:xfrm>
            <a:off x="741118" y="1277185"/>
            <a:ext cx="378163" cy="447572"/>
            <a:chOff x="1331406" y="1513361"/>
            <a:chExt cx="301784" cy="348607"/>
          </a:xfrm>
          <a:solidFill>
            <a:srgbClr val="034094"/>
          </a:solidFill>
        </p:grpSpPr>
        <p:sp>
          <p:nvSpPr>
            <p:cNvPr id="170" name="Google Shape;12037;p79"/>
            <p:cNvSpPr/>
            <p:nvPr/>
          </p:nvSpPr>
          <p:spPr>
            <a:xfrm>
              <a:off x="1473237" y="1513361"/>
              <a:ext cx="159952" cy="169076"/>
            </a:xfrm>
            <a:custGeom>
              <a:avLst/>
              <a:gdLst/>
              <a:ahLst/>
              <a:cxnLst/>
              <a:rect l="l" t="t" r="r" b="b"/>
              <a:pathLst>
                <a:path w="5049" h="5337" extrusionOk="0">
                  <a:moveTo>
                    <a:pt x="2623" y="0"/>
                  </a:moveTo>
                  <a:cubicBezTo>
                    <a:pt x="2460" y="0"/>
                    <a:pt x="2295" y="17"/>
                    <a:pt x="2132" y="50"/>
                  </a:cubicBezTo>
                  <a:cubicBezTo>
                    <a:pt x="1489" y="169"/>
                    <a:pt x="941" y="538"/>
                    <a:pt x="584" y="1074"/>
                  </a:cubicBezTo>
                  <a:cubicBezTo>
                    <a:pt x="0" y="1943"/>
                    <a:pt x="36" y="3050"/>
                    <a:pt x="655" y="3884"/>
                  </a:cubicBezTo>
                  <a:lnTo>
                    <a:pt x="596" y="5170"/>
                  </a:lnTo>
                  <a:cubicBezTo>
                    <a:pt x="596" y="5229"/>
                    <a:pt x="631" y="5277"/>
                    <a:pt x="679" y="5300"/>
                  </a:cubicBezTo>
                  <a:cubicBezTo>
                    <a:pt x="703" y="5312"/>
                    <a:pt x="739" y="5336"/>
                    <a:pt x="762" y="5336"/>
                  </a:cubicBezTo>
                  <a:cubicBezTo>
                    <a:pt x="798" y="5336"/>
                    <a:pt x="810" y="5336"/>
                    <a:pt x="834" y="5312"/>
                  </a:cubicBezTo>
                  <a:lnTo>
                    <a:pt x="2001" y="4777"/>
                  </a:lnTo>
                  <a:cubicBezTo>
                    <a:pt x="2203" y="4836"/>
                    <a:pt x="2417" y="4860"/>
                    <a:pt x="2608" y="4860"/>
                  </a:cubicBezTo>
                  <a:cubicBezTo>
                    <a:pt x="3394" y="4860"/>
                    <a:pt x="4156" y="4467"/>
                    <a:pt x="4620" y="3765"/>
                  </a:cubicBezTo>
                  <a:cubicBezTo>
                    <a:pt x="4870" y="3395"/>
                    <a:pt x="5001" y="2967"/>
                    <a:pt x="5025" y="2514"/>
                  </a:cubicBezTo>
                  <a:cubicBezTo>
                    <a:pt x="5049" y="2431"/>
                    <a:pt x="4989" y="2360"/>
                    <a:pt x="4906" y="2360"/>
                  </a:cubicBezTo>
                  <a:cubicBezTo>
                    <a:pt x="4811" y="2360"/>
                    <a:pt x="4739" y="2431"/>
                    <a:pt x="4739" y="2503"/>
                  </a:cubicBezTo>
                  <a:cubicBezTo>
                    <a:pt x="4715" y="2895"/>
                    <a:pt x="4608" y="3265"/>
                    <a:pt x="4382" y="3586"/>
                  </a:cubicBezTo>
                  <a:cubicBezTo>
                    <a:pt x="3981" y="4183"/>
                    <a:pt x="3325" y="4524"/>
                    <a:pt x="2630" y="4524"/>
                  </a:cubicBezTo>
                  <a:cubicBezTo>
                    <a:pt x="2438" y="4524"/>
                    <a:pt x="2242" y="4498"/>
                    <a:pt x="2048" y="4443"/>
                  </a:cubicBezTo>
                  <a:cubicBezTo>
                    <a:pt x="2027" y="4433"/>
                    <a:pt x="2008" y="4427"/>
                    <a:pt x="1990" y="4427"/>
                  </a:cubicBezTo>
                  <a:cubicBezTo>
                    <a:pt x="1969" y="4427"/>
                    <a:pt x="1949" y="4435"/>
                    <a:pt x="1929" y="4455"/>
                  </a:cubicBezTo>
                  <a:lnTo>
                    <a:pt x="953" y="4919"/>
                  </a:lnTo>
                  <a:lnTo>
                    <a:pt x="1001" y="3848"/>
                  </a:lnTo>
                  <a:cubicBezTo>
                    <a:pt x="1001" y="3800"/>
                    <a:pt x="989" y="3765"/>
                    <a:pt x="977" y="3741"/>
                  </a:cubicBezTo>
                  <a:cubicBezTo>
                    <a:pt x="405" y="3026"/>
                    <a:pt x="358" y="2026"/>
                    <a:pt x="870" y="1252"/>
                  </a:cubicBezTo>
                  <a:cubicBezTo>
                    <a:pt x="1179" y="788"/>
                    <a:pt x="1655" y="467"/>
                    <a:pt x="2203" y="359"/>
                  </a:cubicBezTo>
                  <a:cubicBezTo>
                    <a:pt x="2344" y="332"/>
                    <a:pt x="2485" y="319"/>
                    <a:pt x="2624" y="319"/>
                  </a:cubicBezTo>
                  <a:cubicBezTo>
                    <a:pt x="3038" y="319"/>
                    <a:pt x="3439" y="437"/>
                    <a:pt x="3787" y="669"/>
                  </a:cubicBezTo>
                  <a:cubicBezTo>
                    <a:pt x="4227" y="967"/>
                    <a:pt x="4525" y="1419"/>
                    <a:pt x="4668" y="1919"/>
                  </a:cubicBezTo>
                  <a:cubicBezTo>
                    <a:pt x="4678" y="1998"/>
                    <a:pt x="4736" y="2044"/>
                    <a:pt x="4811" y="2044"/>
                  </a:cubicBezTo>
                  <a:cubicBezTo>
                    <a:pt x="4826" y="2044"/>
                    <a:pt x="4842" y="2042"/>
                    <a:pt x="4858" y="2038"/>
                  </a:cubicBezTo>
                  <a:cubicBezTo>
                    <a:pt x="4942" y="2026"/>
                    <a:pt x="4989" y="1943"/>
                    <a:pt x="4977" y="1848"/>
                  </a:cubicBezTo>
                  <a:cubicBezTo>
                    <a:pt x="4822" y="1252"/>
                    <a:pt x="4465" y="752"/>
                    <a:pt x="3965" y="407"/>
                  </a:cubicBezTo>
                  <a:cubicBezTo>
                    <a:pt x="3566" y="141"/>
                    <a:pt x="3100" y="0"/>
                    <a:pt x="2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2038;p79"/>
            <p:cNvSpPr/>
            <p:nvPr/>
          </p:nvSpPr>
          <p:spPr>
            <a:xfrm>
              <a:off x="1331406" y="1579033"/>
              <a:ext cx="152412" cy="282934"/>
            </a:xfrm>
            <a:custGeom>
              <a:avLst/>
              <a:gdLst/>
              <a:ahLst/>
              <a:cxnLst/>
              <a:rect l="l" t="t" r="r" b="b"/>
              <a:pathLst>
                <a:path w="4811" h="8931" extrusionOk="0">
                  <a:moveTo>
                    <a:pt x="1132" y="310"/>
                  </a:moveTo>
                  <a:cubicBezTo>
                    <a:pt x="1203" y="310"/>
                    <a:pt x="1263" y="346"/>
                    <a:pt x="1310" y="382"/>
                  </a:cubicBezTo>
                  <a:cubicBezTo>
                    <a:pt x="1358" y="430"/>
                    <a:pt x="1382" y="501"/>
                    <a:pt x="1382" y="560"/>
                  </a:cubicBezTo>
                  <a:lnTo>
                    <a:pt x="1382" y="2073"/>
                  </a:lnTo>
                  <a:lnTo>
                    <a:pt x="858" y="2073"/>
                  </a:lnTo>
                  <a:lnTo>
                    <a:pt x="858" y="560"/>
                  </a:lnTo>
                  <a:cubicBezTo>
                    <a:pt x="870" y="430"/>
                    <a:pt x="977" y="310"/>
                    <a:pt x="1132" y="310"/>
                  </a:cubicBezTo>
                  <a:close/>
                  <a:moveTo>
                    <a:pt x="3644" y="310"/>
                  </a:moveTo>
                  <a:cubicBezTo>
                    <a:pt x="3727" y="310"/>
                    <a:pt x="3787" y="346"/>
                    <a:pt x="3823" y="382"/>
                  </a:cubicBezTo>
                  <a:cubicBezTo>
                    <a:pt x="3870" y="430"/>
                    <a:pt x="3906" y="501"/>
                    <a:pt x="3906" y="560"/>
                  </a:cubicBezTo>
                  <a:lnTo>
                    <a:pt x="3906" y="2073"/>
                  </a:lnTo>
                  <a:lnTo>
                    <a:pt x="3382" y="2073"/>
                  </a:lnTo>
                  <a:lnTo>
                    <a:pt x="3382" y="560"/>
                  </a:lnTo>
                  <a:cubicBezTo>
                    <a:pt x="3394" y="430"/>
                    <a:pt x="3513" y="310"/>
                    <a:pt x="3644" y="310"/>
                  </a:cubicBezTo>
                  <a:close/>
                  <a:moveTo>
                    <a:pt x="4454" y="2406"/>
                  </a:moveTo>
                  <a:lnTo>
                    <a:pt x="4454" y="2918"/>
                  </a:lnTo>
                  <a:lnTo>
                    <a:pt x="310" y="2918"/>
                  </a:lnTo>
                  <a:lnTo>
                    <a:pt x="310" y="2406"/>
                  </a:lnTo>
                  <a:close/>
                  <a:moveTo>
                    <a:pt x="2989" y="5513"/>
                  </a:moveTo>
                  <a:lnTo>
                    <a:pt x="2989" y="5978"/>
                  </a:lnTo>
                  <a:lnTo>
                    <a:pt x="1787" y="5978"/>
                  </a:lnTo>
                  <a:lnTo>
                    <a:pt x="1787" y="5513"/>
                  </a:lnTo>
                  <a:close/>
                  <a:moveTo>
                    <a:pt x="2846" y="6299"/>
                  </a:moveTo>
                  <a:lnTo>
                    <a:pt x="2846" y="6752"/>
                  </a:lnTo>
                  <a:lnTo>
                    <a:pt x="1930" y="6752"/>
                  </a:lnTo>
                  <a:lnTo>
                    <a:pt x="1930" y="6299"/>
                  </a:lnTo>
                  <a:close/>
                  <a:moveTo>
                    <a:pt x="1132" y="1"/>
                  </a:moveTo>
                  <a:cubicBezTo>
                    <a:pt x="798" y="1"/>
                    <a:pt x="548" y="263"/>
                    <a:pt x="548" y="572"/>
                  </a:cubicBezTo>
                  <a:lnTo>
                    <a:pt x="548" y="2084"/>
                  </a:lnTo>
                  <a:lnTo>
                    <a:pt x="167" y="2084"/>
                  </a:lnTo>
                  <a:cubicBezTo>
                    <a:pt x="72" y="2084"/>
                    <a:pt x="1" y="2156"/>
                    <a:pt x="1" y="2239"/>
                  </a:cubicBezTo>
                  <a:lnTo>
                    <a:pt x="1" y="3061"/>
                  </a:lnTo>
                  <a:cubicBezTo>
                    <a:pt x="1" y="3156"/>
                    <a:pt x="72" y="3227"/>
                    <a:pt x="167" y="3227"/>
                  </a:cubicBezTo>
                  <a:lnTo>
                    <a:pt x="203" y="3227"/>
                  </a:lnTo>
                  <a:lnTo>
                    <a:pt x="203" y="3823"/>
                  </a:lnTo>
                  <a:cubicBezTo>
                    <a:pt x="203" y="3847"/>
                    <a:pt x="227" y="3894"/>
                    <a:pt x="239" y="3930"/>
                  </a:cubicBezTo>
                  <a:lnTo>
                    <a:pt x="727" y="4537"/>
                  </a:lnTo>
                  <a:cubicBezTo>
                    <a:pt x="760" y="4576"/>
                    <a:pt x="807" y="4594"/>
                    <a:pt x="853" y="4594"/>
                  </a:cubicBezTo>
                  <a:cubicBezTo>
                    <a:pt x="890" y="4594"/>
                    <a:pt x="926" y="4582"/>
                    <a:pt x="953" y="4561"/>
                  </a:cubicBezTo>
                  <a:cubicBezTo>
                    <a:pt x="1025" y="4501"/>
                    <a:pt x="1025" y="4406"/>
                    <a:pt x="977" y="4347"/>
                  </a:cubicBezTo>
                  <a:lnTo>
                    <a:pt x="525" y="3775"/>
                  </a:lnTo>
                  <a:lnTo>
                    <a:pt x="525" y="3239"/>
                  </a:lnTo>
                  <a:lnTo>
                    <a:pt x="4239" y="3239"/>
                  </a:lnTo>
                  <a:lnTo>
                    <a:pt x="4239" y="3775"/>
                  </a:lnTo>
                  <a:lnTo>
                    <a:pt x="3084" y="5216"/>
                  </a:lnTo>
                  <a:lnTo>
                    <a:pt x="1691" y="5216"/>
                  </a:lnTo>
                  <a:lnTo>
                    <a:pt x="1429" y="4882"/>
                  </a:lnTo>
                  <a:cubicBezTo>
                    <a:pt x="1418" y="4847"/>
                    <a:pt x="1394" y="4835"/>
                    <a:pt x="1382" y="4823"/>
                  </a:cubicBezTo>
                  <a:cubicBezTo>
                    <a:pt x="1351" y="4797"/>
                    <a:pt x="1313" y="4785"/>
                    <a:pt x="1277" y="4785"/>
                  </a:cubicBezTo>
                  <a:cubicBezTo>
                    <a:pt x="1229" y="4785"/>
                    <a:pt x="1183" y="4806"/>
                    <a:pt x="1156" y="4847"/>
                  </a:cubicBezTo>
                  <a:cubicBezTo>
                    <a:pt x="1120" y="4906"/>
                    <a:pt x="1120" y="4978"/>
                    <a:pt x="1156" y="5037"/>
                  </a:cubicBezTo>
                  <a:lnTo>
                    <a:pt x="1489" y="5442"/>
                  </a:lnTo>
                  <a:lnTo>
                    <a:pt x="1489" y="6156"/>
                  </a:lnTo>
                  <a:cubicBezTo>
                    <a:pt x="1489" y="6252"/>
                    <a:pt x="1560" y="6311"/>
                    <a:pt x="1632" y="6323"/>
                  </a:cubicBezTo>
                  <a:lnTo>
                    <a:pt x="1632" y="6942"/>
                  </a:lnTo>
                  <a:cubicBezTo>
                    <a:pt x="1632" y="7037"/>
                    <a:pt x="1715" y="7109"/>
                    <a:pt x="1799" y="7109"/>
                  </a:cubicBezTo>
                  <a:lnTo>
                    <a:pt x="1834" y="7109"/>
                  </a:lnTo>
                  <a:lnTo>
                    <a:pt x="1834" y="8764"/>
                  </a:lnTo>
                  <a:cubicBezTo>
                    <a:pt x="1834" y="8859"/>
                    <a:pt x="1906" y="8931"/>
                    <a:pt x="1989" y="8931"/>
                  </a:cubicBezTo>
                  <a:lnTo>
                    <a:pt x="2846" y="8931"/>
                  </a:lnTo>
                  <a:cubicBezTo>
                    <a:pt x="2930" y="8931"/>
                    <a:pt x="3001" y="8859"/>
                    <a:pt x="3001" y="8764"/>
                  </a:cubicBezTo>
                  <a:lnTo>
                    <a:pt x="3001" y="8145"/>
                  </a:lnTo>
                  <a:cubicBezTo>
                    <a:pt x="3001" y="8050"/>
                    <a:pt x="2930" y="7978"/>
                    <a:pt x="2846" y="7978"/>
                  </a:cubicBezTo>
                  <a:cubicBezTo>
                    <a:pt x="2751" y="7978"/>
                    <a:pt x="2680" y="8050"/>
                    <a:pt x="2680" y="8145"/>
                  </a:cubicBezTo>
                  <a:lnTo>
                    <a:pt x="2680" y="8597"/>
                  </a:lnTo>
                  <a:lnTo>
                    <a:pt x="2156" y="8597"/>
                  </a:lnTo>
                  <a:lnTo>
                    <a:pt x="2156" y="7109"/>
                  </a:lnTo>
                  <a:lnTo>
                    <a:pt x="2680" y="7109"/>
                  </a:lnTo>
                  <a:lnTo>
                    <a:pt x="2680" y="7502"/>
                  </a:lnTo>
                  <a:cubicBezTo>
                    <a:pt x="2680" y="7585"/>
                    <a:pt x="2751" y="7669"/>
                    <a:pt x="2846" y="7669"/>
                  </a:cubicBezTo>
                  <a:cubicBezTo>
                    <a:pt x="2930" y="7669"/>
                    <a:pt x="3001" y="7585"/>
                    <a:pt x="3001" y="7502"/>
                  </a:cubicBezTo>
                  <a:lnTo>
                    <a:pt x="3001" y="7109"/>
                  </a:lnTo>
                  <a:lnTo>
                    <a:pt x="3037" y="7109"/>
                  </a:lnTo>
                  <a:cubicBezTo>
                    <a:pt x="3120" y="7109"/>
                    <a:pt x="3203" y="7037"/>
                    <a:pt x="3203" y="6954"/>
                  </a:cubicBezTo>
                  <a:lnTo>
                    <a:pt x="3203" y="6323"/>
                  </a:lnTo>
                  <a:cubicBezTo>
                    <a:pt x="3287" y="6323"/>
                    <a:pt x="3346" y="6252"/>
                    <a:pt x="3346" y="6156"/>
                  </a:cubicBezTo>
                  <a:lnTo>
                    <a:pt x="3346" y="5442"/>
                  </a:lnTo>
                  <a:lnTo>
                    <a:pt x="4573" y="3942"/>
                  </a:lnTo>
                  <a:cubicBezTo>
                    <a:pt x="4597" y="3906"/>
                    <a:pt x="4597" y="3882"/>
                    <a:pt x="4597" y="3835"/>
                  </a:cubicBezTo>
                  <a:lnTo>
                    <a:pt x="4597" y="3239"/>
                  </a:lnTo>
                  <a:lnTo>
                    <a:pt x="4644" y="3239"/>
                  </a:lnTo>
                  <a:cubicBezTo>
                    <a:pt x="4727" y="3239"/>
                    <a:pt x="4811" y="3168"/>
                    <a:pt x="4811" y="3073"/>
                  </a:cubicBezTo>
                  <a:lnTo>
                    <a:pt x="4811" y="2263"/>
                  </a:lnTo>
                  <a:cubicBezTo>
                    <a:pt x="4775" y="2156"/>
                    <a:pt x="4704" y="2084"/>
                    <a:pt x="4620" y="2084"/>
                  </a:cubicBezTo>
                  <a:lnTo>
                    <a:pt x="4227" y="2084"/>
                  </a:lnTo>
                  <a:lnTo>
                    <a:pt x="4227" y="584"/>
                  </a:lnTo>
                  <a:cubicBezTo>
                    <a:pt x="4227" y="430"/>
                    <a:pt x="4168" y="287"/>
                    <a:pt x="4061" y="156"/>
                  </a:cubicBezTo>
                  <a:cubicBezTo>
                    <a:pt x="3954" y="60"/>
                    <a:pt x="3811" y="1"/>
                    <a:pt x="3644" y="1"/>
                  </a:cubicBezTo>
                  <a:cubicBezTo>
                    <a:pt x="3323" y="1"/>
                    <a:pt x="3061" y="263"/>
                    <a:pt x="3061" y="572"/>
                  </a:cubicBezTo>
                  <a:lnTo>
                    <a:pt x="3061" y="2084"/>
                  </a:lnTo>
                  <a:lnTo>
                    <a:pt x="1715" y="2084"/>
                  </a:lnTo>
                  <a:lnTo>
                    <a:pt x="1715" y="572"/>
                  </a:lnTo>
                  <a:cubicBezTo>
                    <a:pt x="1715" y="430"/>
                    <a:pt x="1656" y="275"/>
                    <a:pt x="1549" y="156"/>
                  </a:cubicBezTo>
                  <a:cubicBezTo>
                    <a:pt x="1441" y="60"/>
                    <a:pt x="1298" y="1"/>
                    <a:pt x="1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2039;p79"/>
            <p:cNvSpPr/>
            <p:nvPr/>
          </p:nvSpPr>
          <p:spPr>
            <a:xfrm>
              <a:off x="1373667" y="1686935"/>
              <a:ext cx="66401" cy="10581"/>
            </a:xfrm>
            <a:custGeom>
              <a:avLst/>
              <a:gdLst/>
              <a:ahLst/>
              <a:cxnLst/>
              <a:rect l="l" t="t" r="r" b="b"/>
              <a:pathLst>
                <a:path w="2096" h="334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0"/>
                    <a:pt x="84" y="333"/>
                    <a:pt x="167" y="333"/>
                  </a:cubicBezTo>
                  <a:lnTo>
                    <a:pt x="1929" y="333"/>
                  </a:lnTo>
                  <a:cubicBezTo>
                    <a:pt x="2012" y="333"/>
                    <a:pt x="2096" y="250"/>
                    <a:pt x="2096" y="167"/>
                  </a:cubicBezTo>
                  <a:cubicBezTo>
                    <a:pt x="2096" y="72"/>
                    <a:pt x="2012" y="0"/>
                    <a:pt x="1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2040;p79"/>
            <p:cNvSpPr/>
            <p:nvPr/>
          </p:nvSpPr>
          <p:spPr>
            <a:xfrm>
              <a:off x="1518508" y="1536044"/>
              <a:ext cx="72452" cy="112812"/>
            </a:xfrm>
            <a:custGeom>
              <a:avLst/>
              <a:gdLst/>
              <a:ahLst/>
              <a:cxnLst/>
              <a:rect l="l" t="t" r="r" b="b"/>
              <a:pathLst>
                <a:path w="2287" h="3561" extrusionOk="0">
                  <a:moveTo>
                    <a:pt x="1596" y="334"/>
                  </a:moveTo>
                  <a:lnTo>
                    <a:pt x="1024" y="1084"/>
                  </a:lnTo>
                  <a:cubicBezTo>
                    <a:pt x="1000" y="1132"/>
                    <a:pt x="988" y="1203"/>
                    <a:pt x="1012" y="1251"/>
                  </a:cubicBezTo>
                  <a:cubicBezTo>
                    <a:pt x="1048" y="1310"/>
                    <a:pt x="1107" y="1346"/>
                    <a:pt x="1167" y="1346"/>
                  </a:cubicBezTo>
                  <a:lnTo>
                    <a:pt x="1774" y="1346"/>
                  </a:lnTo>
                  <a:lnTo>
                    <a:pt x="893" y="2370"/>
                  </a:lnTo>
                  <a:lnTo>
                    <a:pt x="1167" y="1775"/>
                  </a:lnTo>
                  <a:cubicBezTo>
                    <a:pt x="1191" y="1727"/>
                    <a:pt x="1179" y="1667"/>
                    <a:pt x="1155" y="1620"/>
                  </a:cubicBezTo>
                  <a:cubicBezTo>
                    <a:pt x="1119" y="1584"/>
                    <a:pt x="1072" y="1548"/>
                    <a:pt x="1012" y="1548"/>
                  </a:cubicBezTo>
                  <a:lnTo>
                    <a:pt x="453" y="1548"/>
                  </a:lnTo>
                  <a:lnTo>
                    <a:pt x="1155" y="334"/>
                  </a:lnTo>
                  <a:close/>
                  <a:moveTo>
                    <a:pt x="1048" y="1"/>
                  </a:moveTo>
                  <a:cubicBezTo>
                    <a:pt x="988" y="1"/>
                    <a:pt x="941" y="24"/>
                    <a:pt x="917" y="72"/>
                  </a:cubicBezTo>
                  <a:lnTo>
                    <a:pt x="36" y="1620"/>
                  </a:lnTo>
                  <a:cubicBezTo>
                    <a:pt x="0" y="1667"/>
                    <a:pt x="0" y="1727"/>
                    <a:pt x="36" y="1787"/>
                  </a:cubicBezTo>
                  <a:cubicBezTo>
                    <a:pt x="60" y="1834"/>
                    <a:pt x="107" y="1858"/>
                    <a:pt x="167" y="1858"/>
                  </a:cubicBezTo>
                  <a:lnTo>
                    <a:pt x="762" y="1858"/>
                  </a:lnTo>
                  <a:lnTo>
                    <a:pt x="95" y="3322"/>
                  </a:lnTo>
                  <a:cubicBezTo>
                    <a:pt x="60" y="3394"/>
                    <a:pt x="95" y="3477"/>
                    <a:pt x="155" y="3525"/>
                  </a:cubicBezTo>
                  <a:cubicBezTo>
                    <a:pt x="179" y="3537"/>
                    <a:pt x="215" y="3561"/>
                    <a:pt x="238" y="3561"/>
                  </a:cubicBezTo>
                  <a:cubicBezTo>
                    <a:pt x="286" y="3561"/>
                    <a:pt x="334" y="3537"/>
                    <a:pt x="357" y="3501"/>
                  </a:cubicBezTo>
                  <a:lnTo>
                    <a:pt x="2203" y="1275"/>
                  </a:lnTo>
                  <a:cubicBezTo>
                    <a:pt x="2262" y="1227"/>
                    <a:pt x="2286" y="1167"/>
                    <a:pt x="2250" y="1108"/>
                  </a:cubicBezTo>
                  <a:cubicBezTo>
                    <a:pt x="2227" y="1048"/>
                    <a:pt x="2167" y="1013"/>
                    <a:pt x="2108" y="1013"/>
                  </a:cubicBezTo>
                  <a:lnTo>
                    <a:pt x="1477" y="1013"/>
                  </a:lnTo>
                  <a:lnTo>
                    <a:pt x="2048" y="251"/>
                  </a:lnTo>
                  <a:cubicBezTo>
                    <a:pt x="2072" y="203"/>
                    <a:pt x="2084" y="132"/>
                    <a:pt x="2060" y="84"/>
                  </a:cubicBezTo>
                  <a:cubicBezTo>
                    <a:pt x="2024" y="24"/>
                    <a:pt x="1965" y="1"/>
                    <a:pt x="1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" name="Прямая соединительная линия 2"/>
          <p:cNvCxnSpPr/>
          <p:nvPr/>
        </p:nvCxnSpPr>
        <p:spPr>
          <a:xfrm>
            <a:off x="2109216" y="1378726"/>
            <a:ext cx="0" cy="3900410"/>
          </a:xfrm>
          <a:prstGeom prst="line">
            <a:avLst/>
          </a:prstGeom>
          <a:ln>
            <a:solidFill>
              <a:srgbClr val="0347B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/>
          <p:cNvCxnSpPr/>
          <p:nvPr/>
        </p:nvCxnSpPr>
        <p:spPr>
          <a:xfrm>
            <a:off x="4477751" y="1352149"/>
            <a:ext cx="0" cy="3900410"/>
          </a:xfrm>
          <a:prstGeom prst="line">
            <a:avLst/>
          </a:prstGeom>
          <a:ln>
            <a:solidFill>
              <a:srgbClr val="0347B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/>
          <p:nvPr/>
        </p:nvCxnSpPr>
        <p:spPr>
          <a:xfrm>
            <a:off x="6775943" y="1318239"/>
            <a:ext cx="0" cy="3900410"/>
          </a:xfrm>
          <a:prstGeom prst="line">
            <a:avLst/>
          </a:prstGeom>
          <a:ln>
            <a:solidFill>
              <a:srgbClr val="0347B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6" name="Рисунок 17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1941" b="17876"/>
          <a:stretch/>
        </p:blipFill>
        <p:spPr>
          <a:xfrm>
            <a:off x="4553482" y="3827581"/>
            <a:ext cx="2127282" cy="1315919"/>
          </a:xfrm>
          <a:prstGeom prst="rect">
            <a:avLst/>
          </a:prstGeom>
        </p:spPr>
      </p:pic>
      <p:pic>
        <p:nvPicPr>
          <p:cNvPr id="177" name="Рисунок 176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6946" t="30182" r="4099"/>
          <a:stretch/>
        </p:blipFill>
        <p:spPr>
          <a:xfrm>
            <a:off x="4552235" y="2810423"/>
            <a:ext cx="2133242" cy="1274698"/>
          </a:xfrm>
          <a:prstGeom prst="rect">
            <a:avLst/>
          </a:prstGeom>
        </p:spPr>
      </p:pic>
      <p:pic>
        <p:nvPicPr>
          <p:cNvPr id="178" name="Рисунок 177" descr="A picture containing text, indoor, desk, cluttered&#10;&#10;Description automatically generated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19370"/>
          <a:stretch/>
        </p:blipFill>
        <p:spPr bwMode="auto">
          <a:xfrm>
            <a:off x="2200412" y="3334853"/>
            <a:ext cx="2171757" cy="183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036" y="2944142"/>
            <a:ext cx="1706524" cy="487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20" y="3458783"/>
            <a:ext cx="1960731" cy="146566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EDF9AAC-BD01-4890-BF6E-B126110A29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817">
                        <a14:backgroundMark x1="52402" y1="42727" x2="62009" y2="40909"/>
                        <a14:backgroundMark x1="65502" y1="38636" x2="74236" y2="38636"/>
                        <a14:backgroundMark x1="62882" y1="32727" x2="69869" y2="29545"/>
                        <a14:backgroundMark x1="64192" y1="45000" x2="67249" y2="48636"/>
                        <a14:backgroundMark x1="67249" y1="57273" x2="74236" y2="50455"/>
                        <a14:backgroundMark x1="44541" y1="52273" x2="42358" y2="58636"/>
                        <a14:backgroundMark x1="40611" y1="65455" x2="38428" y2="71818"/>
                        <a14:backgroundMark x1="40611" y1="45909" x2="34498" y2="47273"/>
                        <a14:backgroundMark x1="29694" y1="61818" x2="31004" y2="63636"/>
                        <a14:backgroundMark x1="26638" y1="48182" x2="22271" y2="47727"/>
                        <a14:backgroundMark x1="30568" y1="40455" x2="31004" y2="43636"/>
                        <a14:backgroundMark x1="31878" y1="35909" x2="27948" y2="36364"/>
                        <a14:backgroundMark x1="48035" y1="38636" x2="50218" y2="32727"/>
                        <a14:backgroundMark x1="57642" y1="26364" x2="57205" y2="26818"/>
                        <a14:backgroundMark x1="51092" y1="31364" x2="51965" y2="25000"/>
                        <a14:backgroundMark x1="37118" y1="31364" x2="42358" y2="25909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699" y="144274"/>
            <a:ext cx="845370" cy="81214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94BB0C-AD11-4688-A49E-5ED45482F7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133999" y="4847531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8</a:t>
            </a:fld>
            <a:endParaRPr lang="x-none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59a5bfe31c_0_220"/>
          <p:cNvSpPr/>
          <p:nvPr/>
        </p:nvSpPr>
        <p:spPr>
          <a:xfrm>
            <a:off x="534366" y="848214"/>
            <a:ext cx="8294850" cy="71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just">
              <a:buSzPts val="1900"/>
            </a:pPr>
            <a:r>
              <a:rPr lang="ky-KG" sz="1425" dirty="0">
                <a:solidFill>
                  <a:srgbClr val="0161B5"/>
                </a:solidFill>
                <a:latin typeface="Calibri"/>
                <a:ea typeface="Calibri"/>
                <a:cs typeface="Calibri"/>
                <a:sym typeface="Calibri"/>
              </a:rPr>
              <a:t>Совместно с Министреством Энергетики и зарубежными парнерами КГТУ реализует проект картирования зон ВИЭ с использованием открытых данных  </a:t>
            </a:r>
            <a:r>
              <a:rPr lang="ru-RU" sz="1425" dirty="0">
                <a:solidFill>
                  <a:srgbClr val="0161B5"/>
                </a:solidFill>
                <a:latin typeface="Calibri"/>
                <a:ea typeface="Calibri"/>
                <a:cs typeface="Calibri"/>
                <a:sym typeface="Calibri"/>
              </a:rPr>
              <a:t>ESMAP, GLOBAL WIND ATLAS  </a:t>
            </a:r>
            <a:endParaRPr sz="1500" dirty="0">
              <a:solidFill>
                <a:srgbClr val="0161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g259a5bfe31c_0_220"/>
          <p:cNvSpPr/>
          <p:nvPr/>
        </p:nvSpPr>
        <p:spPr>
          <a:xfrm>
            <a:off x="224320" y="186846"/>
            <a:ext cx="8695359" cy="548960"/>
          </a:xfrm>
          <a:prstGeom prst="rect">
            <a:avLst/>
          </a:prstGeom>
          <a:solidFill>
            <a:srgbClr val="C2D7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SzPts val="2000"/>
            </a:pPr>
            <a:r>
              <a:rPr lang="ru-RU" sz="2800" b="1" dirty="0">
                <a:solidFill>
                  <a:srgbClr val="034094"/>
                </a:solidFill>
                <a:latin typeface="Calibri"/>
                <a:ea typeface="Calibri"/>
                <a:cs typeface="Calibri"/>
                <a:sym typeface="Calibri"/>
              </a:rPr>
              <a:t>Развитие ВИЭ на территории Кыргызской Республики</a:t>
            </a:r>
            <a:endParaRPr sz="2800" b="1" dirty="0">
              <a:solidFill>
                <a:srgbClr val="0340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g259a5bfe31c_0_220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-4690"/>
          <a:stretch/>
        </p:blipFill>
        <p:spPr>
          <a:xfrm>
            <a:off x="4424577" y="1453232"/>
            <a:ext cx="4867054" cy="368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259a5bfe31c_0_2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538308"/>
            <a:ext cx="4415246" cy="3593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463F799-E043-4662-ADA6-EB04A5B28B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4868863"/>
            <a:ext cx="2057400" cy="274637"/>
          </a:xfrm>
        </p:spPr>
        <p:txBody>
          <a:bodyPr/>
          <a:lstStyle/>
          <a:p>
            <a:fld id="{823F93E6-4F89-48DF-9F8B-1ABED8B071A6}" type="slidenum">
              <a:rPr lang="x-none" smtClean="0"/>
              <a:t>9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63013419"/>
      </p:ext>
    </p:extLst>
  </p:cSld>
  <p:clrMapOvr>
    <a:masterClrMapping/>
  </p:clrMapOvr>
</p:sld>
</file>

<file path=ppt/theme/theme1.xml><?xml version="1.0" encoding="utf-8"?>
<a:theme xmlns:a="http://schemas.openxmlformats.org/drawingml/2006/main" name="Compliance Consulting Toolkit by Slidesgo">
  <a:themeElements>
    <a:clrScheme name="Simple Light">
      <a:dk1>
        <a:srgbClr val="002363"/>
      </a:dk1>
      <a:lt1>
        <a:srgbClr val="0047CC"/>
      </a:lt1>
      <a:dk2>
        <a:srgbClr val="D9D9D9"/>
      </a:dk2>
      <a:lt2>
        <a:srgbClr val="EFEFE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23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</TotalTime>
  <Words>2473</Words>
  <Application>Microsoft Office PowerPoint</Application>
  <PresentationFormat>Экран (16:9)</PresentationFormat>
  <Paragraphs>260</Paragraphs>
  <Slides>25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Arial Black</vt:lpstr>
      <vt:lpstr>Arial Narrow</vt:lpstr>
      <vt:lpstr>Bahnschrift SemiBold SemiConden</vt:lpstr>
      <vt:lpstr>Bebas Neue</vt:lpstr>
      <vt:lpstr>Calibri</vt:lpstr>
      <vt:lpstr>Constantia</vt:lpstr>
      <vt:lpstr>Khand</vt:lpstr>
      <vt:lpstr>Times New Roman</vt:lpstr>
      <vt:lpstr>Wingdings</vt:lpstr>
      <vt:lpstr>Compliance Consulting Toolkit by Slidesgo</vt:lpstr>
      <vt:lpstr>CОВЕРШЕНСТВОВАНИЕ НАУЧНО- ИННОВАЦИОННОЙ ДЕЯТЕЛЬНОСТИ ВУЗОВ В СОВРЕМЕННЫХ УСЛОВИЯХ</vt:lpstr>
      <vt:lpstr>Нормативно-правовые документы</vt:lpstr>
      <vt:lpstr>Механизмы реализации стратегии развития научной-инновационной деятельности </vt:lpstr>
      <vt:lpstr>Основные причины</vt:lpstr>
      <vt:lpstr>Основные аспекты научно-инновационной деятельности </vt:lpstr>
      <vt:lpstr>          Исследовательская политика        </vt:lpstr>
      <vt:lpstr>Финансируемые НИР МОиН КР  </vt:lpstr>
      <vt:lpstr>Научные проекты:</vt:lpstr>
      <vt:lpstr>Презентация PowerPoint</vt:lpstr>
      <vt:lpstr>Презентация PowerPoint</vt:lpstr>
      <vt:lpstr>ПОДГОТОВКА НАУЧНО-ПЕДАГОГИЧЕСКИХ КАДРОВ</vt:lpstr>
      <vt:lpstr>          </vt:lpstr>
      <vt:lpstr>Рейтинг Кыргызстана по индексу Хирша и по сайту SJR</vt:lpstr>
      <vt:lpstr>Презентация PowerPoint</vt:lpstr>
      <vt:lpstr>Презентация PowerPoint</vt:lpstr>
      <vt:lpstr>Презентация PowerPoint</vt:lpstr>
      <vt:lpstr>1. Единовременная выплата денежного поощрения для авторов - штатных сотрудников КГТУ, опубликовавших статью в рейтинговых научных изданиях Web of Science или Scopus по квартилям:</vt:lpstr>
      <vt:lpstr>PHD ДОКТОРАНТУРА КГТУ ИМ. И. РАЗЗАКОВА ГРАНТ НА ОБУЧЕНИЕ   </vt:lpstr>
      <vt:lpstr>Внутривузовские гранты 2022-2024 гг.</vt:lpstr>
      <vt:lpstr>Бизнес-инкубаторы КГТУ</vt:lpstr>
      <vt:lpstr>Презентация PowerPoint</vt:lpstr>
      <vt:lpstr>Успешное завершение конкурса "Start Up KSTU 2023" среди студентов и магистрантов КГТУ им. И. Раззакова</vt:lpstr>
      <vt:lpstr>КГТУ занял 19 место среди вузов ЦА и 4 место среди кыргызстанских вузов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CОВЕРШЕНСТВОВАНИЕ НАУЧНО- ИННОВАЦИОННОЙ ДЕЯТЕЛЬНОСТИ ВУЗОВ В СОВРЕМЕННЫХ УСЛОВИЯХ</dc:title>
  <dc:creator>NAUKA</dc:creator>
  <cp:lastModifiedBy>gulnara.abdulaeva66@gmail.com</cp:lastModifiedBy>
  <cp:revision>132</cp:revision>
  <dcterms:modified xsi:type="dcterms:W3CDTF">2024-10-14T08:25:27Z</dcterms:modified>
</cp:coreProperties>
</file>