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058400" cy="7772400"/>
  <p:notesSz cx="6858000" cy="9144000"/>
  <p:embeddedFontLst>
    <p:embeddedFont>
      <p:font typeface="Calibri" pitchFamily="34" charset="0"/>
      <p:regular r:id="rId4"/>
      <p:bold r:id="rId5"/>
      <p:italic r:id="rId6"/>
      <p:boldItalic r:id="rId7"/>
    </p:embeddedFont>
    <p:embeddedFont>
      <p:font typeface="Poppins Bold Italics"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2" d="100"/>
          <a:sy n="102" d="100"/>
        </p:scale>
        <p:origin x="-156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8.jpeg"/><Relationship Id="rId5" Type="http://schemas.openxmlformats.org/officeDocument/2006/relationships/image" Target="../media/image4.png"/><Relationship Id="rId10" Type="http://schemas.openxmlformats.org/officeDocument/2006/relationships/hyperlink" Target="mailto:moldokanova1978@mail.ru"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3EC"/>
        </a:solidFill>
        <a:effectLst/>
      </p:bgPr>
    </p:bg>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378" y="5223327"/>
            <a:ext cx="2865057" cy="2549072"/>
          </a:xfrm>
          <a:prstGeom prst="rect">
            <a:avLst/>
          </a:prstGeom>
        </p:spPr>
      </p:pic>
      <p:sp>
        <p:nvSpPr>
          <p:cNvPr id="2" name="Freeform 2"/>
          <p:cNvSpPr/>
          <p:nvPr/>
        </p:nvSpPr>
        <p:spPr>
          <a:xfrm>
            <a:off x="6375" y="0"/>
            <a:ext cx="3692550" cy="5665737"/>
          </a:xfrm>
          <a:custGeom>
            <a:avLst/>
            <a:gdLst/>
            <a:ahLst/>
            <a:cxnLst/>
            <a:rect l="l" t="t" r="r" b="b"/>
            <a:pathLst>
              <a:path w="3692550" h="5665737">
                <a:moveTo>
                  <a:pt x="0" y="0"/>
                </a:moveTo>
                <a:lnTo>
                  <a:pt x="3692550" y="0"/>
                </a:lnTo>
                <a:lnTo>
                  <a:pt x="3692550" y="5665736"/>
                </a:lnTo>
                <a:lnTo>
                  <a:pt x="0" y="5665736"/>
                </a:lnTo>
                <a:lnTo>
                  <a:pt x="0" y="0"/>
                </a:lnTo>
                <a:close/>
              </a:path>
            </a:pathLst>
          </a:custGeom>
          <a:blipFill>
            <a:blip r:embed="rId3"/>
            <a:stretch>
              <a:fillRect l="-141506" t="-2433" b="-2433"/>
            </a:stretch>
          </a:blipFill>
        </p:spPr>
      </p:sp>
      <p:grpSp>
        <p:nvGrpSpPr>
          <p:cNvPr id="3" name="Group 3"/>
          <p:cNvGrpSpPr/>
          <p:nvPr/>
        </p:nvGrpSpPr>
        <p:grpSpPr>
          <a:xfrm>
            <a:off x="16228" y="1035415"/>
            <a:ext cx="3293872" cy="3332571"/>
            <a:chOff x="0" y="0"/>
            <a:chExt cx="812800" cy="754386"/>
          </a:xfrm>
        </p:grpSpPr>
        <p:sp>
          <p:nvSpPr>
            <p:cNvPr id="4" name="Freeform 4"/>
            <p:cNvSpPr/>
            <p:nvPr/>
          </p:nvSpPr>
          <p:spPr>
            <a:xfrm>
              <a:off x="0" y="0"/>
              <a:ext cx="812800" cy="754386"/>
            </a:xfrm>
            <a:custGeom>
              <a:avLst/>
              <a:gdLst/>
              <a:ahLst/>
              <a:cxnLst/>
              <a:rect l="l" t="t" r="r" b="b"/>
              <a:pathLst>
                <a:path w="812800" h="754386">
                  <a:moveTo>
                    <a:pt x="406400" y="0"/>
                  </a:moveTo>
                  <a:cubicBezTo>
                    <a:pt x="181951" y="0"/>
                    <a:pt x="0" y="168875"/>
                    <a:pt x="0" y="377193"/>
                  </a:cubicBezTo>
                  <a:cubicBezTo>
                    <a:pt x="0" y="585511"/>
                    <a:pt x="181951" y="754386"/>
                    <a:pt x="406400" y="754386"/>
                  </a:cubicBezTo>
                  <a:cubicBezTo>
                    <a:pt x="630849" y="754386"/>
                    <a:pt x="812800" y="585511"/>
                    <a:pt x="812800" y="377193"/>
                  </a:cubicBezTo>
                  <a:cubicBezTo>
                    <a:pt x="812800" y="168875"/>
                    <a:pt x="630849" y="0"/>
                    <a:pt x="406400" y="0"/>
                  </a:cubicBezTo>
                  <a:close/>
                </a:path>
              </a:pathLst>
            </a:custGeom>
            <a:solidFill>
              <a:srgbClr val="FFFFFF"/>
            </a:solidFill>
          </p:spPr>
        </p:sp>
        <p:sp>
          <p:nvSpPr>
            <p:cNvPr id="5" name="TextBox 5"/>
            <p:cNvSpPr txBox="1"/>
            <p:nvPr/>
          </p:nvSpPr>
          <p:spPr>
            <a:xfrm>
              <a:off x="76200" y="42149"/>
              <a:ext cx="660400" cy="641514"/>
            </a:xfrm>
            <a:prstGeom prst="rect">
              <a:avLst/>
            </a:prstGeom>
          </p:spPr>
          <p:txBody>
            <a:bodyPr lIns="50800" tIns="50800" rIns="50800" bIns="50800" rtlCol="0" anchor="ctr"/>
            <a:lstStyle/>
            <a:p>
              <a:pPr algn="ctr">
                <a:lnSpc>
                  <a:spcPts val="2100"/>
                </a:lnSpc>
              </a:pPr>
              <a:endParaRPr/>
            </a:p>
          </p:txBody>
        </p:sp>
      </p:grpSp>
      <p:grpSp>
        <p:nvGrpSpPr>
          <p:cNvPr id="6" name="Group 6"/>
          <p:cNvGrpSpPr/>
          <p:nvPr/>
        </p:nvGrpSpPr>
        <p:grpSpPr>
          <a:xfrm>
            <a:off x="3352800" y="0"/>
            <a:ext cx="3352800" cy="7772400"/>
            <a:chOff x="0" y="0"/>
            <a:chExt cx="1168732" cy="2709333"/>
          </a:xfrm>
        </p:grpSpPr>
        <p:sp>
          <p:nvSpPr>
            <p:cNvPr id="7" name="Freeform 7"/>
            <p:cNvSpPr/>
            <p:nvPr/>
          </p:nvSpPr>
          <p:spPr>
            <a:xfrm>
              <a:off x="0" y="0"/>
              <a:ext cx="1168732" cy="2709333"/>
            </a:xfrm>
            <a:custGeom>
              <a:avLst/>
              <a:gdLst/>
              <a:ahLst/>
              <a:cxnLst/>
              <a:rect l="l" t="t" r="r" b="b"/>
              <a:pathLst>
                <a:path w="1168732" h="2709333">
                  <a:moveTo>
                    <a:pt x="0" y="0"/>
                  </a:moveTo>
                  <a:lnTo>
                    <a:pt x="1168732" y="0"/>
                  </a:lnTo>
                  <a:lnTo>
                    <a:pt x="1168732" y="2709333"/>
                  </a:lnTo>
                  <a:lnTo>
                    <a:pt x="0" y="2709333"/>
                  </a:lnTo>
                  <a:close/>
                </a:path>
              </a:pathLst>
            </a:custGeom>
            <a:solidFill>
              <a:srgbClr val="A5DEFF"/>
            </a:solidFill>
          </p:spPr>
        </p:sp>
        <p:sp>
          <p:nvSpPr>
            <p:cNvPr id="8" name="TextBox 8"/>
            <p:cNvSpPr txBox="1"/>
            <p:nvPr/>
          </p:nvSpPr>
          <p:spPr>
            <a:xfrm>
              <a:off x="0" y="-28575"/>
              <a:ext cx="1168732" cy="2737908"/>
            </a:xfrm>
            <a:prstGeom prst="rect">
              <a:avLst/>
            </a:prstGeom>
          </p:spPr>
          <p:txBody>
            <a:bodyPr lIns="50800" tIns="50800" rIns="50800" bIns="50800" rtlCol="0" anchor="ctr"/>
            <a:lstStyle/>
            <a:p>
              <a:pPr algn="just">
                <a:lnSpc>
                  <a:spcPts val="2100"/>
                </a:lnSpc>
                <a:spcBef>
                  <a:spcPct val="0"/>
                </a:spcBef>
              </a:pPr>
              <a:endParaRPr/>
            </a:p>
          </p:txBody>
        </p:sp>
      </p:grpSp>
      <p:grpSp>
        <p:nvGrpSpPr>
          <p:cNvPr id="9" name="Group 9"/>
          <p:cNvGrpSpPr/>
          <p:nvPr/>
        </p:nvGrpSpPr>
        <p:grpSpPr>
          <a:xfrm>
            <a:off x="6730231" y="4572001"/>
            <a:ext cx="3328169" cy="3200398"/>
            <a:chOff x="0" y="-111900"/>
            <a:chExt cx="937963" cy="946416"/>
          </a:xfrm>
        </p:grpSpPr>
        <p:sp>
          <p:nvSpPr>
            <p:cNvPr id="10" name="Freeform 10"/>
            <p:cNvSpPr/>
            <p:nvPr/>
          </p:nvSpPr>
          <p:spPr>
            <a:xfrm>
              <a:off x="0" y="-111900"/>
              <a:ext cx="937963" cy="946416"/>
            </a:xfrm>
            <a:custGeom>
              <a:avLst/>
              <a:gdLst/>
              <a:ahLst/>
              <a:cxnLst/>
              <a:rect l="l" t="t" r="r" b="b"/>
              <a:pathLst>
                <a:path w="937963" h="834516">
                  <a:moveTo>
                    <a:pt x="312823" y="19070"/>
                  </a:moveTo>
                  <a:cubicBezTo>
                    <a:pt x="360755" y="7556"/>
                    <a:pt x="415579" y="0"/>
                    <a:pt x="469234" y="0"/>
                  </a:cubicBezTo>
                  <a:cubicBezTo>
                    <a:pt x="522891" y="0"/>
                    <a:pt x="574522" y="6476"/>
                    <a:pt x="622102" y="17990"/>
                  </a:cubicBezTo>
                  <a:cubicBezTo>
                    <a:pt x="623116" y="18350"/>
                    <a:pt x="624128" y="18350"/>
                    <a:pt x="625139" y="18710"/>
                  </a:cubicBezTo>
                  <a:cubicBezTo>
                    <a:pt x="803823" y="64765"/>
                    <a:pt x="935432" y="186379"/>
                    <a:pt x="937963" y="328984"/>
                  </a:cubicBezTo>
                  <a:lnTo>
                    <a:pt x="937963" y="834516"/>
                  </a:lnTo>
                  <a:lnTo>
                    <a:pt x="0" y="834516"/>
                  </a:lnTo>
                  <a:lnTo>
                    <a:pt x="0" y="329360"/>
                  </a:lnTo>
                  <a:cubicBezTo>
                    <a:pt x="2531" y="185660"/>
                    <a:pt x="132115" y="64045"/>
                    <a:pt x="312823" y="19070"/>
                  </a:cubicBezTo>
                  <a:close/>
                </a:path>
              </a:pathLst>
            </a:custGeom>
            <a:blipFill>
              <a:blip r:embed="rId4"/>
              <a:stretch>
                <a:fillRect l="-17033" r="-17033"/>
              </a:stretch>
            </a:blipFill>
          </p:spPr>
        </p:sp>
      </p:grpSp>
      <p:sp>
        <p:nvSpPr>
          <p:cNvPr id="11" name="Freeform 11"/>
          <p:cNvSpPr/>
          <p:nvPr/>
        </p:nvSpPr>
        <p:spPr>
          <a:xfrm>
            <a:off x="7156737" y="4950403"/>
            <a:ext cx="699360" cy="712311"/>
          </a:xfrm>
          <a:custGeom>
            <a:avLst/>
            <a:gdLst/>
            <a:ahLst/>
            <a:cxnLst/>
            <a:rect l="l" t="t" r="r" b="b"/>
            <a:pathLst>
              <a:path w="699360" h="712311">
                <a:moveTo>
                  <a:pt x="0" y="0"/>
                </a:moveTo>
                <a:lnTo>
                  <a:pt x="699359" y="0"/>
                </a:lnTo>
                <a:lnTo>
                  <a:pt x="699359" y="712310"/>
                </a:lnTo>
                <a:lnTo>
                  <a:pt x="0" y="7123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2" name="Group 12"/>
          <p:cNvGrpSpPr/>
          <p:nvPr/>
        </p:nvGrpSpPr>
        <p:grpSpPr>
          <a:xfrm>
            <a:off x="1" y="918842"/>
            <a:ext cx="3369027" cy="6853556"/>
            <a:chOff x="-3950" y="0"/>
            <a:chExt cx="820072" cy="1668258"/>
          </a:xfrm>
        </p:grpSpPr>
        <p:sp>
          <p:nvSpPr>
            <p:cNvPr id="13" name="Freeform 13"/>
            <p:cNvSpPr/>
            <p:nvPr/>
          </p:nvSpPr>
          <p:spPr>
            <a:xfrm>
              <a:off x="-3950" y="0"/>
              <a:ext cx="820072" cy="1668258"/>
            </a:xfrm>
            <a:custGeom>
              <a:avLst/>
              <a:gdLst/>
              <a:ahLst/>
              <a:cxnLst/>
              <a:rect l="l" t="t" r="r" b="b"/>
              <a:pathLst>
                <a:path w="816122" h="1657370">
                  <a:moveTo>
                    <a:pt x="272188" y="19070"/>
                  </a:moveTo>
                  <a:cubicBezTo>
                    <a:pt x="313893" y="7556"/>
                    <a:pt x="361595" y="0"/>
                    <a:pt x="408281" y="0"/>
                  </a:cubicBezTo>
                  <a:cubicBezTo>
                    <a:pt x="454968" y="0"/>
                    <a:pt x="499892" y="6476"/>
                    <a:pt x="541291" y="17990"/>
                  </a:cubicBezTo>
                  <a:cubicBezTo>
                    <a:pt x="542173" y="18350"/>
                    <a:pt x="543054" y="18350"/>
                    <a:pt x="543934" y="18710"/>
                  </a:cubicBezTo>
                  <a:cubicBezTo>
                    <a:pt x="699407" y="64765"/>
                    <a:pt x="813920" y="186379"/>
                    <a:pt x="816122" y="347262"/>
                  </a:cubicBezTo>
                  <a:lnTo>
                    <a:pt x="816122" y="1657370"/>
                  </a:lnTo>
                  <a:lnTo>
                    <a:pt x="0" y="1657370"/>
                  </a:lnTo>
                  <a:lnTo>
                    <a:pt x="0" y="348235"/>
                  </a:lnTo>
                  <a:cubicBezTo>
                    <a:pt x="2202" y="185660"/>
                    <a:pt x="114953" y="64045"/>
                    <a:pt x="272188" y="19070"/>
                  </a:cubicBezTo>
                  <a:close/>
                </a:path>
              </a:pathLst>
            </a:custGeom>
            <a:blipFill>
              <a:blip r:embed="rId7"/>
              <a:stretch>
                <a:fillRect l="-131320" r="-131320"/>
              </a:stretch>
            </a:blipFill>
          </p:spPr>
        </p:sp>
      </p:grpSp>
      <p:sp>
        <p:nvSpPr>
          <p:cNvPr id="14" name="Freeform 14"/>
          <p:cNvSpPr/>
          <p:nvPr/>
        </p:nvSpPr>
        <p:spPr>
          <a:xfrm>
            <a:off x="3352800" y="0"/>
            <a:ext cx="3336572" cy="4950403"/>
          </a:xfrm>
          <a:custGeom>
            <a:avLst/>
            <a:gdLst/>
            <a:ahLst/>
            <a:cxnLst/>
            <a:rect l="l" t="t" r="r" b="b"/>
            <a:pathLst>
              <a:path w="3352800" h="4950403">
                <a:moveTo>
                  <a:pt x="0" y="0"/>
                </a:moveTo>
                <a:lnTo>
                  <a:pt x="3352800" y="0"/>
                </a:lnTo>
                <a:lnTo>
                  <a:pt x="3352800" y="4950403"/>
                </a:lnTo>
                <a:lnTo>
                  <a:pt x="0" y="4950403"/>
                </a:lnTo>
                <a:lnTo>
                  <a:pt x="0" y="0"/>
                </a:lnTo>
                <a:close/>
              </a:path>
            </a:pathLst>
          </a:custGeom>
          <a:blipFill>
            <a:blip r:embed="rId8"/>
            <a:stretch>
              <a:fillRect l="-59501" r="-121871" b="-7194"/>
            </a:stretch>
          </a:blipFill>
        </p:spPr>
      </p:sp>
      <p:sp>
        <p:nvSpPr>
          <p:cNvPr id="15" name="Freeform 15"/>
          <p:cNvSpPr/>
          <p:nvPr/>
        </p:nvSpPr>
        <p:spPr>
          <a:xfrm>
            <a:off x="7543029" y="138124"/>
            <a:ext cx="1829825" cy="1153206"/>
          </a:xfrm>
          <a:custGeom>
            <a:avLst/>
            <a:gdLst/>
            <a:ahLst/>
            <a:cxnLst/>
            <a:rect l="l" t="t" r="r" b="b"/>
            <a:pathLst>
              <a:path w="1727713" h="1029358">
                <a:moveTo>
                  <a:pt x="0" y="0"/>
                </a:moveTo>
                <a:lnTo>
                  <a:pt x="1727713" y="0"/>
                </a:lnTo>
                <a:lnTo>
                  <a:pt x="1727713" y="1029358"/>
                </a:lnTo>
                <a:lnTo>
                  <a:pt x="0" y="1029358"/>
                </a:lnTo>
                <a:lnTo>
                  <a:pt x="0" y="0"/>
                </a:lnTo>
                <a:close/>
              </a:path>
            </a:pathLst>
          </a:custGeom>
          <a:blipFill>
            <a:blip r:embed="rId9"/>
            <a:stretch>
              <a:fillRect/>
            </a:stretch>
          </a:blipFill>
        </p:spPr>
        <p:txBody>
          <a:bodyPr/>
          <a:lstStyle/>
          <a:p>
            <a:endParaRPr lang="ru-RU" dirty="0" smtClean="0"/>
          </a:p>
          <a:p>
            <a:endParaRPr lang="ru-RU" dirty="0"/>
          </a:p>
          <a:p>
            <a:endParaRPr lang="ru-RU" dirty="0" smtClean="0"/>
          </a:p>
          <a:p>
            <a:endParaRPr lang="ru-RU" dirty="0"/>
          </a:p>
          <a:p>
            <a:endParaRPr lang="ru-RU" dirty="0"/>
          </a:p>
        </p:txBody>
      </p:sp>
      <p:sp>
        <p:nvSpPr>
          <p:cNvPr id="16" name="TextBox 16"/>
          <p:cNvSpPr txBox="1"/>
          <p:nvPr/>
        </p:nvSpPr>
        <p:spPr>
          <a:xfrm>
            <a:off x="7023378" y="1275594"/>
            <a:ext cx="2735312" cy="3513782"/>
          </a:xfrm>
          <a:prstGeom prst="rect">
            <a:avLst/>
          </a:prstGeom>
        </p:spPr>
        <p:txBody>
          <a:bodyPr lIns="0" tIns="0" rIns="0" bIns="0" rtlCol="0" anchor="t">
            <a:spAutoFit/>
          </a:bodyPr>
          <a:lstStyle/>
          <a:p>
            <a:pPr algn="ctr">
              <a:lnSpc>
                <a:spcPts val="2557"/>
              </a:lnSpc>
            </a:pPr>
            <a:r>
              <a:rPr lang="en-US" sz="1200" dirty="0" smtClean="0">
                <a:solidFill>
                  <a:srgbClr val="0647CC"/>
                </a:solidFill>
                <a:latin typeface="Winter Solid"/>
                <a:ea typeface="Winter Solid"/>
                <a:cs typeface="Winter Solid"/>
                <a:sym typeface="Winter Solid"/>
              </a:rPr>
              <a:t>INSTITUTE OF TECHNOLOGY</a:t>
            </a:r>
          </a:p>
          <a:p>
            <a:pPr algn="ctr">
              <a:lnSpc>
                <a:spcPts val="1260"/>
              </a:lnSpc>
            </a:pPr>
            <a:endParaRPr lang="ru-RU" sz="1826" dirty="0" smtClean="0">
              <a:solidFill>
                <a:srgbClr val="0647CC"/>
              </a:solidFill>
              <a:latin typeface="Winter Solid"/>
              <a:ea typeface="Winter Solid"/>
              <a:cs typeface="Winter Solid"/>
              <a:sym typeface="Winter Solid"/>
            </a:endParaRPr>
          </a:p>
          <a:p>
            <a:pPr algn="ctr">
              <a:lnSpc>
                <a:spcPts val="1260"/>
              </a:lnSpc>
            </a:pPr>
            <a:endParaRPr lang="ru-RU" sz="1826" dirty="0" smtClean="0">
              <a:solidFill>
                <a:srgbClr val="0647CC"/>
              </a:solidFill>
              <a:latin typeface="Winter Solid"/>
              <a:ea typeface="Winter Solid"/>
              <a:cs typeface="Winter Solid"/>
              <a:sym typeface="Winter Solid"/>
            </a:endParaRPr>
          </a:p>
          <a:p>
            <a:pPr algn="ctr">
              <a:lnSpc>
                <a:spcPts val="1260"/>
              </a:lnSpc>
            </a:pPr>
            <a:endParaRPr lang="ru-RU" sz="1826" dirty="0" smtClean="0">
              <a:solidFill>
                <a:srgbClr val="0647CC"/>
              </a:solidFill>
              <a:latin typeface="Winter Solid"/>
              <a:ea typeface="Winter Solid"/>
              <a:cs typeface="Winter Solid"/>
              <a:sym typeface="Winter Solid"/>
            </a:endParaRPr>
          </a:p>
          <a:p>
            <a:pPr algn="ctr">
              <a:lnSpc>
                <a:spcPts val="1260"/>
              </a:lnSpc>
            </a:pPr>
            <a:endParaRPr lang="ru-RU" sz="1826" dirty="0" smtClean="0">
              <a:solidFill>
                <a:srgbClr val="0647CC"/>
              </a:solidFill>
              <a:latin typeface="Winter Solid"/>
              <a:ea typeface="Winter Solid"/>
              <a:cs typeface="Winter Solid"/>
              <a:sym typeface="Winter Solid"/>
            </a:endParaRPr>
          </a:p>
          <a:p>
            <a:pPr algn="ctr">
              <a:lnSpc>
                <a:spcPts val="1260"/>
              </a:lnSpc>
            </a:pPr>
            <a:endParaRPr lang="en-US" sz="1100" dirty="0" smtClean="0">
              <a:solidFill>
                <a:srgbClr val="0647CC"/>
              </a:solidFill>
              <a:latin typeface="Winter Solid"/>
              <a:ea typeface="Winter Solid"/>
              <a:cs typeface="Winter Solid"/>
              <a:sym typeface="Winter Solid"/>
            </a:endParaRPr>
          </a:p>
          <a:p>
            <a:pPr algn="ctr">
              <a:lnSpc>
                <a:spcPts val="1545"/>
              </a:lnSpc>
            </a:pPr>
            <a:r>
              <a:rPr lang="en-US" sz="1100" b="1" dirty="0" smtClean="0">
                <a:solidFill>
                  <a:srgbClr val="392B20"/>
                </a:solidFill>
                <a:latin typeface="Monterchi Sans Bold"/>
                <a:ea typeface="Monterchi Sans Bold"/>
                <a:cs typeface="Monterchi Sans Bold"/>
                <a:sym typeface="Monterchi Sans Bold"/>
              </a:rPr>
              <a:t>DEPARTMENT OF CHEMISTRY AND CHEMICAL TECHNOLOGIES</a:t>
            </a:r>
          </a:p>
          <a:p>
            <a:pPr algn="ctr">
              <a:lnSpc>
                <a:spcPts val="1746"/>
              </a:lnSpc>
            </a:pPr>
            <a:endParaRPr lang="en-US" sz="1100" b="1" dirty="0" smtClean="0">
              <a:solidFill>
                <a:srgbClr val="392B20"/>
              </a:solidFill>
              <a:latin typeface="Monterchi Sans Bold"/>
              <a:ea typeface="Monterchi Sans Bold"/>
              <a:cs typeface="Monterchi Sans Bold"/>
              <a:sym typeface="Monterchi Sans Bold"/>
            </a:endParaRPr>
          </a:p>
          <a:p>
            <a:pPr algn="ctr">
              <a:lnSpc>
                <a:spcPts val="1746"/>
              </a:lnSpc>
            </a:pPr>
            <a:r>
              <a:rPr lang="en-US" sz="1100" b="1" dirty="0" smtClean="0">
                <a:solidFill>
                  <a:srgbClr val="392B20"/>
                </a:solidFill>
                <a:latin typeface="Malik Bold"/>
                <a:ea typeface="Malik Bold"/>
                <a:cs typeface="Malik Bold"/>
                <a:sym typeface="Malik Bold"/>
              </a:rPr>
              <a:t>OU WANT TO GET THE MOST MODERN, IN-DEMAND AND HIGHLY PAID JOB!</a:t>
            </a:r>
          </a:p>
          <a:p>
            <a:pPr algn="ctr">
              <a:lnSpc>
                <a:spcPts val="1746"/>
              </a:lnSpc>
            </a:pPr>
            <a:endParaRPr lang="en-US" sz="1100" b="1" dirty="0" smtClean="0">
              <a:solidFill>
                <a:srgbClr val="392B20"/>
              </a:solidFill>
              <a:latin typeface="Malik Bold"/>
              <a:ea typeface="Malik Bold"/>
              <a:cs typeface="Malik Bold"/>
              <a:sym typeface="Malik Bold"/>
            </a:endParaRPr>
          </a:p>
          <a:p>
            <a:pPr algn="ctr">
              <a:lnSpc>
                <a:spcPts val="1746"/>
              </a:lnSpc>
            </a:pPr>
            <a:r>
              <a:rPr lang="en-US" sz="1100" dirty="0" smtClean="0">
                <a:solidFill>
                  <a:srgbClr val="0647CC"/>
                </a:solidFill>
                <a:latin typeface="Waffle Soft"/>
                <a:ea typeface="Waffle Soft"/>
                <a:cs typeface="Waffle Soft"/>
                <a:sym typeface="Waffle Soft"/>
              </a:rPr>
              <a:t> ENROLL IN THE DIRECTION OF "CHEMICAL TECHNOLOGIES",</a:t>
            </a:r>
          </a:p>
          <a:p>
            <a:pPr algn="ctr">
              <a:lnSpc>
                <a:spcPts val="1746"/>
              </a:lnSpc>
            </a:pPr>
            <a:r>
              <a:rPr lang="en-US" sz="1100" dirty="0" smtClean="0">
                <a:solidFill>
                  <a:srgbClr val="0647CC"/>
                </a:solidFill>
                <a:latin typeface="Waffle Soft"/>
                <a:ea typeface="Waffle Soft"/>
                <a:cs typeface="Waffle Soft"/>
                <a:sym typeface="Waffle Soft"/>
              </a:rPr>
              <a:t>profile</a:t>
            </a:r>
          </a:p>
          <a:p>
            <a:pPr algn="ctr">
              <a:lnSpc>
                <a:spcPts val="1746"/>
              </a:lnSpc>
            </a:pPr>
            <a:r>
              <a:rPr lang="en-US" sz="1100" dirty="0" smtClean="0">
                <a:solidFill>
                  <a:srgbClr val="0647CC"/>
                </a:solidFill>
                <a:latin typeface="Waffle Soft"/>
                <a:ea typeface="Waffle Soft"/>
                <a:cs typeface="Waffle Soft"/>
                <a:sym typeface="Waffle Soft"/>
              </a:rPr>
              <a:t>RESEARCH CHEMI</a:t>
            </a:r>
          </a:p>
          <a:p>
            <a:pPr marL="0" lvl="0" indent="0" algn="ctr">
              <a:lnSpc>
                <a:spcPts val="1746"/>
              </a:lnSpc>
              <a:spcBef>
                <a:spcPct val="0"/>
              </a:spcBef>
            </a:pPr>
            <a:endParaRPr lang="en-US" sz="1247" dirty="0">
              <a:solidFill>
                <a:srgbClr val="0647CC"/>
              </a:solidFill>
              <a:latin typeface="Waffle Soft"/>
              <a:ea typeface="Waffle Soft"/>
              <a:cs typeface="Waffle Soft"/>
              <a:sym typeface="Waffle Soft"/>
            </a:endParaRPr>
          </a:p>
        </p:txBody>
      </p:sp>
      <p:sp>
        <p:nvSpPr>
          <p:cNvPr id="17" name="TextBox 17"/>
          <p:cNvSpPr txBox="1"/>
          <p:nvPr/>
        </p:nvSpPr>
        <p:spPr>
          <a:xfrm>
            <a:off x="3650846" y="4953000"/>
            <a:ext cx="2539161" cy="2769989"/>
          </a:xfrm>
          <a:prstGeom prst="rect">
            <a:avLst/>
          </a:prstGeom>
        </p:spPr>
        <p:txBody>
          <a:bodyPr lIns="0" tIns="0" rIns="0" bIns="0" rtlCol="0" anchor="t">
            <a:spAutoFit/>
          </a:bodyPr>
          <a:lstStyle/>
          <a:p>
            <a:pPr algn="ctr">
              <a:lnSpc>
                <a:spcPts val="1661"/>
              </a:lnSpc>
            </a:pPr>
            <a:r>
              <a:rPr lang="en-US" sz="1032" b="1" i="1" dirty="0">
                <a:solidFill>
                  <a:srgbClr val="000000"/>
                </a:solidFill>
                <a:latin typeface="Poppins Bold Italics"/>
                <a:ea typeface="Poppins Bold Italics"/>
                <a:cs typeface="Poppins Bold Italics"/>
                <a:sym typeface="Poppins Bold Italics"/>
              </a:rPr>
              <a:t>DEPARTMENT OF CHEMISTRY AND CHEMICAL TECHNOLOGIES I AM GLAD TO MEET YOU! </a:t>
            </a:r>
          </a:p>
          <a:p>
            <a:pPr algn="ctr">
              <a:lnSpc>
                <a:spcPts val="1661"/>
              </a:lnSpc>
            </a:pPr>
            <a:r>
              <a:rPr lang="en-US" sz="1032" b="1" i="1" dirty="0">
                <a:solidFill>
                  <a:srgbClr val="000000"/>
                </a:solidFill>
                <a:latin typeface="Poppins Bold Italics"/>
                <a:ea typeface="Poppins Bold Italics"/>
                <a:cs typeface="Poppins Bold Italics"/>
                <a:sym typeface="Poppins Bold Italics"/>
              </a:rPr>
              <a:t>Our address: 66 Ch. </a:t>
            </a:r>
            <a:r>
              <a:rPr lang="en-US" sz="1032" b="1" i="1" dirty="0" err="1">
                <a:solidFill>
                  <a:srgbClr val="000000"/>
                </a:solidFill>
                <a:latin typeface="Poppins Bold Italics"/>
                <a:ea typeface="Poppins Bold Italics"/>
                <a:cs typeface="Poppins Bold Italics"/>
                <a:sym typeface="Poppins Bold Italics"/>
              </a:rPr>
              <a:t>Aitmatov</a:t>
            </a:r>
            <a:r>
              <a:rPr lang="en-US" sz="1032" b="1" i="1" dirty="0">
                <a:solidFill>
                  <a:srgbClr val="000000"/>
                </a:solidFill>
                <a:latin typeface="Poppins Bold Italics"/>
                <a:ea typeface="Poppins Bold Italics"/>
                <a:cs typeface="Poppins Bold Italics"/>
                <a:sym typeface="Poppins Bold Italics"/>
              </a:rPr>
              <a:t> Avn., </a:t>
            </a:r>
            <a:endParaRPr lang="ru-RU" sz="1032" b="1" i="1" dirty="0" smtClean="0">
              <a:solidFill>
                <a:srgbClr val="000000"/>
              </a:solidFill>
              <a:latin typeface="Poppins Bold Italics"/>
              <a:ea typeface="Poppins Bold Italics"/>
              <a:cs typeface="Poppins Bold Italics"/>
              <a:sym typeface="Poppins Bold Italics"/>
            </a:endParaRPr>
          </a:p>
          <a:p>
            <a:pPr algn="ctr">
              <a:lnSpc>
                <a:spcPts val="1661"/>
              </a:lnSpc>
            </a:pPr>
            <a:r>
              <a:rPr lang="en-US" sz="1032" b="1" i="1" dirty="0" smtClean="0">
                <a:solidFill>
                  <a:srgbClr val="000000"/>
                </a:solidFill>
                <a:latin typeface="Poppins Bold Italics"/>
                <a:ea typeface="Poppins Bold Italics"/>
                <a:cs typeface="Poppins Bold Italics"/>
                <a:sym typeface="Poppins Bold Italics"/>
              </a:rPr>
              <a:t>I</a:t>
            </a:r>
            <a:r>
              <a:rPr lang="en-US" sz="1032" b="1" i="1" dirty="0">
                <a:solidFill>
                  <a:srgbClr val="000000"/>
                </a:solidFill>
                <a:latin typeface="Poppins Bold Italics"/>
                <a:ea typeface="Poppins Bold Italics"/>
                <a:cs typeface="Poppins Bold Italics"/>
                <a:sym typeface="Poppins Bold Italics"/>
              </a:rPr>
              <a:t>. </a:t>
            </a:r>
            <a:r>
              <a:rPr lang="en-US" sz="1032" b="1" i="1" dirty="0" err="1">
                <a:solidFill>
                  <a:srgbClr val="000000"/>
                </a:solidFill>
                <a:latin typeface="Poppins Bold Italics"/>
                <a:ea typeface="Poppins Bold Italics"/>
                <a:cs typeface="Poppins Bold Italics"/>
                <a:sym typeface="Poppins Bold Italics"/>
              </a:rPr>
              <a:t>Razzakov</a:t>
            </a:r>
            <a:r>
              <a:rPr lang="en-US" sz="1032" b="1" i="1" dirty="0">
                <a:solidFill>
                  <a:srgbClr val="000000"/>
                </a:solidFill>
                <a:latin typeface="Poppins Bold Italics"/>
                <a:ea typeface="Poppins Bold Italics"/>
                <a:cs typeface="Poppins Bold Italics"/>
                <a:sym typeface="Poppins Bold Italics"/>
              </a:rPr>
              <a:t> KSTU, office 1/234  </a:t>
            </a:r>
          </a:p>
          <a:p>
            <a:pPr algn="ctr">
              <a:lnSpc>
                <a:spcPts val="1661"/>
              </a:lnSpc>
            </a:pPr>
            <a:r>
              <a:rPr lang="en-US" sz="1032" b="1" i="1" dirty="0">
                <a:solidFill>
                  <a:srgbClr val="000000"/>
                </a:solidFill>
                <a:latin typeface="Poppins Bold Italics"/>
                <a:ea typeface="Poppins Bold Italics"/>
                <a:cs typeface="Poppins Bold Italics"/>
                <a:sym typeface="Poppins Bold Italics"/>
              </a:rPr>
              <a:t> Tel. (0312) 54-19-21 (admission committee) </a:t>
            </a:r>
          </a:p>
          <a:p>
            <a:pPr algn="ctr">
              <a:lnSpc>
                <a:spcPts val="1661"/>
              </a:lnSpc>
            </a:pPr>
            <a:r>
              <a:rPr lang="en-US" sz="1032" b="1" i="1" dirty="0">
                <a:solidFill>
                  <a:srgbClr val="000000"/>
                </a:solidFill>
                <a:latin typeface="Poppins Bold Italics"/>
                <a:ea typeface="Poppins Bold Italics"/>
                <a:cs typeface="Poppins Bold Italics"/>
                <a:sym typeface="Poppins Bold Italics"/>
              </a:rPr>
              <a:t>Contact person: </a:t>
            </a:r>
            <a:r>
              <a:rPr lang="en-US" sz="1032" b="1" i="1" dirty="0" err="1">
                <a:solidFill>
                  <a:srgbClr val="000000"/>
                </a:solidFill>
                <a:latin typeface="Poppins Bold Italics"/>
                <a:ea typeface="Poppins Bold Italics"/>
                <a:cs typeface="Poppins Bold Italics"/>
                <a:sym typeface="Poppins Bold Italics"/>
              </a:rPr>
              <a:t>Moldokanova</a:t>
            </a:r>
            <a:r>
              <a:rPr lang="en-US" sz="1032" b="1" i="1" dirty="0">
                <a:solidFill>
                  <a:srgbClr val="000000"/>
                </a:solidFill>
                <a:latin typeface="Poppins Bold Italics"/>
                <a:ea typeface="Poppins Bold Italics"/>
                <a:cs typeface="Poppins Bold Italics"/>
                <a:sym typeface="Poppins Bold Italics"/>
              </a:rPr>
              <a:t> </a:t>
            </a:r>
            <a:r>
              <a:rPr lang="en-US" sz="1032" b="1" i="1" dirty="0" err="1">
                <a:solidFill>
                  <a:srgbClr val="000000"/>
                </a:solidFill>
                <a:latin typeface="Poppins Bold Italics"/>
                <a:ea typeface="Poppins Bold Italics"/>
                <a:cs typeface="Poppins Bold Italics"/>
                <a:sym typeface="Poppins Bold Italics"/>
              </a:rPr>
              <a:t>Dinara</a:t>
            </a:r>
            <a:r>
              <a:rPr lang="en-US" sz="1032" b="1" i="1" dirty="0">
                <a:solidFill>
                  <a:srgbClr val="000000"/>
                </a:solidFill>
                <a:latin typeface="Poppins Bold Italics"/>
                <a:ea typeface="Poppins Bold Italics"/>
                <a:cs typeface="Poppins Bold Italics"/>
                <a:sym typeface="Poppins Bold Italics"/>
              </a:rPr>
              <a:t> </a:t>
            </a:r>
            <a:r>
              <a:rPr lang="en-US" sz="1032" b="1" i="1" dirty="0" err="1">
                <a:solidFill>
                  <a:srgbClr val="000000"/>
                </a:solidFill>
                <a:latin typeface="Poppins Bold Italics"/>
                <a:ea typeface="Poppins Bold Italics"/>
                <a:cs typeface="Poppins Bold Italics"/>
                <a:sym typeface="Poppins Bold Italics"/>
              </a:rPr>
              <a:t>Amanturovna</a:t>
            </a:r>
            <a:endParaRPr lang="en-US" sz="1032" b="1" i="1" dirty="0">
              <a:solidFill>
                <a:srgbClr val="000000"/>
              </a:solidFill>
              <a:latin typeface="Poppins Bold Italics"/>
              <a:ea typeface="Poppins Bold Italics"/>
              <a:cs typeface="Poppins Bold Italics"/>
              <a:sym typeface="Poppins Bold Italics"/>
            </a:endParaRPr>
          </a:p>
          <a:p>
            <a:pPr algn="ctr">
              <a:lnSpc>
                <a:spcPts val="1661"/>
              </a:lnSpc>
            </a:pPr>
            <a:r>
              <a:rPr lang="en-US" sz="1032" b="1" i="1" dirty="0">
                <a:solidFill>
                  <a:srgbClr val="000000"/>
                </a:solidFill>
                <a:latin typeface="Poppins Bold Italics"/>
                <a:ea typeface="Poppins Bold Italics"/>
                <a:cs typeface="Poppins Bold Italics"/>
                <a:sym typeface="Poppins Bold Italics"/>
              </a:rPr>
              <a:t>Tel. 0312561502, Mobile 0502208010 </a:t>
            </a:r>
          </a:p>
          <a:p>
            <a:pPr algn="ctr">
              <a:lnSpc>
                <a:spcPts val="1661"/>
              </a:lnSpc>
            </a:pPr>
            <a:r>
              <a:rPr lang="en-US" sz="1032" b="1" i="1" dirty="0">
                <a:solidFill>
                  <a:srgbClr val="000000"/>
                </a:solidFill>
                <a:latin typeface="Poppins Bold Italics"/>
                <a:ea typeface="Poppins Bold Italics"/>
                <a:cs typeface="Poppins Bold Italics"/>
                <a:sym typeface="Poppins Bold Italics"/>
              </a:rPr>
              <a:t>e-mail: </a:t>
            </a:r>
            <a:r>
              <a:rPr lang="en-US" sz="1032" b="1" i="1" u="sng" dirty="0">
                <a:solidFill>
                  <a:srgbClr val="000000"/>
                </a:solidFill>
                <a:latin typeface="Poppins Bold Italics"/>
                <a:ea typeface="Poppins Bold Italics"/>
                <a:cs typeface="Poppins Bold Italics"/>
                <a:sym typeface="Poppins Bold Italics"/>
                <a:hlinkClick r:id="rId10" tooltip="mailto:moldokanova1978@mail.ru"/>
              </a:rPr>
              <a:t>moldokanova1978@mail.ru</a:t>
            </a:r>
            <a:r>
              <a:rPr lang="en-US" sz="1032" b="1" i="1" dirty="0">
                <a:solidFill>
                  <a:srgbClr val="000000"/>
                </a:solidFill>
                <a:latin typeface="Poppins Bold Italics"/>
                <a:ea typeface="Poppins Bold Italics"/>
                <a:cs typeface="Poppins Bold Italics"/>
                <a:sym typeface="Poppins Bold Italics"/>
              </a:rPr>
              <a:t> </a:t>
            </a:r>
          </a:p>
          <a:p>
            <a:pPr algn="ctr">
              <a:lnSpc>
                <a:spcPts val="1661"/>
              </a:lnSpc>
            </a:pPr>
            <a:endParaRPr lang="en-US" sz="1032" b="1" i="1" dirty="0">
              <a:solidFill>
                <a:srgbClr val="000000"/>
              </a:solidFill>
              <a:latin typeface="Poppins Bold Italics"/>
              <a:ea typeface="Poppins Bold Italics"/>
              <a:cs typeface="Poppins Bold Italics"/>
              <a:sym typeface="Poppins Bold Italics"/>
            </a:endParaRPr>
          </a:p>
          <a:p>
            <a:pPr marL="0" lvl="0" indent="0" algn="ctr">
              <a:lnSpc>
                <a:spcPts val="1176"/>
              </a:lnSpc>
            </a:pPr>
            <a:endParaRPr lang="en-US" sz="1032" b="1" i="1" dirty="0">
              <a:solidFill>
                <a:srgbClr val="000000"/>
              </a:solidFill>
              <a:latin typeface="Poppins Bold Italics"/>
              <a:ea typeface="Poppins Bold Italics"/>
              <a:cs typeface="Poppins Bold Italics"/>
              <a:sym typeface="Poppins Bold Italics"/>
            </a:endParaRPr>
          </a:p>
        </p:txBody>
      </p:sp>
      <p:pic>
        <p:nvPicPr>
          <p:cNvPr id="21" name="Рисунок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77200" y="1600200"/>
            <a:ext cx="685800" cy="6918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3EC"/>
        </a:solidFill>
        <a:effectLst/>
      </p:bgPr>
    </p:bg>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399" y="-294721"/>
            <a:ext cx="3581401" cy="8067121"/>
          </a:xfrm>
          <a:prstGeom prst="rect">
            <a:avLst/>
          </a:prstGeom>
        </p:spPr>
      </p:pic>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4720"/>
            <a:ext cx="3390900" cy="8059184"/>
          </a:xfrm>
          <a:prstGeom prst="rect">
            <a:avLst/>
          </a:prstGeom>
        </p:spPr>
      </p:pic>
      <p:grpSp>
        <p:nvGrpSpPr>
          <p:cNvPr id="2" name="Group 2"/>
          <p:cNvGrpSpPr/>
          <p:nvPr/>
        </p:nvGrpSpPr>
        <p:grpSpPr>
          <a:xfrm>
            <a:off x="3255118" y="-381000"/>
            <a:ext cx="3374281" cy="8153401"/>
            <a:chOff x="0" y="-28575"/>
            <a:chExt cx="1176220" cy="2737908"/>
          </a:xfrm>
        </p:grpSpPr>
        <p:sp>
          <p:nvSpPr>
            <p:cNvPr id="3" name="Freeform 3"/>
            <p:cNvSpPr/>
            <p:nvPr/>
          </p:nvSpPr>
          <p:spPr>
            <a:xfrm>
              <a:off x="7488" y="0"/>
              <a:ext cx="1168732" cy="2709333"/>
            </a:xfrm>
            <a:custGeom>
              <a:avLst/>
              <a:gdLst/>
              <a:ahLst/>
              <a:cxnLst/>
              <a:rect l="l" t="t" r="r" b="b"/>
              <a:pathLst>
                <a:path w="1168732" h="2709333">
                  <a:moveTo>
                    <a:pt x="0" y="0"/>
                  </a:moveTo>
                  <a:lnTo>
                    <a:pt x="1168732" y="0"/>
                  </a:lnTo>
                  <a:lnTo>
                    <a:pt x="1168732" y="2709333"/>
                  </a:lnTo>
                  <a:lnTo>
                    <a:pt x="0" y="2709333"/>
                  </a:lnTo>
                  <a:close/>
                </a:path>
              </a:pathLst>
            </a:custGeom>
            <a:solidFill>
              <a:srgbClr val="A5DEFF"/>
            </a:solidFill>
          </p:spPr>
        </p:sp>
        <p:sp>
          <p:nvSpPr>
            <p:cNvPr id="4" name="TextBox 4"/>
            <p:cNvSpPr txBox="1"/>
            <p:nvPr/>
          </p:nvSpPr>
          <p:spPr>
            <a:xfrm>
              <a:off x="0" y="-28575"/>
              <a:ext cx="1168732" cy="2737908"/>
            </a:xfrm>
            <a:prstGeom prst="rect">
              <a:avLst/>
            </a:prstGeom>
          </p:spPr>
          <p:txBody>
            <a:bodyPr lIns="50800" tIns="50800" rIns="50800" bIns="50800" rtlCol="0" anchor="ctr"/>
            <a:lstStyle/>
            <a:p>
              <a:pPr algn="ctr">
                <a:lnSpc>
                  <a:spcPts val="2100"/>
                </a:lnSpc>
                <a:spcBef>
                  <a:spcPct val="0"/>
                </a:spcBef>
              </a:pPr>
              <a:endParaRPr/>
            </a:p>
          </p:txBody>
        </p:sp>
      </p:grpSp>
      <p:grpSp>
        <p:nvGrpSpPr>
          <p:cNvPr id="5" name="Group 5"/>
          <p:cNvGrpSpPr/>
          <p:nvPr/>
        </p:nvGrpSpPr>
        <p:grpSpPr>
          <a:xfrm>
            <a:off x="219398" y="4139311"/>
            <a:ext cx="2823411" cy="3138776"/>
            <a:chOff x="0" y="0"/>
            <a:chExt cx="1246967" cy="1386249"/>
          </a:xfrm>
        </p:grpSpPr>
        <p:sp>
          <p:nvSpPr>
            <p:cNvPr id="6" name="Freeform 6"/>
            <p:cNvSpPr/>
            <p:nvPr/>
          </p:nvSpPr>
          <p:spPr>
            <a:xfrm>
              <a:off x="0" y="0"/>
              <a:ext cx="1246967" cy="1386249"/>
            </a:xfrm>
            <a:custGeom>
              <a:avLst/>
              <a:gdLst/>
              <a:ahLst/>
              <a:cxnLst/>
              <a:rect l="l" t="t" r="r" b="b"/>
              <a:pathLst>
                <a:path w="1246967" h="1386249">
                  <a:moveTo>
                    <a:pt x="623484" y="0"/>
                  </a:moveTo>
                  <a:cubicBezTo>
                    <a:pt x="279143" y="0"/>
                    <a:pt x="0" y="310322"/>
                    <a:pt x="0" y="693125"/>
                  </a:cubicBezTo>
                  <a:cubicBezTo>
                    <a:pt x="0" y="1075927"/>
                    <a:pt x="279143" y="1386249"/>
                    <a:pt x="623484" y="1386249"/>
                  </a:cubicBezTo>
                  <a:cubicBezTo>
                    <a:pt x="967824" y="1386249"/>
                    <a:pt x="1246967" y="1075927"/>
                    <a:pt x="1246967" y="693125"/>
                  </a:cubicBezTo>
                  <a:cubicBezTo>
                    <a:pt x="1246967" y="310322"/>
                    <a:pt x="967824" y="0"/>
                    <a:pt x="623484" y="0"/>
                  </a:cubicBezTo>
                  <a:close/>
                </a:path>
              </a:pathLst>
            </a:custGeom>
            <a:blipFill>
              <a:blip r:embed="rId3"/>
              <a:stretch>
                <a:fillRect l="-57376" r="-19337"/>
              </a:stretch>
            </a:blipFill>
          </p:spPr>
        </p:sp>
      </p:grpSp>
      <p:grpSp>
        <p:nvGrpSpPr>
          <p:cNvPr id="7" name="Group 7"/>
          <p:cNvGrpSpPr/>
          <p:nvPr/>
        </p:nvGrpSpPr>
        <p:grpSpPr>
          <a:xfrm>
            <a:off x="6705600" y="-294720"/>
            <a:ext cx="3352800" cy="2959122"/>
            <a:chOff x="0" y="0"/>
            <a:chExt cx="756375" cy="601075"/>
          </a:xfrm>
        </p:grpSpPr>
        <p:sp>
          <p:nvSpPr>
            <p:cNvPr id="8" name="Freeform 8"/>
            <p:cNvSpPr/>
            <p:nvPr/>
          </p:nvSpPr>
          <p:spPr>
            <a:xfrm>
              <a:off x="0" y="0"/>
              <a:ext cx="756375" cy="601075"/>
            </a:xfrm>
            <a:custGeom>
              <a:avLst/>
              <a:gdLst/>
              <a:ahLst/>
              <a:cxnLst/>
              <a:rect l="l" t="t" r="r" b="b"/>
              <a:pathLst>
                <a:path w="756375" h="601075">
                  <a:moveTo>
                    <a:pt x="252261" y="582006"/>
                  </a:moveTo>
                  <a:cubicBezTo>
                    <a:pt x="291038" y="593520"/>
                    <a:pt x="335123" y="601075"/>
                    <a:pt x="378391" y="601075"/>
                  </a:cubicBezTo>
                  <a:cubicBezTo>
                    <a:pt x="421660" y="601075"/>
                    <a:pt x="463295" y="594598"/>
                    <a:pt x="501664" y="583085"/>
                  </a:cubicBezTo>
                  <a:cubicBezTo>
                    <a:pt x="502481" y="582725"/>
                    <a:pt x="503297" y="582725"/>
                    <a:pt x="504113" y="582366"/>
                  </a:cubicBezTo>
                  <a:cubicBezTo>
                    <a:pt x="648204" y="536311"/>
                    <a:pt x="754334" y="414697"/>
                    <a:pt x="756375" y="277276"/>
                  </a:cubicBezTo>
                  <a:lnTo>
                    <a:pt x="756375" y="0"/>
                  </a:lnTo>
                  <a:lnTo>
                    <a:pt x="0" y="0"/>
                  </a:lnTo>
                  <a:lnTo>
                    <a:pt x="0" y="277071"/>
                  </a:lnTo>
                  <a:cubicBezTo>
                    <a:pt x="2041" y="415415"/>
                    <a:pt x="106537" y="537031"/>
                    <a:pt x="252261" y="582006"/>
                  </a:cubicBezTo>
                  <a:close/>
                </a:path>
              </a:pathLst>
            </a:custGeom>
            <a:blipFill>
              <a:blip r:embed="rId4"/>
              <a:stretch>
                <a:fillRect t="-14202" b="-14202"/>
              </a:stretch>
            </a:blipFill>
          </p:spPr>
        </p:sp>
      </p:grpSp>
      <p:sp>
        <p:nvSpPr>
          <p:cNvPr id="9" name="TextBox 9"/>
          <p:cNvSpPr txBox="1"/>
          <p:nvPr/>
        </p:nvSpPr>
        <p:spPr>
          <a:xfrm>
            <a:off x="6934200" y="2779270"/>
            <a:ext cx="2831273" cy="3581019"/>
          </a:xfrm>
          <a:prstGeom prst="rect">
            <a:avLst/>
          </a:prstGeom>
        </p:spPr>
        <p:txBody>
          <a:bodyPr lIns="0" tIns="0" rIns="0" bIns="0" rtlCol="0" anchor="t">
            <a:spAutoFit/>
          </a:bodyPr>
          <a:lstStyle/>
          <a:p>
            <a:pPr algn="just">
              <a:lnSpc>
                <a:spcPts val="1668"/>
              </a:lnSpc>
            </a:pPr>
            <a:endParaRPr dirty="0"/>
          </a:p>
          <a:p>
            <a:pPr algn="just">
              <a:lnSpc>
                <a:spcPts val="1668"/>
              </a:lnSpc>
            </a:pPr>
            <a:r>
              <a:rPr lang="en-US" sz="1200" dirty="0">
                <a:solidFill>
                  <a:srgbClr val="392B20"/>
                </a:solidFill>
                <a:latin typeface="Old Standard"/>
                <a:ea typeface="Old Standard"/>
                <a:cs typeface="Old Standard"/>
                <a:sym typeface="Old Standard"/>
              </a:rPr>
              <a:t>        The high scientific and professional potential of the department provides high-quality education, which allows you to continue your education in master's, postgraduate, PhD. </a:t>
            </a:r>
          </a:p>
          <a:p>
            <a:pPr algn="just">
              <a:lnSpc>
                <a:spcPts val="1668"/>
              </a:lnSpc>
            </a:pPr>
            <a:r>
              <a:rPr lang="en-US" sz="1200" dirty="0">
                <a:solidFill>
                  <a:srgbClr val="392B20"/>
                </a:solidFill>
                <a:latin typeface="Old Standard"/>
                <a:ea typeface="Old Standard"/>
                <a:cs typeface="Old Standard"/>
                <a:sym typeface="Old Standard"/>
              </a:rPr>
              <a:t>        During their studies (4 years), students undergo a full course of chemical disciplines: inorganic and </a:t>
            </a:r>
            <a:r>
              <a:rPr lang="en-US" sz="1200" dirty="0" err="1">
                <a:solidFill>
                  <a:srgbClr val="392B20"/>
                </a:solidFill>
                <a:latin typeface="Old Standard"/>
                <a:ea typeface="Old Standard"/>
                <a:cs typeface="Old Standard"/>
                <a:sym typeface="Old Standard"/>
              </a:rPr>
              <a:t>orgonic</a:t>
            </a:r>
            <a:r>
              <a:rPr lang="en-US" sz="1200" dirty="0">
                <a:solidFill>
                  <a:srgbClr val="392B20"/>
                </a:solidFill>
                <a:latin typeface="Old Standard"/>
                <a:ea typeface="Old Standard"/>
                <a:cs typeface="Old Standard"/>
                <a:sym typeface="Old Standard"/>
              </a:rPr>
              <a:t> chemistry, analytical chemistry and physical and chemical methods of analysis, physical and colloidal chemistry, oil and gas chemistry, general chemical technology, quantum chemistry, scientific research methods, research workshop nanotechnology, etc.</a:t>
            </a:r>
          </a:p>
          <a:p>
            <a:pPr marL="0" lvl="0" indent="0" algn="just">
              <a:lnSpc>
                <a:spcPts val="1668"/>
              </a:lnSpc>
            </a:pPr>
            <a:endParaRPr lang="en-US" sz="1200" dirty="0">
              <a:solidFill>
                <a:srgbClr val="392B20"/>
              </a:solidFill>
              <a:latin typeface="Old Standard"/>
              <a:ea typeface="Old Standard"/>
              <a:cs typeface="Old Standard"/>
              <a:sym typeface="Old Standard"/>
            </a:endParaRPr>
          </a:p>
        </p:txBody>
      </p:sp>
      <p:sp>
        <p:nvSpPr>
          <p:cNvPr id="10" name="TextBox 10"/>
          <p:cNvSpPr txBox="1"/>
          <p:nvPr/>
        </p:nvSpPr>
        <p:spPr>
          <a:xfrm>
            <a:off x="3505200" y="3733800"/>
            <a:ext cx="2901539" cy="3949799"/>
          </a:xfrm>
          <a:prstGeom prst="rect">
            <a:avLst/>
          </a:prstGeom>
        </p:spPr>
        <p:txBody>
          <a:bodyPr lIns="0" tIns="0" rIns="0" bIns="0" rtlCol="0" anchor="t">
            <a:spAutoFit/>
          </a:bodyPr>
          <a:lstStyle/>
          <a:p>
            <a:pPr algn="just">
              <a:lnSpc>
                <a:spcPts val="1368"/>
              </a:lnSpc>
            </a:pPr>
            <a:r>
              <a:rPr lang="en-US" sz="1200" dirty="0" smtClean="0">
                <a:solidFill>
                  <a:srgbClr val="000000"/>
                </a:solidFill>
                <a:latin typeface="Old Standard"/>
                <a:ea typeface="Old Standard"/>
                <a:cs typeface="Old Standard"/>
                <a:sym typeface="Old Standard"/>
              </a:rPr>
              <a:t>Graduates </a:t>
            </a:r>
            <a:r>
              <a:rPr lang="en-US" sz="1200" dirty="0">
                <a:solidFill>
                  <a:srgbClr val="000000"/>
                </a:solidFill>
                <a:latin typeface="Old Standard"/>
                <a:ea typeface="Old Standard"/>
                <a:cs typeface="Old Standard"/>
                <a:sym typeface="Old Standard"/>
              </a:rPr>
              <a:t>can be employed in chemical and  production laboratories of the mining and industrial complex (CJSC </a:t>
            </a:r>
            <a:r>
              <a:rPr lang="en-US" sz="1200" dirty="0" err="1">
                <a:solidFill>
                  <a:srgbClr val="000000"/>
                </a:solidFill>
                <a:latin typeface="Old Standard"/>
                <a:ea typeface="Old Standard"/>
                <a:cs typeface="Old Standard"/>
                <a:sym typeface="Old Standard"/>
              </a:rPr>
              <a:t>Kumtor</a:t>
            </a:r>
            <a:r>
              <a:rPr lang="en-US" sz="1200" dirty="0">
                <a:solidFill>
                  <a:srgbClr val="000000"/>
                </a:solidFill>
                <a:latin typeface="Old Standard"/>
                <a:ea typeface="Old Standard"/>
                <a:cs typeface="Old Standard"/>
                <a:sym typeface="Old Standard"/>
              </a:rPr>
              <a:t> Gold Company, JSC </a:t>
            </a:r>
            <a:r>
              <a:rPr lang="en-US" sz="1200" dirty="0" err="1">
                <a:solidFill>
                  <a:srgbClr val="000000"/>
                </a:solidFill>
                <a:latin typeface="Old Standard"/>
                <a:ea typeface="Old Standard"/>
                <a:cs typeface="Old Standard"/>
                <a:sym typeface="Old Standard"/>
              </a:rPr>
              <a:t>Jeruy</a:t>
            </a:r>
            <a:r>
              <a:rPr lang="en-US" sz="1200" dirty="0">
                <a:solidFill>
                  <a:srgbClr val="000000"/>
                </a:solidFill>
                <a:latin typeface="Old Standard"/>
                <a:ea typeface="Old Standard"/>
                <a:cs typeface="Old Standard"/>
                <a:sym typeface="Old Standard"/>
              </a:rPr>
              <a:t>, etc.), in the laboratory of an oil refinery (</a:t>
            </a:r>
            <a:r>
              <a:rPr lang="en-US" sz="1200" dirty="0" err="1">
                <a:solidFill>
                  <a:srgbClr val="000000"/>
                </a:solidFill>
                <a:latin typeface="Old Standard"/>
                <a:ea typeface="Old Standard"/>
                <a:cs typeface="Old Standard"/>
                <a:sym typeface="Old Standard"/>
              </a:rPr>
              <a:t>Junda</a:t>
            </a:r>
            <a:r>
              <a:rPr lang="en-US" sz="1200" dirty="0">
                <a:solidFill>
                  <a:srgbClr val="000000"/>
                </a:solidFill>
                <a:latin typeface="Old Standard"/>
                <a:ea typeface="Old Standard"/>
                <a:cs typeface="Old Standard"/>
                <a:sym typeface="Old Standard"/>
              </a:rPr>
              <a:t> Kara-</a:t>
            </a:r>
            <a:r>
              <a:rPr lang="en-US" sz="1200" dirty="0" err="1">
                <a:solidFill>
                  <a:srgbClr val="000000"/>
                </a:solidFill>
                <a:latin typeface="Old Standard"/>
                <a:ea typeface="Old Standard"/>
                <a:cs typeface="Old Standard"/>
                <a:sym typeface="Old Standard"/>
              </a:rPr>
              <a:t>Balta</a:t>
            </a:r>
            <a:r>
              <a:rPr lang="en-US" sz="1200" dirty="0">
                <a:solidFill>
                  <a:srgbClr val="000000"/>
                </a:solidFill>
                <a:latin typeface="Old Standard"/>
                <a:ea typeface="Old Standard"/>
                <a:cs typeface="Old Standard"/>
                <a:sym typeface="Old Standard"/>
              </a:rPr>
              <a:t>), in the laboratories of food enterprises (</a:t>
            </a:r>
            <a:r>
              <a:rPr lang="en-US" sz="1200" dirty="0" err="1">
                <a:solidFill>
                  <a:srgbClr val="000000"/>
                </a:solidFill>
                <a:latin typeface="Old Standard"/>
                <a:ea typeface="Old Standard"/>
                <a:cs typeface="Old Standard"/>
                <a:sym typeface="Old Standard"/>
              </a:rPr>
              <a:t>Shoro</a:t>
            </a:r>
            <a:r>
              <a:rPr lang="en-US" sz="1200" dirty="0">
                <a:solidFill>
                  <a:srgbClr val="000000"/>
                </a:solidFill>
                <a:latin typeface="Old Standard"/>
                <a:ea typeface="Old Standard"/>
                <a:cs typeface="Old Standard"/>
                <a:sym typeface="Old Standard"/>
              </a:rPr>
              <a:t> OJSC, etc.), in the laboratories of </a:t>
            </a:r>
            <a:r>
              <a:rPr lang="en-US" sz="1200" dirty="0" err="1">
                <a:solidFill>
                  <a:srgbClr val="000000"/>
                </a:solidFill>
                <a:latin typeface="Old Standard"/>
                <a:ea typeface="Old Standard"/>
                <a:cs typeface="Old Standard"/>
                <a:sym typeface="Old Standard"/>
              </a:rPr>
              <a:t>Kyrgyzstandart</a:t>
            </a:r>
            <a:r>
              <a:rPr lang="en-US" sz="1200" dirty="0">
                <a:solidFill>
                  <a:srgbClr val="000000"/>
                </a:solidFill>
                <a:latin typeface="Old Standard"/>
                <a:ea typeface="Old Standard"/>
                <a:cs typeface="Old Standard"/>
                <a:sym typeface="Old Standard"/>
              </a:rPr>
              <a:t>, in the pharmaceutical plant of the </a:t>
            </a:r>
            <a:r>
              <a:rPr lang="en-US" sz="1200" dirty="0" err="1">
                <a:solidFill>
                  <a:srgbClr val="000000"/>
                </a:solidFill>
                <a:latin typeface="Old Standard"/>
                <a:ea typeface="Old Standard"/>
                <a:cs typeface="Old Standard"/>
                <a:sym typeface="Old Standard"/>
              </a:rPr>
              <a:t>Biovit</a:t>
            </a:r>
            <a:r>
              <a:rPr lang="en-US" sz="1200" dirty="0">
                <a:solidFill>
                  <a:srgbClr val="000000"/>
                </a:solidFill>
                <a:latin typeface="Old Standard"/>
                <a:ea typeface="Old Standard"/>
                <a:cs typeface="Old Standard"/>
                <a:sym typeface="Old Standard"/>
              </a:rPr>
              <a:t> company, as well as in the testing laboratory of the Stuart Essay and Environmental Laboratories LLC, educational and research institutions, to study for a master's degree, postgraduate, doctoral studies PhD. </a:t>
            </a:r>
          </a:p>
          <a:p>
            <a:pPr algn="just">
              <a:lnSpc>
                <a:spcPts val="1368"/>
              </a:lnSpc>
            </a:pPr>
            <a:r>
              <a:rPr lang="en-US" sz="1200" dirty="0">
                <a:solidFill>
                  <a:srgbClr val="000000"/>
                </a:solidFill>
                <a:latin typeface="Old Standard"/>
                <a:ea typeface="Old Standard"/>
                <a:cs typeface="Old Standard"/>
                <a:sym typeface="Old Standard"/>
              </a:rPr>
              <a:t>   The preparation and graduation of bachelors of this educational program is carried out by the Department of Chemistry and Chemical Technologies, established simultaneously with the opening of the Frunze Polytechnic Institute (FPI) in 1954. </a:t>
            </a:r>
          </a:p>
          <a:p>
            <a:pPr marL="0" lvl="0" indent="0" algn="just">
              <a:lnSpc>
                <a:spcPts val="1368"/>
              </a:lnSpc>
            </a:pPr>
            <a:endParaRPr lang="en-US" sz="1200" dirty="0">
              <a:solidFill>
                <a:srgbClr val="000000"/>
              </a:solidFill>
              <a:latin typeface="Old Standard"/>
              <a:ea typeface="Old Standard"/>
              <a:cs typeface="Old Standard"/>
              <a:sym typeface="Old Standard"/>
            </a:endParaRPr>
          </a:p>
        </p:txBody>
      </p:sp>
      <p:sp>
        <p:nvSpPr>
          <p:cNvPr id="11" name="TextBox 11"/>
          <p:cNvSpPr txBox="1"/>
          <p:nvPr/>
        </p:nvSpPr>
        <p:spPr>
          <a:xfrm>
            <a:off x="276058" y="312738"/>
            <a:ext cx="2823411" cy="3457194"/>
          </a:xfrm>
          <a:prstGeom prst="rect">
            <a:avLst/>
          </a:prstGeom>
        </p:spPr>
        <p:txBody>
          <a:bodyPr lIns="0" tIns="0" rIns="0" bIns="0" rtlCol="0" anchor="t">
            <a:spAutoFit/>
          </a:bodyPr>
          <a:lstStyle/>
          <a:p>
            <a:pPr algn="just">
              <a:lnSpc>
                <a:spcPts val="1368"/>
              </a:lnSpc>
            </a:pPr>
            <a:r>
              <a:rPr lang="en-US" sz="1200" dirty="0">
                <a:solidFill>
                  <a:srgbClr val="392B20"/>
                </a:solidFill>
                <a:latin typeface="Old Standard"/>
                <a:ea typeface="Old Standard"/>
                <a:cs typeface="Old Standard"/>
                <a:sym typeface="Old Standard"/>
              </a:rPr>
              <a:t>Currently, mining enterprises for gold, antimony, copper, rare earth metals and other minerals, enterprises for the extraction and processing of oil and gas, food enterprises, quality control systems for raw materials and finished products, control and purification systems for the environment, air and soil are in extremely urgent need of research chemists. Why? Because a professional research chemist who knows modern methods of analysis (spectroscopy, X-ray, chromatography, etc.), knows the appropriate production technologies, is able to systematize and make correct conclusions and conclusions on the substance or process under study – is one of the most important participants in any production process or experimental research. </a:t>
            </a:r>
          </a:p>
          <a:p>
            <a:pPr marL="0" lvl="0" indent="0" algn="just">
              <a:lnSpc>
                <a:spcPts val="1368"/>
              </a:lnSpc>
            </a:pPr>
            <a:r>
              <a:rPr lang="en-US" sz="1200" dirty="0">
                <a:solidFill>
                  <a:srgbClr val="392B20"/>
                </a:solidFill>
                <a:latin typeface="Old Standard"/>
                <a:ea typeface="Old Standard"/>
                <a:cs typeface="Old Standard"/>
                <a:sym typeface="Old Standard"/>
              </a:rPr>
              <a:t>        </a:t>
            </a:r>
          </a:p>
        </p:txBody>
      </p:sp>
      <p:sp>
        <p:nvSpPr>
          <p:cNvPr id="12" name="TextBox 12"/>
          <p:cNvSpPr txBox="1"/>
          <p:nvPr/>
        </p:nvSpPr>
        <p:spPr>
          <a:xfrm>
            <a:off x="6871648" y="6494207"/>
            <a:ext cx="3020703" cy="771034"/>
          </a:xfrm>
          <a:prstGeom prst="rect">
            <a:avLst/>
          </a:prstGeom>
        </p:spPr>
        <p:txBody>
          <a:bodyPr lIns="0" tIns="0" rIns="0" bIns="0" rtlCol="0" anchor="t">
            <a:spAutoFit/>
          </a:bodyPr>
          <a:lstStyle/>
          <a:p>
            <a:pPr algn="ctr">
              <a:lnSpc>
                <a:spcPts val="1623"/>
              </a:lnSpc>
            </a:pPr>
            <a:r>
              <a:rPr lang="en-US" sz="1424" b="1">
                <a:solidFill>
                  <a:srgbClr val="0647CC"/>
                </a:solidFill>
                <a:latin typeface="Old Standard Bold"/>
                <a:ea typeface="Old Standard Bold"/>
                <a:cs typeface="Old Standard Bold"/>
                <a:sym typeface="Old Standard Bold"/>
              </a:rPr>
              <a:t>To enroll in this educational program, you must pass the main test and an additional “Chemistry” test.</a:t>
            </a:r>
          </a:p>
          <a:p>
            <a:pPr marL="0" lvl="0" indent="0" algn="ctr">
              <a:lnSpc>
                <a:spcPts val="1079"/>
              </a:lnSpc>
            </a:pPr>
            <a:endParaRPr lang="en-US" sz="1424" b="1">
              <a:solidFill>
                <a:srgbClr val="0647CC"/>
              </a:solidFill>
              <a:latin typeface="Old Standard Bold"/>
              <a:ea typeface="Old Standard Bold"/>
              <a:cs typeface="Old Standard Bold"/>
              <a:sym typeface="Old Standard Bold"/>
            </a:endParaRPr>
          </a:p>
        </p:txBody>
      </p:sp>
      <p:sp>
        <p:nvSpPr>
          <p:cNvPr id="14" name="Прямоугольник 13"/>
          <p:cNvSpPr/>
          <p:nvPr/>
        </p:nvSpPr>
        <p:spPr>
          <a:xfrm>
            <a:off x="3438846" y="263182"/>
            <a:ext cx="2952108" cy="990015"/>
          </a:xfrm>
          <a:prstGeom prst="rect">
            <a:avLst/>
          </a:prstGeom>
        </p:spPr>
        <p:txBody>
          <a:bodyPr wrap="square">
            <a:spAutoFit/>
          </a:bodyPr>
          <a:lstStyle/>
          <a:p>
            <a:pPr lvl="0" algn="just">
              <a:lnSpc>
                <a:spcPts val="1368"/>
              </a:lnSpc>
            </a:pPr>
            <a:r>
              <a:rPr lang="en-US" sz="1200" dirty="0">
                <a:solidFill>
                  <a:srgbClr val="000000"/>
                </a:solidFill>
                <a:latin typeface="Old Standard"/>
                <a:ea typeface="Old Standard"/>
                <a:cs typeface="Old Standard"/>
                <a:sym typeface="Old Standard"/>
              </a:rPr>
              <a:t>Research chemists are in demand in all spheres of human activity: In educational and research, activities, in the food industry, medicine, pharmaceuticals, oil refining, manufacturing, metallurgy, etc.</a:t>
            </a:r>
          </a:p>
        </p:txBody>
      </p:sp>
      <p:sp>
        <p:nvSpPr>
          <p:cNvPr id="15" name="AutoShape 2" descr="blob:https://web.whatsapp.com/12dd5407-79d5-4ffa-b0a9-a9702420fbe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AutoShape 4" descr="blob:https://web.whatsapp.com/12dd5407-79d5-4ffa-b0a9-a9702420fbe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 name="Рисунок 16"/>
          <p:cNvPicPr>
            <a:picLocks noChangeAspect="1"/>
          </p:cNvPicPr>
          <p:nvPr/>
        </p:nvPicPr>
        <p:blipFill>
          <a:blip r:embed="rId5"/>
          <a:stretch>
            <a:fillRect/>
          </a:stretch>
        </p:blipFill>
        <p:spPr>
          <a:xfrm>
            <a:off x="3488641" y="1282752"/>
            <a:ext cx="2885754" cy="2408069"/>
          </a:xfrm>
          <a:prstGeom prst="ellipse">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497</Words>
  <Application>Microsoft Office PowerPoint</Application>
  <PresentationFormat>Произвольный</PresentationFormat>
  <Paragraphs>32</Paragraphs>
  <Slides>2</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vt:i4>
      </vt:variant>
    </vt:vector>
  </HeadingPairs>
  <TitlesOfParts>
    <vt:vector size="12" baseType="lpstr">
      <vt:lpstr>Arial</vt:lpstr>
      <vt:lpstr>Monterchi Sans Bold</vt:lpstr>
      <vt:lpstr>Old Standard</vt:lpstr>
      <vt:lpstr>Old Standard Bold</vt:lpstr>
      <vt:lpstr>Waffle Soft</vt:lpstr>
      <vt:lpstr>Malik Bold</vt:lpstr>
      <vt:lpstr>Calibri</vt:lpstr>
      <vt:lpstr>Winter Solid</vt:lpstr>
      <vt:lpstr>Poppins Bold Italics</vt:lpstr>
      <vt:lpstr>Office Theme</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And Brown Minimalist Spa Modern Brochure, копия</dc:title>
  <dc:creator>rektorat chinibaev</dc:creator>
  <cp:lastModifiedBy>user</cp:lastModifiedBy>
  <cp:revision>12</cp:revision>
  <dcterms:created xsi:type="dcterms:W3CDTF">2006-08-16T00:00:00Z</dcterms:created>
  <dcterms:modified xsi:type="dcterms:W3CDTF">2025-03-11T03:20:17Z</dcterms:modified>
  <dc:identifier>DAGdqOr9Kc0</dc:identifier>
</cp:coreProperties>
</file>