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80" r:id="rId2"/>
  </p:sldMasterIdLst>
  <p:notesMasterIdLst>
    <p:notesMasterId r:id="rId12"/>
  </p:notesMasterIdLst>
  <p:sldIdLst>
    <p:sldId id="308" r:id="rId3"/>
    <p:sldId id="371" r:id="rId4"/>
    <p:sldId id="411" r:id="rId5"/>
    <p:sldId id="428" r:id="rId6"/>
    <p:sldId id="430" r:id="rId7"/>
    <p:sldId id="429" r:id="rId8"/>
    <p:sldId id="400" r:id="rId9"/>
    <p:sldId id="401" r:id="rId10"/>
    <p:sldId id="399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C34FC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100" autoAdjust="0"/>
  </p:normalViewPr>
  <p:slideViewPr>
    <p:cSldViewPr>
      <p:cViewPr varScale="1">
        <p:scale>
          <a:sx n="61" d="100"/>
          <a:sy n="61" d="100"/>
        </p:scale>
        <p:origin x="-16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AB5428-E1C7-4419-9C4F-2B9C13295196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7705F3B8-EAFC-48E9-B8DC-2F0CFAAD77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3592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93691-5AC1-4625-B230-0D897B0BD86E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94A4A-85CB-45E4-A761-6587A904EE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607712"/>
      </p:ext>
    </p:extLst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CB2A6-BF3B-4339-97C2-6473968B508D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01ABC-8270-46AE-B551-AF1A9E1438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025885"/>
      </p:ext>
    </p:extLst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F7088-E61E-4CC4-8B17-B4A82BA1EE68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27EB-B979-4846-9841-82DF576196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5050000"/>
      </p:ext>
    </p:extLst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2F77B6-AB52-48E4-B9D0-46292495F528}" type="datetimeFigureOut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C6BF8B0-A450-4179-8827-00D5D64880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9270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835CB9-2AAE-496C-8C3C-0229C9410545}" type="datetimeFigureOut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B0A2061-CB56-4B73-A06D-363F1BB7C7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988829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F3F99D-4EA0-4FAE-A06C-6951052C0378}" type="datetimeFigureOut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6B1AD43-A180-4672-B734-9E310E6677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59801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9E1E17-B155-499B-8404-2A8FC8330132}" type="datetimeFigureOut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408D821-8C9C-40DF-88FB-A757F2995E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6653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225F186-BEFC-44B0-BF8B-2C842EB2D55C}" type="datetimeFigureOut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D220CB1-D965-4155-B0B4-00CC826970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186003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82AA27-81EF-435A-95F2-76041EA9A4BA}" type="datetimeFigureOut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AE04F04-DF07-438E-935D-ADBBA23493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67610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2BBFAC-D818-4743-8D6B-F2BC3657046E}" type="datetimeFigureOut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CFC1BF1-4089-472C-A3E8-46F440D293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078847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84D941-9C01-43C4-9BAF-E1B02C5104D7}" type="datetimeFigureOut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13CD62B-E490-494F-93A4-D7D756D380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0245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28475-AA0F-4AD6-AAFD-7B118E28F674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2147-D55F-4CC6-8571-01EAB11C17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33441459"/>
      </p:ext>
    </p:extLst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6C8B6F4-C16F-47AA-B288-4194CD4F194E}" type="datetimeFigureOut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C55B60A-954F-481E-89C4-56C779694E6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309595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31A81C-263D-4F12-B813-9FF2F5423678}" type="datetimeFigureOut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9FC0FD7-1402-474E-AB49-0135D792E5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070280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67DFAD-7955-44E6-B5FF-8BA68DFC8AEF}" type="datetimeFigureOut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B24D8B1-C6DD-484F-9C74-75BE1B40AC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611668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DCBD2-27BB-468B-A6B8-78A26253AECE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7FE0F-7A7C-434E-AF4A-CD9EA49452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5376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22CCD-F254-4F1C-847A-572F4026408F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B683E-4077-4C4E-BA40-B0C54ED768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249845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F2AD1-149A-400E-93CB-DF3A6F9C6B84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D4677-DDB3-4118-BA21-5BA1D111EA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2919437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10E1E-DB9C-4949-97D5-5B06C9DFB964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92815-3E9B-4DD8-A154-0C1E2E7693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4692126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B0221-A9A5-4385-8E07-2C225C8A7199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3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75CAE-25B1-4FB2-9D91-E923769082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5625066"/>
      </p:ext>
    </p:extLst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2FE2E-D0C9-4899-AB8E-8978EE8D3495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5492D-594A-4B82-B3DB-08BBCA8D86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3376372"/>
      </p:ext>
    </p:extLst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F4113-907C-4B1C-A077-B46775D7A697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ECD29-9D02-429D-A0B3-B6D2E88A61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9876006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F6FC6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D9F391-6981-449D-AA73-025E9B1F50F5}" type="datetimeFigureOut">
              <a:rPr lang="ru-RU"/>
              <a:pPr>
                <a:defRPr/>
              </a:pPr>
              <a:t>13.06.2019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F6FC6">
                    <a:shade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C61AE"/>
                </a:solidFill>
                <a:latin typeface="Franklin Gothic Book" pitchFamily="34" charset="0"/>
                <a:cs typeface="+mn-cs"/>
              </a:defRPr>
            </a:lvl1pPr>
          </a:lstStyle>
          <a:p>
            <a:pPr>
              <a:defRPr/>
            </a:pPr>
            <a:fld id="{5359038A-F91F-48F3-8995-6F5B62E0C7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48" r:id="rId1"/>
    <p:sldLayoutId id="2147487049" r:id="rId2"/>
    <p:sldLayoutId id="2147487050" r:id="rId3"/>
    <p:sldLayoutId id="2147487042" r:id="rId4"/>
    <p:sldLayoutId id="2147487051" r:id="rId5"/>
    <p:sldLayoutId id="2147487043" r:id="rId6"/>
    <p:sldLayoutId id="2147487044" r:id="rId7"/>
    <p:sldLayoutId id="2147487052" r:id="rId8"/>
    <p:sldLayoutId id="2147487045" r:id="rId9"/>
    <p:sldLayoutId id="2147487046" r:id="rId10"/>
    <p:sldLayoutId id="2147487047" r:id="rId11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577C02D-132C-40C1-913B-69837518756C}" type="datetimeFigureOut">
              <a:rPr lang="ru-RU"/>
              <a:pPr>
                <a:defRPr/>
              </a:pPr>
              <a:t>13.06.2019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82A4AE8-E1EE-4E00-A576-2752C7A1A6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53" r:id="rId1"/>
    <p:sldLayoutId id="2147487054" r:id="rId2"/>
    <p:sldLayoutId id="2147487055" r:id="rId3"/>
    <p:sldLayoutId id="2147487056" r:id="rId4"/>
    <p:sldLayoutId id="2147487057" r:id="rId5"/>
    <p:sldLayoutId id="2147487058" r:id="rId6"/>
    <p:sldLayoutId id="2147487059" r:id="rId7"/>
    <p:sldLayoutId id="2147487060" r:id="rId8"/>
    <p:sldLayoutId id="2147487061" r:id="rId9"/>
    <p:sldLayoutId id="2147487062" r:id="rId10"/>
    <p:sldLayoutId id="2147487063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357188"/>
            <a:ext cx="9144000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Кыргызский государственный технический университет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им. И. Раззакова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00125" y="1844675"/>
            <a:ext cx="7459663" cy="3887788"/>
          </a:xfrm>
        </p:spPr>
        <p:txBody>
          <a:bodyPr/>
          <a:lstStyle/>
          <a:p>
            <a:pPr eaLnBrk="1" hangingPunct="1"/>
            <a:r>
              <a:rPr lang="ru-RU" altLang="ru-RU" sz="4200" b="1" dirty="0" smtClean="0">
                <a:solidFill>
                  <a:srgbClr val="0C34FC"/>
                </a:solidFill>
                <a:latin typeface="Constantia" pitchFamily="18" charset="0"/>
              </a:rPr>
              <a:t>Институт </a:t>
            </a:r>
          </a:p>
          <a:p>
            <a:pPr eaLnBrk="1" hangingPunct="1"/>
            <a:r>
              <a:rPr lang="ru-RU" altLang="ru-RU" sz="4200" b="1" dirty="0" smtClean="0">
                <a:solidFill>
                  <a:srgbClr val="0C34FC"/>
                </a:solidFill>
                <a:latin typeface="Constantia" pitchFamily="18" charset="0"/>
              </a:rPr>
              <a:t>совместных образовательных программ (ИСОП)</a:t>
            </a:r>
          </a:p>
          <a:p>
            <a:pPr eaLnBrk="1" hangingPunct="1"/>
            <a:endParaRPr lang="ru-RU" altLang="ru-RU" sz="4200" b="1" dirty="0" smtClean="0">
              <a:solidFill>
                <a:srgbClr val="0C34FC"/>
              </a:solidFill>
              <a:latin typeface="Constantia" pitchFamily="18" charset="0"/>
            </a:endParaRPr>
          </a:p>
          <a:p>
            <a:pPr algn="r" eaLnBrk="1" hangingPunct="1"/>
            <a:r>
              <a:rPr lang="ru-RU" altLang="ru-RU" sz="2000" b="1" dirty="0" smtClean="0">
                <a:solidFill>
                  <a:srgbClr val="0C34FC"/>
                </a:solidFill>
                <a:latin typeface="Times New Roman" pitchFamily="18" charset="0"/>
                <a:cs typeface="Times New Roman" pitchFamily="18" charset="0"/>
              </a:rPr>
              <a:t>Декабрь 2018 г.</a:t>
            </a: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892175"/>
            <a:ext cx="1366838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92175"/>
            <a:ext cx="1871663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3500"/>
              </a:lnSpc>
            </a:pPr>
            <a:r>
              <a:rPr lang="ru-RU" altLang="ru-RU" sz="4000" b="1" dirty="0">
                <a:solidFill>
                  <a:srgbClr val="002060"/>
                </a:solidFill>
                <a:latin typeface="Constantia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altLang="ru-RU" sz="4000" b="1" dirty="0">
                <a:solidFill>
                  <a:srgbClr val="002060"/>
                </a:solidFill>
                <a:latin typeface="Constantia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Институт совместных образовательных программ (ИСОП  КГТУ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) </a:t>
            </a:r>
            <a:r>
              <a:rPr lang="ru-RU" altLang="ru-RU" sz="3200" b="1" dirty="0">
                <a:solidFill>
                  <a:srgbClr val="002060"/>
                </a:solidFill>
                <a:latin typeface="Constantia" pitchFamily="18" charset="0"/>
                <a:ea typeface="Cambria Math" pitchFamily="18" charset="0"/>
                <a:cs typeface="Times New Roman" pitchFamily="18" charset="0"/>
              </a:rPr>
              <a:t>образован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pPr algn="ctr"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 целью </a:t>
            </a:r>
            <a:r>
              <a:rPr lang="ru-RU" altLang="ru-RU" sz="2800" b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реализации Меморандума ВУЗов РФ и КР,</a:t>
            </a:r>
            <a:endParaRPr lang="en-US" altLang="ru-RU" sz="2800" b="1" dirty="0">
              <a:solidFill>
                <a:srgbClr val="083763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pPr algn="ctr"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Протокола между </a:t>
            </a:r>
            <a:r>
              <a:rPr lang="ru-RU" altLang="ru-RU" sz="2800" b="1" dirty="0" err="1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МОиН</a:t>
            </a:r>
            <a:r>
              <a:rPr lang="ru-RU" altLang="ru-RU" sz="2800" b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РФ и </a:t>
            </a:r>
            <a:r>
              <a:rPr lang="ru-RU" altLang="ru-RU" sz="2800" b="1" dirty="0" err="1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МОиН</a:t>
            </a:r>
            <a:r>
              <a:rPr lang="ru-RU" altLang="ru-RU" sz="2800" b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КР</a:t>
            </a:r>
          </a:p>
          <a:p>
            <a:pPr algn="ctr"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«О создании </a:t>
            </a:r>
            <a:r>
              <a:rPr lang="ru-RU" altLang="ru-RU" sz="2800" b="1" dirty="0" err="1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Российско</a:t>
            </a:r>
            <a:r>
              <a:rPr lang="ru-RU" altLang="ru-RU" sz="2800" b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– </a:t>
            </a:r>
            <a:r>
              <a:rPr lang="ru-RU" altLang="ru-RU" sz="2800" b="1" dirty="0" err="1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Кыргызского</a:t>
            </a:r>
            <a:r>
              <a:rPr lang="ru-RU" altLang="ru-RU" sz="2800" b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Консорциума технических университетов» , </a:t>
            </a:r>
          </a:p>
          <a:p>
            <a:pPr algn="ctr"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на основании решения </a:t>
            </a:r>
          </a:p>
          <a:p>
            <a:pPr algn="ctr"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Ученого Совета  КГТУ им. И. </a:t>
            </a:r>
            <a:r>
              <a:rPr lang="ru-RU" altLang="ru-RU" sz="2800" b="1" dirty="0" err="1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Раззакова</a:t>
            </a:r>
            <a:r>
              <a:rPr lang="ru-RU" altLang="ru-RU" sz="2800" b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(протокол № 2 от 31.10.2012 года) </a:t>
            </a:r>
          </a:p>
          <a:p>
            <a:pPr algn="ctr"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приказа  ректора  по  КГТУ им. И. </a:t>
            </a:r>
            <a:r>
              <a:rPr lang="ru-RU" altLang="ru-RU" sz="2800" b="1" dirty="0" err="1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Раззакова</a:t>
            </a:r>
            <a:r>
              <a:rPr lang="ru-RU" altLang="ru-RU" sz="2800" b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 </a:t>
            </a:r>
          </a:p>
          <a:p>
            <a:pPr algn="ctr"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i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№ 1/02 от 2 января 2013 </a:t>
            </a:r>
            <a:r>
              <a:rPr lang="ru-RU" altLang="ru-RU" sz="2800" b="1" i="1" dirty="0" smtClean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года</a:t>
            </a:r>
            <a:endParaRPr lang="ru-RU" altLang="ru-RU" sz="2800" b="1" i="1" dirty="0">
              <a:solidFill>
                <a:srgbClr val="083763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1814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Организационная структура ИСОП</a:t>
            </a:r>
            <a:endParaRPr lang="ru-RU" sz="2800" dirty="0"/>
          </a:p>
        </p:txBody>
      </p:sp>
      <p:pic>
        <p:nvPicPr>
          <p:cNvPr id="4" name="Рисунок 32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5" y="1268760"/>
            <a:ext cx="8216271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323323"/>
      </p:ext>
    </p:extLst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lnSpc>
                <a:spcPts val="3500"/>
              </a:lnSpc>
            </a:pPr>
            <a:r>
              <a:rPr lang="ru-RU" altLang="ru-RU" sz="3100" b="1" dirty="0" smtClean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ИСОП работает </a:t>
            </a:r>
            <a:r>
              <a:rPr lang="ru-RU" altLang="ru-RU" sz="3100" b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в рамках </a:t>
            </a:r>
            <a:r>
              <a:rPr lang="ru-RU" altLang="ru-RU" sz="3100" b="1" dirty="0" smtClean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altLang="ru-RU" sz="3100" b="1" dirty="0" smtClean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r>
              <a:rPr lang="ru-RU" altLang="ru-RU" sz="3100" b="1" dirty="0" smtClean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международных </a:t>
            </a:r>
            <a:r>
              <a:rPr lang="ru-RU" altLang="ru-RU" sz="3100" b="1" dirty="0">
                <a:solidFill>
                  <a:srgbClr val="083763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проектов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/>
            </a:r>
            <a:br>
              <a:rPr lang="ru-RU" altLang="ru-RU" b="1" dirty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2286000" y="2933700"/>
            <a:ext cx="4572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tabLst>
                <a:tab pos="2063750" algn="l"/>
                <a:tab pos="5432425" algn="l"/>
              </a:tabLst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tabLst>
                <a:tab pos="2063750" algn="l"/>
                <a:tab pos="5432425" algn="l"/>
              </a:tabLst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tabLst>
                <a:tab pos="2063750" algn="l"/>
                <a:tab pos="5432425" algn="l"/>
              </a:tabLst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tabLst>
                <a:tab pos="2063750" algn="l"/>
                <a:tab pos="5432425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2063750" algn="l"/>
                <a:tab pos="5432425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2063750" algn="l"/>
                <a:tab pos="5432425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2063750" algn="l"/>
                <a:tab pos="5432425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2063750" algn="l"/>
                <a:tab pos="5432425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tabLst>
                <a:tab pos="2063750" algn="l"/>
                <a:tab pos="5432425" algn="l"/>
              </a:tabLst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lnSpc>
                <a:spcPts val="3500"/>
              </a:lnSpc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>
              <a:solidFill>
                <a:srgbClr val="002060"/>
              </a:solidFill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0113" y="3206750"/>
            <a:ext cx="7573962" cy="12969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РККТУ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Российско-</a:t>
            </a:r>
            <a:r>
              <a:rPr lang="ru-RU" sz="1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Кыргызский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консорциум технических университетов</a:t>
            </a:r>
          </a:p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2013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0113" y="4724400"/>
            <a:ext cx="7632700" cy="136842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 СНГ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Сетевой университет Стран независимых государств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2017 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0113" y="1709738"/>
            <a:ext cx="7604125" cy="122396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УШОС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Шанхайской организации сотрудничества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2010 года</a:t>
            </a:r>
          </a:p>
        </p:txBody>
      </p:sp>
    </p:spTree>
    <p:extLst>
      <p:ext uri="{BB962C8B-B14F-4D97-AF65-F5344CB8AC3E}">
        <p14:creationId xmlns:p14="http://schemas.microsoft.com/office/powerpoint/2010/main" val="3737097507"/>
      </p:ext>
    </p:extLst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8550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dirty="0" smtClean="0"/>
              <a:t>Университет Шанхайской </a:t>
            </a:r>
            <a:br>
              <a:rPr lang="ru-RU" dirty="0" smtClean="0"/>
            </a:br>
            <a:r>
              <a:rPr lang="ru-RU" dirty="0" smtClean="0"/>
              <a:t>организации сотрудничества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916831"/>
            <a:ext cx="8857108" cy="468052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dirty="0" smtClean="0">
                <a:solidFill>
                  <a:srgbClr val="000000"/>
                </a:solidFill>
              </a:rPr>
              <a:t>КГТУ им. И. </a:t>
            </a:r>
            <a:r>
              <a:rPr lang="ru-RU" sz="2400" dirty="0" err="1" smtClean="0">
                <a:solidFill>
                  <a:srgbClr val="000000"/>
                </a:solidFill>
              </a:rPr>
              <a:t>Раззакова</a:t>
            </a:r>
            <a:r>
              <a:rPr lang="ru-RU" sz="2400" dirty="0" smtClean="0">
                <a:solidFill>
                  <a:srgbClr val="000000"/>
                </a:solidFill>
              </a:rPr>
              <a:t> сотрудничает </a:t>
            </a:r>
            <a:r>
              <a:rPr lang="ru-RU" sz="2400" dirty="0">
                <a:solidFill>
                  <a:srgbClr val="0C34FC"/>
                </a:solidFill>
              </a:rPr>
              <a:t>в рамках </a:t>
            </a:r>
            <a:r>
              <a:rPr lang="ru-RU" sz="2400" b="1" dirty="0" smtClean="0">
                <a:solidFill>
                  <a:srgbClr val="C00000"/>
                </a:solidFill>
              </a:rPr>
              <a:t>Университета ШОС</a:t>
            </a:r>
            <a:r>
              <a:rPr lang="ru-RU" sz="2400" dirty="0" smtClean="0">
                <a:solidFill>
                  <a:srgbClr val="0C34FC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ru-RU" sz="2400" dirty="0" smtClean="0">
                <a:solidFill>
                  <a:srgbClr val="0C34FC"/>
                </a:solidFill>
              </a:rPr>
              <a:t>по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b="1" dirty="0" smtClean="0">
                <a:solidFill>
                  <a:srgbClr val="0C34FC"/>
                </a:solidFill>
              </a:rPr>
              <a:t>Соглашениям</a:t>
            </a:r>
            <a:r>
              <a:rPr lang="ru-RU" sz="2400" dirty="0" smtClean="0">
                <a:solidFill>
                  <a:srgbClr val="0C34FC"/>
                </a:solidFill>
              </a:rPr>
              <a:t> «О реализации </a:t>
            </a:r>
            <a:r>
              <a:rPr lang="ru-RU" sz="2400" b="1" dirty="0" smtClean="0">
                <a:solidFill>
                  <a:srgbClr val="0C34FC"/>
                </a:solidFill>
              </a:rPr>
              <a:t>магистерских</a:t>
            </a:r>
            <a:r>
              <a:rPr lang="ru-RU" sz="2400" dirty="0" smtClean="0">
                <a:solidFill>
                  <a:srgbClr val="0C34FC"/>
                </a:solidFill>
              </a:rPr>
              <a:t> </a:t>
            </a:r>
            <a:r>
              <a:rPr lang="ru-RU" sz="2400" b="1" dirty="0" smtClean="0">
                <a:solidFill>
                  <a:srgbClr val="0C34FC"/>
                </a:solidFill>
              </a:rPr>
              <a:t>программ»</a:t>
            </a:r>
            <a:r>
              <a:rPr lang="ru-RU" sz="2400" dirty="0">
                <a:solidFill>
                  <a:srgbClr val="0C34FC"/>
                </a:solidFill>
              </a:rPr>
              <a:t> </a:t>
            </a:r>
            <a:r>
              <a:rPr lang="ru-RU" sz="2400" dirty="0" smtClean="0">
                <a:solidFill>
                  <a:srgbClr val="000000"/>
                </a:solidFill>
              </a:rPr>
              <a:t>от </a:t>
            </a:r>
            <a:r>
              <a:rPr lang="ru-RU" sz="2400" dirty="0">
                <a:solidFill>
                  <a:srgbClr val="000000"/>
                </a:solidFill>
              </a:rPr>
              <a:t>24.05.2013г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dirty="0">
                <a:solidFill>
                  <a:srgbClr val="000000"/>
                </a:solidFill>
              </a:rPr>
              <a:t>с базовыми вузами партнерами</a:t>
            </a:r>
            <a:r>
              <a:rPr lang="ru-RU" sz="2400" b="1" dirty="0" smtClean="0">
                <a:solidFill>
                  <a:srgbClr val="0C34FC"/>
                </a:solidFill>
              </a:rPr>
              <a:t>: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0C34FC"/>
                </a:solidFill>
              </a:rPr>
              <a:t>	</a:t>
            </a:r>
            <a:r>
              <a:rPr lang="ru-RU" sz="2000" b="1" dirty="0" smtClean="0">
                <a:solidFill>
                  <a:srgbClr val="0C34FC"/>
                </a:solidFill>
              </a:rPr>
              <a:t>- </a:t>
            </a:r>
            <a:r>
              <a:rPr lang="ru-RU" sz="2000" dirty="0" smtClean="0">
                <a:solidFill>
                  <a:srgbClr val="0C34FC"/>
                </a:solidFill>
              </a:rPr>
              <a:t> по направлению «</a:t>
            </a:r>
            <a:r>
              <a:rPr lang="ru-RU" sz="2000" b="1" dirty="0" smtClean="0">
                <a:solidFill>
                  <a:srgbClr val="0C34FC"/>
                </a:solidFill>
              </a:rPr>
              <a:t>Энергетика</a:t>
            </a:r>
            <a:r>
              <a:rPr lang="ru-RU" sz="2000" dirty="0" smtClean="0">
                <a:solidFill>
                  <a:srgbClr val="0C34FC"/>
                </a:solidFill>
              </a:rPr>
              <a:t>»</a:t>
            </a:r>
            <a:r>
              <a:rPr lang="ru-RU" sz="2000" dirty="0" smtClean="0">
                <a:solidFill>
                  <a:srgbClr val="000000"/>
                </a:solidFill>
              </a:rPr>
              <a:t> :</a:t>
            </a:r>
          </a:p>
          <a:p>
            <a:pPr marL="800100" indent="-457200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с Национальным исследовательским университетом «Московский энергетический институт» (</a:t>
            </a:r>
            <a:r>
              <a:rPr lang="ru-RU" sz="2000" b="1" dirty="0" smtClean="0">
                <a:solidFill>
                  <a:srgbClr val="000000"/>
                </a:solidFill>
              </a:rPr>
              <a:t>МЭИ</a:t>
            </a:r>
            <a:r>
              <a:rPr lang="ru-RU" sz="2000" dirty="0" smtClean="0">
                <a:solidFill>
                  <a:srgbClr val="000000"/>
                </a:solidFill>
              </a:rPr>
              <a:t>).</a:t>
            </a:r>
          </a:p>
          <a:p>
            <a:pPr indent="0">
              <a:buNone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Ежегодно выделяе</a:t>
            </a:r>
            <a:r>
              <a:rPr lang="ru-RU" sz="2000" dirty="0">
                <a:solidFill>
                  <a:srgbClr val="000000"/>
                </a:solidFill>
              </a:rPr>
              <a:t>тся 2 - 4 бюджетных </a:t>
            </a:r>
            <a:r>
              <a:rPr lang="ru-RU" sz="2000" dirty="0" smtClean="0">
                <a:solidFill>
                  <a:srgbClr val="000000"/>
                </a:solidFill>
              </a:rPr>
              <a:t>места</a:t>
            </a:r>
            <a:r>
              <a:rPr lang="ru-RU" sz="2000" dirty="0">
                <a:solidFill>
                  <a:srgbClr val="000000"/>
                </a:solidFill>
              </a:rPr>
              <a:t>;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ru-RU" sz="2000" b="1" dirty="0" smtClean="0">
                <a:solidFill>
                  <a:srgbClr val="0C34FC"/>
                </a:solidFill>
              </a:rPr>
              <a:t>	- </a:t>
            </a:r>
            <a:r>
              <a:rPr lang="ru-RU" sz="2000" dirty="0" smtClean="0">
                <a:solidFill>
                  <a:srgbClr val="0C34FC"/>
                </a:solidFill>
              </a:rPr>
              <a:t> </a:t>
            </a:r>
            <a:r>
              <a:rPr lang="ru-RU" sz="2000" dirty="0">
                <a:solidFill>
                  <a:srgbClr val="0C34FC"/>
                </a:solidFill>
              </a:rPr>
              <a:t>по направлению </a:t>
            </a:r>
            <a:r>
              <a:rPr lang="ru-RU" sz="2000" dirty="0" smtClean="0">
                <a:solidFill>
                  <a:srgbClr val="0C34FC"/>
                </a:solidFill>
              </a:rPr>
              <a:t>«</a:t>
            </a:r>
            <a:r>
              <a:rPr lang="en-US" sz="2000" b="1" dirty="0" smtClean="0">
                <a:solidFill>
                  <a:srgbClr val="0C34FC"/>
                </a:solidFill>
              </a:rPr>
              <a:t>IT</a:t>
            </a:r>
            <a:r>
              <a:rPr lang="ru-RU" sz="2000" b="1" dirty="0" smtClean="0">
                <a:solidFill>
                  <a:srgbClr val="0C34FC"/>
                </a:solidFill>
              </a:rPr>
              <a:t>-технологии</a:t>
            </a:r>
            <a:r>
              <a:rPr lang="ru-RU" sz="2000" dirty="0" smtClean="0">
                <a:solidFill>
                  <a:srgbClr val="0C34FC"/>
                </a:solidFill>
              </a:rPr>
              <a:t>»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:</a:t>
            </a:r>
          </a:p>
          <a:p>
            <a:pPr marL="800100" indent="-457200">
              <a:buFont typeface="Wingdings" panose="05000000000000000000" pitchFamily="2" charset="2"/>
              <a:buChar char="q"/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с Санкт-Петербургским </a:t>
            </a:r>
            <a:r>
              <a:rPr lang="ru-RU" sz="2000" dirty="0" err="1" smtClean="0">
                <a:solidFill>
                  <a:srgbClr val="000000"/>
                </a:solidFill>
              </a:rPr>
              <a:t>гнациональным</a:t>
            </a:r>
            <a:r>
              <a:rPr lang="ru-RU" sz="2000" dirty="0" smtClean="0">
                <a:solidFill>
                  <a:srgbClr val="000000"/>
                </a:solidFill>
              </a:rPr>
              <a:t> исследовательским университетом информационных технологий, механики и оптики (</a:t>
            </a:r>
            <a:r>
              <a:rPr lang="ru-RU" sz="2000" b="1" dirty="0" smtClean="0">
                <a:solidFill>
                  <a:srgbClr val="000000"/>
                </a:solidFill>
              </a:rPr>
              <a:t>ИТМО</a:t>
            </a:r>
            <a:r>
              <a:rPr lang="ru-RU" sz="2000" dirty="0" smtClean="0">
                <a:solidFill>
                  <a:srgbClr val="000000"/>
                </a:solidFill>
              </a:rPr>
              <a:t>)</a:t>
            </a:r>
            <a:endParaRPr lang="ru-RU" sz="2000" dirty="0">
              <a:solidFill>
                <a:srgbClr val="000000"/>
              </a:solidFill>
            </a:endParaRPr>
          </a:p>
          <a:p>
            <a:pPr indent="0">
              <a:buNone/>
              <a:defRPr/>
            </a:pPr>
            <a:r>
              <a:rPr lang="ru-RU" sz="2000" dirty="0">
                <a:solidFill>
                  <a:srgbClr val="000000"/>
                </a:solidFill>
              </a:rPr>
              <a:t>Ежегодно выделяется 2 - </a:t>
            </a:r>
            <a:r>
              <a:rPr lang="ru-RU" sz="2000" dirty="0" smtClean="0">
                <a:solidFill>
                  <a:srgbClr val="000000"/>
                </a:solidFill>
              </a:rPr>
              <a:t>3 </a:t>
            </a:r>
            <a:r>
              <a:rPr lang="ru-RU" sz="2000" dirty="0">
                <a:solidFill>
                  <a:srgbClr val="000000"/>
                </a:solidFill>
              </a:rPr>
              <a:t>бюджетных места</a:t>
            </a:r>
            <a:r>
              <a:rPr lang="ru-RU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7500"/>
            <a:ext cx="13811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60314"/>
      </p:ext>
    </p:extLst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835"/>
            <a:ext cx="8291264" cy="1043227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3000" dirty="0" smtClean="0"/>
              <a:t>Сетевой университет </a:t>
            </a:r>
            <a:br>
              <a:rPr lang="ru-RU" sz="3000" dirty="0" smtClean="0"/>
            </a:br>
            <a:r>
              <a:rPr lang="ru-RU" sz="3000" dirty="0" smtClean="0"/>
              <a:t>Стран независимых государств</a:t>
            </a:r>
            <a:endParaRPr lang="ru-RU" sz="3000" dirty="0"/>
          </a:p>
        </p:txBody>
      </p:sp>
      <p:sp>
        <p:nvSpPr>
          <p:cNvPr id="39939" name="Объект 2"/>
          <p:cNvSpPr>
            <a:spLocks noGrp="1"/>
          </p:cNvSpPr>
          <p:nvPr>
            <p:ph idx="1"/>
          </p:nvPr>
        </p:nvSpPr>
        <p:spPr>
          <a:xfrm>
            <a:off x="539750" y="1700808"/>
            <a:ext cx="8451850" cy="4680942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Сетевой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университет СНГ 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 между государствами-участниками СНГ и развивает сотрудничество в области образования, науки и культуры, и академические обмены в качестве одного из эффективных средств сближения и укрепления дружбы народов, опираясь на исторически сложившиеся традиции взаимообогащения культуры народов, стремясь содействовать дальнейшему развитию двусторонних гуманитарных и культурных связей.</a:t>
            </a:r>
          </a:p>
          <a:p>
            <a:pPr marL="0" indent="0" algn="ctr" eaLnBrk="1" hangingPunct="1">
              <a:buFont typeface="Wingdings 2" pitchFamily="18" charset="2"/>
              <a:buNone/>
            </a:pPr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мае 2017 года подписан </a:t>
            </a:r>
            <a:r>
              <a:rPr lang="ru-RU" altLang="ru-RU" sz="2000" b="1" dirty="0" smtClean="0">
                <a:solidFill>
                  <a:srgbClr val="0C34FC"/>
                </a:solidFill>
                <a:latin typeface="Times New Roman" pitchFamily="18" charset="0"/>
                <a:cs typeface="Times New Roman" pitchFamily="18" charset="0"/>
              </a:rPr>
              <a:t>Договор о вхождении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КГТУ им. И.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Раззакова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Сетевой университет СНГ (СУ СНГ) и </a:t>
            </a:r>
            <a:r>
              <a:rPr lang="ru-RU" altLang="ru-RU" sz="2000" b="1" dirty="0" smtClean="0">
                <a:solidFill>
                  <a:srgbClr val="0C34FC"/>
                </a:solidFill>
                <a:latin typeface="Times New Roman" pitchFamily="18" charset="0"/>
                <a:cs typeface="Times New Roman" pitchFamily="18" charset="0"/>
              </a:rPr>
              <a:t>Соглашение о Совместной образовательной программе по направлению «Теплоэнергетика и теплотехника»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altLang="ru-RU" sz="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2018 году </a:t>
            </a:r>
            <a:r>
              <a:rPr lang="ru-RU" alt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МОиН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 выделено </a:t>
            </a:r>
            <a:r>
              <a:rPr lang="ru-RU" altLang="ru-RU" sz="2000" b="1" dirty="0" smtClean="0">
                <a:solidFill>
                  <a:srgbClr val="0C34FC"/>
                </a:solidFill>
                <a:latin typeface="Times New Roman" pitchFamily="18" charset="0"/>
                <a:cs typeface="Times New Roman" pitchFamily="18" charset="0"/>
              </a:rPr>
              <a:t>8 бюджетных мест в магистратуру</a:t>
            </a:r>
            <a:r>
              <a:rPr lang="ru-RU" alt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обучения по программе СУ СНГ.</a:t>
            </a:r>
          </a:p>
          <a:p>
            <a:pPr marL="0" indent="0">
              <a:buFont typeface="Wingdings 2" pitchFamily="18" charset="2"/>
              <a:buNone/>
            </a:pPr>
            <a:endParaRPr lang="ru-RU" altLang="ru-RU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8913"/>
            <a:ext cx="136842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7171857"/>
      </p:ext>
    </p:extLst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836"/>
            <a:ext cx="8686800" cy="651908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dirty="0" smtClean="0"/>
              <a:t>Вузы Российской Федерации в РККТУ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1340768"/>
            <a:ext cx="8686800" cy="5183857"/>
          </a:xfrm>
        </p:spPr>
        <p:txBody>
          <a:bodyPr/>
          <a:lstStyle/>
          <a:p>
            <a:pPr marL="901700" indent="0" algn="r">
              <a:buFont typeface="Wingdings 2" pitchFamily="18" charset="2"/>
              <a:buNone/>
              <a:defRPr/>
            </a:pPr>
            <a:r>
              <a:rPr lang="ru-RU" sz="1900" dirty="0">
                <a:solidFill>
                  <a:srgbClr val="C00000"/>
                </a:solidFill>
                <a:cs typeface="Aharoni" pitchFamily="2" charset="-79"/>
              </a:rPr>
              <a:t>	</a:t>
            </a:r>
            <a:r>
              <a:rPr lang="ru-RU" sz="1900" b="1" dirty="0" smtClean="0">
                <a:solidFill>
                  <a:srgbClr val="C00000"/>
                </a:solidFill>
                <a:cs typeface="Aharoni" pitchFamily="2" charset="-79"/>
              </a:rPr>
              <a:t>от России в состав РККТУ входит 24 ведущих университета</a:t>
            </a:r>
            <a:r>
              <a:rPr lang="ru-RU" sz="1900" dirty="0" smtClean="0">
                <a:solidFill>
                  <a:schemeClr val="tx1"/>
                </a:solidFill>
                <a:cs typeface="Aharoni" pitchFamily="2" charset="-79"/>
              </a:rPr>
              <a:t>: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25438"/>
            <a:ext cx="12969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576687"/>
              </p:ext>
            </p:extLst>
          </p:nvPr>
        </p:nvGraphicFramePr>
        <p:xfrm>
          <a:off x="179512" y="1772812"/>
          <a:ext cx="8784976" cy="4824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4976"/>
              </a:tblGrid>
              <a:tr h="65659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1. Национальный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исследовательский университет «Московский энергетический институт» (МЭИ);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65659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2. Балтийский 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государственный технический университет «ВОЕНМЕХ» им. Д. Ф.  Устинова (БГТУ «ВОЕНМЕХ»);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1402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3. Казанский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государственный энергетический университет (КГЭУ);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1402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4. Алтайский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государственный технический университет (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АлтГТУ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);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65659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5. Московский  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автомобильно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– дорожный государственный технический   университет (МАДИ);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1402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6. Омский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государственный университет путей сообщения (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ОмГУПС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);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1402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7. Тюменский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индустриальный университет (ТИУ)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65659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57188" algn="l"/>
                        </a:tabLst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8. Санкт-Петербургский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национальный исследовательский университет информационных технологий, механики и оптики (НИУ ИТМО);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1402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9. Национальный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исследовательский технологический университет "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МИСиС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"(НИТУ 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МИСиС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);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1402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10. Мордовский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государственный университет им. Н.П. Огарева (МГУ им. Н.П. Огарева)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14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11. Северо-восточный федеральный университет (СВФУ)</a:t>
                      </a:r>
                      <a:endParaRPr lang="ru-RU" sz="17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53465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836"/>
            <a:ext cx="8686800" cy="651908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dirty="0" smtClean="0"/>
              <a:t>Вузы Российской Федерации в РККТУ</a:t>
            </a:r>
            <a:endParaRPr lang="ru-RU" sz="2800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25438"/>
            <a:ext cx="12969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565455"/>
              </p:ext>
            </p:extLst>
          </p:nvPr>
        </p:nvGraphicFramePr>
        <p:xfrm>
          <a:off x="323528" y="1772816"/>
          <a:ext cx="8640960" cy="4567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0"/>
              </a:tblGrid>
              <a:tr h="21349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349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12. Московский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Технический Университет Связи и Информатики (МТУСИ);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349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13. Московский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государственный строительный университет (МГСУ);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349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14. Алтайский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государственный  университет (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АлтГУ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);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349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15. </a:t>
                      </a:r>
                      <a:r>
                        <a:rPr lang="ru-RU" sz="17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Астраханский</a:t>
                      </a: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государственный университет (АГУ);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349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16. Дальневосточный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государственный университет путей сообщения (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ДвГУПС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349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17. Костромская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государственная сельскохозяйственная академия (КГСХА),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349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18.  Магнитогорский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государственный технический университет им. Г.И. Носова (МГТУ)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349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19. Московский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политехнический университет (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МосПолитех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 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349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20. Национальный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исследовательский «Томский политехнический университет» (ТПУ);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349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21. Тихоокеанский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государственный университет (ТОГУ);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349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22. Уфимский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государственный авиационно-технический университет (УГАТУ)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349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23. Сибирский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государственный авиационный университет (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СибГАУ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  <a:tr h="33495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24. Кемеровский 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институт пищевой промышленности (</a:t>
                      </a:r>
                      <a:r>
                        <a:rPr lang="ru-RU" sz="17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КемТИПП</a:t>
                      </a:r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  <a:endParaRPr lang="ru-RU" sz="17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116" marR="68116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919363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836"/>
            <a:ext cx="8686800" cy="723916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dirty="0" smtClean="0"/>
              <a:t>Вузы </a:t>
            </a:r>
            <a:r>
              <a:rPr lang="ru-RU" sz="2800" dirty="0" err="1" smtClean="0"/>
              <a:t>Кыргызской</a:t>
            </a:r>
            <a:r>
              <a:rPr lang="ru-RU" sz="2800" dirty="0" smtClean="0"/>
              <a:t> республики в РККТУ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1622425"/>
            <a:ext cx="8686800" cy="49022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ru-RU" sz="1900" dirty="0">
                <a:solidFill>
                  <a:schemeClr val="tx1"/>
                </a:solidFill>
                <a:cs typeface="Aharoni" pitchFamily="2" charset="-79"/>
              </a:rPr>
              <a:t>	</a:t>
            </a:r>
            <a:r>
              <a:rPr lang="ru-RU" sz="1900" b="1" dirty="0" smtClean="0">
                <a:solidFill>
                  <a:srgbClr val="C00000"/>
                </a:solidFill>
                <a:cs typeface="Aharoni" pitchFamily="2" charset="-79"/>
              </a:rPr>
              <a:t>От Кыргызской Республики в состав РККТУ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ru-RU" sz="1900" b="1" dirty="0">
                <a:solidFill>
                  <a:srgbClr val="C00000"/>
                </a:solidFill>
                <a:cs typeface="Aharoni" pitchFamily="2" charset="-79"/>
              </a:rPr>
              <a:t> </a:t>
            </a:r>
            <a:r>
              <a:rPr lang="ru-RU" sz="1900" b="1" dirty="0" smtClean="0">
                <a:solidFill>
                  <a:srgbClr val="C00000"/>
                </a:solidFill>
                <a:cs typeface="Aharoni" pitchFamily="2" charset="-79"/>
              </a:rPr>
              <a:t>             входит 8 ведущих университетов</a:t>
            </a:r>
            <a:r>
              <a:rPr lang="ru-RU" sz="1900" dirty="0" smtClean="0">
                <a:solidFill>
                  <a:schemeClr val="tx1"/>
                </a:solidFill>
                <a:cs typeface="Aharoni" pitchFamily="2" charset="-79"/>
              </a:rPr>
              <a:t>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chemeClr val="tx1"/>
                </a:solidFill>
                <a:cs typeface="Aharoni" pitchFamily="2" charset="-79"/>
              </a:rPr>
              <a:t>Кыргызский государственный технический университет им. И. </a:t>
            </a:r>
            <a:r>
              <a:rPr lang="ru-RU" sz="1900" dirty="0" err="1" smtClean="0">
                <a:solidFill>
                  <a:schemeClr val="tx1"/>
                </a:solidFill>
                <a:cs typeface="Aharoni" pitchFamily="2" charset="-79"/>
              </a:rPr>
              <a:t>Раззакова</a:t>
            </a:r>
            <a:endParaRPr lang="ru-RU" sz="1900" dirty="0" smtClean="0">
              <a:solidFill>
                <a:schemeClr val="tx1"/>
              </a:solidFill>
              <a:cs typeface="Aharoni" pitchFamily="2" charset="-79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chemeClr val="tx1"/>
                </a:solidFill>
                <a:cs typeface="Aharoni" pitchFamily="2" charset="-79"/>
              </a:rPr>
              <a:t>Кыргызский государственный университет строительства, транспорта и архитектуры им. Н. </a:t>
            </a:r>
            <a:r>
              <a:rPr lang="ru-RU" sz="1900" dirty="0" err="1" smtClean="0">
                <a:solidFill>
                  <a:schemeClr val="tx1"/>
                </a:solidFill>
                <a:cs typeface="Aharoni" pitchFamily="2" charset="-79"/>
              </a:rPr>
              <a:t>Исанова</a:t>
            </a:r>
            <a:endParaRPr lang="ru-RU" sz="1900" dirty="0" smtClean="0">
              <a:solidFill>
                <a:schemeClr val="tx1"/>
              </a:solidFill>
              <a:cs typeface="Aharoni" pitchFamily="2" charset="-79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chemeClr val="tx1"/>
                </a:solidFill>
                <a:cs typeface="Aharoni" pitchFamily="2" charset="-79"/>
              </a:rPr>
              <a:t>Кыргызский национальный аграрный университет им. К.И. Скрябина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chemeClr val="tx1"/>
                </a:solidFill>
                <a:cs typeface="Aharoni" pitchFamily="2" charset="-79"/>
              </a:rPr>
              <a:t>Кыргызский национальный университет им. Ж. </a:t>
            </a:r>
            <a:r>
              <a:rPr lang="ru-RU" sz="1900" dirty="0" err="1" smtClean="0">
                <a:solidFill>
                  <a:schemeClr val="tx1"/>
                </a:solidFill>
                <a:cs typeface="Aharoni" pitchFamily="2" charset="-79"/>
              </a:rPr>
              <a:t>Баласагына</a:t>
            </a:r>
            <a:endParaRPr lang="ru-RU" sz="1900" dirty="0" smtClean="0">
              <a:solidFill>
                <a:schemeClr val="tx1"/>
              </a:solidFill>
              <a:cs typeface="Aharoni" pitchFamily="2" charset="-79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chemeClr val="tx1"/>
                </a:solidFill>
                <a:cs typeface="Aharoni" pitchFamily="2" charset="-79"/>
              </a:rPr>
              <a:t>Кыргызско-Российский Славянский университет имени первого Президента Российской Федерации Б.Н. Ельцина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900" dirty="0" err="1" smtClean="0">
                <a:solidFill>
                  <a:schemeClr val="tx1"/>
                </a:solidFill>
                <a:cs typeface="Aharoni" pitchFamily="2" charset="-79"/>
              </a:rPr>
              <a:t>Ошский</a:t>
            </a:r>
            <a:r>
              <a:rPr lang="ru-RU" sz="1900" dirty="0" smtClean="0">
                <a:solidFill>
                  <a:schemeClr val="tx1"/>
                </a:solidFill>
                <a:cs typeface="Aharoni" pitchFamily="2" charset="-79"/>
              </a:rPr>
              <a:t> технологический университет им. академика М. Адышева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chemeClr val="tx1"/>
                </a:solidFill>
                <a:cs typeface="Aharoni" pitchFamily="2" charset="-79"/>
              </a:rPr>
              <a:t>Военный институт Вооруженных сил Кыргызской Республики им. Героя Советского Союза генерал-лейтенанта К. </a:t>
            </a:r>
            <a:r>
              <a:rPr lang="ru-RU" sz="1900" dirty="0" err="1" smtClean="0">
                <a:solidFill>
                  <a:schemeClr val="tx1"/>
                </a:solidFill>
                <a:cs typeface="Aharoni" pitchFamily="2" charset="-79"/>
              </a:rPr>
              <a:t>Усенбекова</a:t>
            </a:r>
            <a:endParaRPr lang="ru-RU" sz="1900" dirty="0" smtClean="0">
              <a:solidFill>
                <a:schemeClr val="tx1"/>
              </a:solidFill>
              <a:cs typeface="Aharoni" pitchFamily="2" charset="-79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1900" dirty="0" smtClean="0">
                <a:solidFill>
                  <a:schemeClr val="tx1"/>
                </a:solidFill>
                <a:cs typeface="Aharoni" pitchFamily="2" charset="-79"/>
              </a:rPr>
              <a:t>Международный университет инновационных технологий</a:t>
            </a:r>
            <a:endParaRPr lang="ru-RU" sz="1900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25438"/>
            <a:ext cx="1296988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53186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4684</TotalTime>
  <Words>506</Words>
  <Application>Microsoft Office PowerPoint</Application>
  <PresentationFormat>Экран (4:3)</PresentationFormat>
  <Paragraphs>78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Трек</vt:lpstr>
      <vt:lpstr>5_Тема Office</vt:lpstr>
      <vt:lpstr>Кыргызский государственный технический университет  им. И. Раззакова</vt:lpstr>
      <vt:lpstr> Институт совместных образовательных программ (ИСОП  КГТУ) образован </vt:lpstr>
      <vt:lpstr>Организационная структура ИСОП</vt:lpstr>
      <vt:lpstr>ИСОП работает в рамках  международных проектов  </vt:lpstr>
      <vt:lpstr>Университет Шанхайской  организации сотрудничества</vt:lpstr>
      <vt:lpstr>Сетевой университет  Стран независимых государств</vt:lpstr>
      <vt:lpstr>Вузы Российской Федерации в РККТУ</vt:lpstr>
      <vt:lpstr>Вузы Российской Федерации в РККТУ</vt:lpstr>
      <vt:lpstr>Вузы Кыргызской республики в РККТУ</vt:lpstr>
    </vt:vector>
  </TitlesOfParts>
  <Company>ИСОП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Intel</cp:lastModifiedBy>
  <cp:revision>449</cp:revision>
  <cp:lastPrinted>2018-09-26T17:53:38Z</cp:lastPrinted>
  <dcterms:created xsi:type="dcterms:W3CDTF">2015-03-23T07:58:58Z</dcterms:created>
  <dcterms:modified xsi:type="dcterms:W3CDTF">2019-06-13T13:07:23Z</dcterms:modified>
</cp:coreProperties>
</file>