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>
      <p:cViewPr>
        <p:scale>
          <a:sx n="80" d="100"/>
          <a:sy n="80" d="100"/>
        </p:scale>
        <p:origin x="-1554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46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20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14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797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868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119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7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87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80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91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06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48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32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76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81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8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AB6B6F7-289F-4BCC-A6E5-716F0F4843C4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D50AD06-15CB-4230-9E2A-73B6F2BAF2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2401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04716"/>
            <a:ext cx="10814081" cy="973844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Приказом </a:t>
            </a:r>
            <a:r>
              <a:rPr lang="ky-KG" sz="1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№10/77  от 19.06.19 г. </a:t>
            </a:r>
            <a:r>
              <a:rPr lang="ky-KG" sz="1600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групп студентов</a:t>
            </a:r>
            <a:r>
              <a:rPr lang="ky-KG" sz="1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ru-RU" sz="1600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ru-RU" sz="1600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курсов назначены кураторы из числа ППС профилирующих кафедр факультета, старосты и начальники курсов. </a:t>
            </a:r>
            <a:r>
              <a:rPr lang="ru-RU" sz="1600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cap="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2" y="1178560"/>
            <a:ext cx="11278107" cy="15379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начальников курсов, кураторов, старост с контактными данными приводится в табл.1, 2,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3,4.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1-  Начальники курсов  (2019-2020уч. год)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160083"/>
              </p:ext>
            </p:extLst>
          </p:nvPr>
        </p:nvGraphicFramePr>
        <p:xfrm>
          <a:off x="1555845" y="4352327"/>
          <a:ext cx="8644795" cy="1775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050">
                  <a:extLst>
                    <a:ext uri="{9D8B030D-6E8A-4147-A177-3AD203B41FA5}">
                      <a16:colId xmlns="" xmlns:a16="http://schemas.microsoft.com/office/drawing/2014/main" val="1594306969"/>
                    </a:ext>
                  </a:extLst>
                </a:gridCol>
                <a:gridCol w="1092161">
                  <a:extLst>
                    <a:ext uri="{9D8B030D-6E8A-4147-A177-3AD203B41FA5}">
                      <a16:colId xmlns="" xmlns:a16="http://schemas.microsoft.com/office/drawing/2014/main" val="4046096413"/>
                    </a:ext>
                  </a:extLst>
                </a:gridCol>
                <a:gridCol w="4628278">
                  <a:extLst>
                    <a:ext uri="{9D8B030D-6E8A-4147-A177-3AD203B41FA5}">
                      <a16:colId xmlns="" xmlns:a16="http://schemas.microsoft.com/office/drawing/2014/main" val="3440401315"/>
                    </a:ext>
                  </a:extLst>
                </a:gridCol>
                <a:gridCol w="2342306">
                  <a:extLst>
                    <a:ext uri="{9D8B030D-6E8A-4147-A177-3AD203B41FA5}">
                      <a16:colId xmlns="" xmlns:a16="http://schemas.microsoft.com/office/drawing/2014/main" val="8777739"/>
                    </a:ext>
                  </a:extLst>
                </a:gridCol>
              </a:tblGrid>
              <a:tr h="35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94526938"/>
                  </a:ext>
                </a:extLst>
              </a:tr>
              <a:tr h="35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курс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Байгазиева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Айзат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Сатындиевна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ТПООП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34182607"/>
                  </a:ext>
                </a:extLst>
              </a:tr>
              <a:tr h="35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курс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Тынарбекова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Мээрим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Тынарбековна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47156100"/>
                  </a:ext>
                </a:extLst>
              </a:tr>
              <a:tr h="35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курс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Тилемишова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Нургуль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Темиркуловна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25415915"/>
                  </a:ext>
                </a:extLst>
              </a:tr>
              <a:tr h="35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курс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Акунова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Мирана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Табылдиевна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ТИЛП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14444578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77332" y="3982996"/>
            <a:ext cx="81088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2-  Список старост курсов   (2019-2020 уч. г.)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11489"/>
              </p:ext>
            </p:extLst>
          </p:nvPr>
        </p:nvGraphicFramePr>
        <p:xfrm>
          <a:off x="1555845" y="2306472"/>
          <a:ext cx="8644794" cy="167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379">
                  <a:extLst>
                    <a:ext uri="{9D8B030D-6E8A-4147-A177-3AD203B41FA5}">
                      <a16:colId xmlns="" xmlns:a16="http://schemas.microsoft.com/office/drawing/2014/main" val="841720124"/>
                    </a:ext>
                  </a:extLst>
                </a:gridCol>
                <a:gridCol w="1731546">
                  <a:extLst>
                    <a:ext uri="{9D8B030D-6E8A-4147-A177-3AD203B41FA5}">
                      <a16:colId xmlns="" xmlns:a16="http://schemas.microsoft.com/office/drawing/2014/main" val="3331009934"/>
                    </a:ext>
                  </a:extLst>
                </a:gridCol>
                <a:gridCol w="4013786">
                  <a:extLst>
                    <a:ext uri="{9D8B030D-6E8A-4147-A177-3AD203B41FA5}">
                      <a16:colId xmlns="" xmlns:a16="http://schemas.microsoft.com/office/drawing/2014/main" val="2945619923"/>
                    </a:ext>
                  </a:extLst>
                </a:gridCol>
                <a:gridCol w="2357083">
                  <a:extLst>
                    <a:ext uri="{9D8B030D-6E8A-4147-A177-3AD203B41FA5}">
                      <a16:colId xmlns="" xmlns:a16="http://schemas.microsoft.com/office/drawing/2014/main" val="3685729634"/>
                    </a:ext>
                  </a:extLst>
                </a:gridCol>
              </a:tblGrid>
              <a:tr h="340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Староста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21580257"/>
                  </a:ext>
                </a:extLst>
              </a:tr>
              <a:tr h="340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курса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Джолдошпекова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Сезим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Маратовна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ДО-1-19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59003088"/>
                  </a:ext>
                </a:extLst>
              </a:tr>
              <a:tr h="31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курса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Бирмамбетова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Риввека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Замирбековна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ИКТ(б) 1-18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46013941"/>
                  </a:ext>
                </a:extLst>
              </a:tr>
              <a:tr h="340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курса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Тойчубекова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Мунара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ТПООП-1-17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65943926"/>
                  </a:ext>
                </a:extLst>
              </a:tr>
              <a:tr h="340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курса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Турбатова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Таазим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ТПООПрг-1-16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66908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2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72544" cy="404191"/>
          </a:xfrm>
        </p:spPr>
        <p:txBody>
          <a:bodyPr>
            <a:normAutofit fontScale="90000"/>
          </a:bodyPr>
          <a:lstStyle/>
          <a:p>
            <a:pPr algn="ctr"/>
            <a:r>
              <a:rPr lang="ky-K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групп, академические советники и кураторы на 2019-2020 учебный год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13791"/>
            <a:ext cx="10534005" cy="5027571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ky-KG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1-курс                                                                                        2- курс </a:t>
            </a:r>
          </a:p>
          <a:p>
            <a:pPr algn="ctr">
              <a:lnSpc>
                <a:spcPct val="115000"/>
              </a:lnSpc>
            </a:pP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115283"/>
              </p:ext>
            </p:extLst>
          </p:nvPr>
        </p:nvGraphicFramePr>
        <p:xfrm>
          <a:off x="677332" y="1417982"/>
          <a:ext cx="4853042" cy="526257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3900">
                  <a:extLst>
                    <a:ext uri="{9D8B030D-6E8A-4147-A177-3AD203B41FA5}">
                      <a16:colId xmlns="" xmlns:a16="http://schemas.microsoft.com/office/drawing/2014/main" val="92867982"/>
                    </a:ext>
                  </a:extLst>
                </a:gridCol>
                <a:gridCol w="1213577">
                  <a:extLst>
                    <a:ext uri="{9D8B030D-6E8A-4147-A177-3AD203B41FA5}">
                      <a16:colId xmlns="" xmlns:a16="http://schemas.microsoft.com/office/drawing/2014/main" val="2443745067"/>
                    </a:ext>
                  </a:extLst>
                </a:gridCol>
                <a:gridCol w="947829">
                  <a:extLst>
                    <a:ext uri="{9D8B030D-6E8A-4147-A177-3AD203B41FA5}">
                      <a16:colId xmlns="" xmlns:a16="http://schemas.microsoft.com/office/drawing/2014/main" val="1247963521"/>
                    </a:ext>
                  </a:extLst>
                </a:gridCol>
                <a:gridCol w="999981">
                  <a:extLst>
                    <a:ext uri="{9D8B030D-6E8A-4147-A177-3AD203B41FA5}">
                      <a16:colId xmlns="" xmlns:a16="http://schemas.microsoft.com/office/drawing/2014/main" val="2361956211"/>
                    </a:ext>
                  </a:extLst>
                </a:gridCol>
                <a:gridCol w="1437755">
                  <a:extLst>
                    <a:ext uri="{9D8B030D-6E8A-4147-A177-3AD203B41FA5}">
                      <a16:colId xmlns="" xmlns:a16="http://schemas.microsoft.com/office/drawing/2014/main" val="2300683062"/>
                    </a:ext>
                  </a:extLst>
                </a:gridCol>
              </a:tblGrid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 Группа  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 err="1">
                          <a:effectLst/>
                        </a:rPr>
                        <a:t>Академ</a:t>
                      </a:r>
                      <a:r>
                        <a:rPr lang="ru-RU" sz="800" dirty="0">
                          <a:effectLst/>
                        </a:rPr>
                        <a:t>. </a:t>
                      </a:r>
                      <a:r>
                        <a:rPr lang="ru-RU" sz="800" dirty="0" err="1">
                          <a:effectLst/>
                        </a:rPr>
                        <a:t>советн</a:t>
                      </a:r>
                      <a:r>
                        <a:rPr lang="ru-RU" sz="800" dirty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ФИО  куратора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ФИО  старост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93307613"/>
                  </a:ext>
                </a:extLst>
              </a:tr>
              <a:tr h="31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БТ(б)-1-1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Турдалиева Т.А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Турдалиева Т.А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Эшимбекова Ширин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546556219"/>
                  </a:ext>
                </a:extLst>
              </a:tr>
              <a:tr h="31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</a:t>
                      </a:r>
                      <a:r>
                        <a:rPr lang="ky-KG" sz="800">
                          <a:effectLst/>
                        </a:rPr>
                        <a:t>о</a:t>
                      </a:r>
                      <a:r>
                        <a:rPr lang="ru-RU" sz="800">
                          <a:effectLst/>
                        </a:rPr>
                        <a:t>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Абдуллаева Г.М.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Абдуллаева Г.М.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Матаева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Айзада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4155372787"/>
                  </a:ext>
                </a:extLst>
              </a:tr>
              <a:tr h="167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ДГ(б)-1-19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Адышев С.Т.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Адышев С.Т.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Лунева Лизавета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403495600"/>
                  </a:ext>
                </a:extLst>
              </a:tr>
              <a:tr h="167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ДС(б)-1-19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Узубеков А.У.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Узубеков А.У.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Азизова Гулиза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384516486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ИКТ(б)-1-1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Чандыбаева А.М.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Чандыбаева</a:t>
                      </a:r>
                      <a:r>
                        <a:rPr lang="ru-RU" sz="800" dirty="0">
                          <a:effectLst/>
                        </a:rPr>
                        <a:t> А.М.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Нурланова Нуриса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578431984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ССП(б)-1-1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 dirty="0">
                          <a:effectLst/>
                        </a:rPr>
                        <a:t>Алымкулова Н.Б.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Алымкулова Н.Б.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Азаматова Бегимай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105529584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ТКИЛП(б)-1-19(ТШИ)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 dirty="0">
                          <a:effectLst/>
                        </a:rPr>
                        <a:t>Акунова М.Т.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Акунова М.Т.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Алманбет кызы Перизат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710668582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ТКИЛП(б)-1-19(КШИ)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Акунова М.Т.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Акунова М.Т.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Абдиназарова Элина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411601043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ТКИЛП(б)-2-19(КШИ)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Акунова М.Т.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Акунова М.Т.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Арыкова Мээркуль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922515804"/>
                  </a:ext>
                </a:extLst>
              </a:tr>
              <a:tr h="31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ТМО(б)-1-1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Коколоева У.У.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Алымкулов Н.Ж.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Айдин уулу Эмир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365919519"/>
                  </a:ext>
                </a:extLst>
              </a:tr>
              <a:tr h="31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ТПООП(б)-1-1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Байгазиева А.С.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Байгазиева А.С.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Ильязбек кызы Нуриза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746869016"/>
                  </a:ext>
                </a:extLst>
              </a:tr>
              <a:tr h="31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ТПООП(б)-2-1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Байгазиева А.С.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Байгазиева А.С.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Васильева Любовь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190100939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ТПППЖП(МЛ)(б)-1-1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Куленбекова А.С.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Куленбекова А.С.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Талантова Элина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1185442837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ТПППЖП(МС)(б)-1-1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r>
                        <a:rPr lang="ru-RU" sz="800">
                          <a:effectLst/>
                        </a:rPr>
                        <a:t>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Турдалиева Т.А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Турдалиева Т.А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Акымбаева Жаркынай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4154946506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ТПППРС(ТК)(б)-1-1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r>
                        <a:rPr lang="ru-RU" sz="800">
                          <a:effectLst/>
                        </a:rPr>
                        <a:t>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Джамаева А.Э.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Джамаева А.Э.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Асанкариева Эркайым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857049924"/>
                  </a:ext>
                </a:extLst>
              </a:tr>
              <a:tr h="3347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ТПППРС(ХМК)(б)-1-1</a:t>
                      </a: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Турдалиева</a:t>
                      </a:r>
                      <a:r>
                        <a:rPr lang="ru-RU" sz="800" dirty="0">
                          <a:effectLst/>
                        </a:rPr>
                        <a:t> Т.А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Турдалиева</a:t>
                      </a:r>
                      <a:r>
                        <a:rPr lang="ru-RU" sz="800" dirty="0">
                          <a:effectLst/>
                        </a:rPr>
                        <a:t> Т.А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Ильязова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Нурай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96144077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010559"/>
              </p:ext>
            </p:extLst>
          </p:nvPr>
        </p:nvGraphicFramePr>
        <p:xfrm>
          <a:off x="5887844" y="1417985"/>
          <a:ext cx="5323495" cy="52625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7203">
                  <a:extLst>
                    <a:ext uri="{9D8B030D-6E8A-4147-A177-3AD203B41FA5}">
                      <a16:colId xmlns="" xmlns:a16="http://schemas.microsoft.com/office/drawing/2014/main" val="1441025457"/>
                    </a:ext>
                  </a:extLst>
                </a:gridCol>
                <a:gridCol w="1324961">
                  <a:extLst>
                    <a:ext uri="{9D8B030D-6E8A-4147-A177-3AD203B41FA5}">
                      <a16:colId xmlns="" xmlns:a16="http://schemas.microsoft.com/office/drawing/2014/main" val="1012422301"/>
                    </a:ext>
                  </a:extLst>
                </a:gridCol>
                <a:gridCol w="1059859">
                  <a:extLst>
                    <a:ext uri="{9D8B030D-6E8A-4147-A177-3AD203B41FA5}">
                      <a16:colId xmlns="" xmlns:a16="http://schemas.microsoft.com/office/drawing/2014/main" val="4037839466"/>
                    </a:ext>
                  </a:extLst>
                </a:gridCol>
                <a:gridCol w="1091760">
                  <a:extLst>
                    <a:ext uri="{9D8B030D-6E8A-4147-A177-3AD203B41FA5}">
                      <a16:colId xmlns="" xmlns:a16="http://schemas.microsoft.com/office/drawing/2014/main" val="3429864216"/>
                    </a:ext>
                  </a:extLst>
                </a:gridCol>
                <a:gridCol w="1569712">
                  <a:extLst>
                    <a:ext uri="{9D8B030D-6E8A-4147-A177-3AD203B41FA5}">
                      <a16:colId xmlns="" xmlns:a16="http://schemas.microsoft.com/office/drawing/2014/main" val="299161233"/>
                    </a:ext>
                  </a:extLst>
                </a:gridCol>
              </a:tblGrid>
              <a:tr h="36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№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 Группа  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Академ.советн.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ФИО  куратора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ФИО  старост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76714970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БТ(б)-1-1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Салиева З.Т.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 </a:t>
                      </a:r>
                      <a:r>
                        <a:rPr lang="ky-KG" sz="800">
                          <a:effectLst/>
                        </a:rPr>
                        <a:t>Салиева З.Т.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Абдуразакова Асель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531947753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</a:t>
                      </a:r>
                      <a:r>
                        <a:rPr lang="ky-KG" sz="800">
                          <a:effectLst/>
                        </a:rPr>
                        <a:t>о</a:t>
                      </a:r>
                      <a:r>
                        <a:rPr lang="ru-RU" sz="800">
                          <a:effectLst/>
                        </a:rPr>
                        <a:t>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 dirty="0">
                          <a:effectLst/>
                        </a:rPr>
                        <a:t>Абдуллаева Г.М.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 </a:t>
                      </a:r>
                      <a:r>
                        <a:rPr lang="ky-KG" sz="800">
                          <a:effectLst/>
                        </a:rPr>
                        <a:t>Абдуллаева Г.М.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Узонбай кызы Перизат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470741359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ДГ(б)-1-18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Бектенова В.Е.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 Бектенова В.Е.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Тойчубек кызы Жанара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1636281446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ДС(б)-1-18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Бектенова В.Е.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Бектенова В.Е.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Азамат кызы Алтынай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142588816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ИКТ(б)-1-1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Халанская Е.С.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Халанская Е.С.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Жуманазарова Гулзар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651910080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</a:t>
                      </a:r>
                      <a:r>
                        <a:rPr lang="ky-KG" sz="800">
                          <a:effectLst/>
                        </a:rPr>
                        <a:t>УКМ</a:t>
                      </a:r>
                      <a:r>
                        <a:rPr lang="ru-RU" sz="800">
                          <a:effectLst/>
                        </a:rPr>
                        <a:t>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Зулпукорова С.Д.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   Зулпукорова С.Д.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Карпунина Валерия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512623028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ТКИЛП(б)-1-18(ТШИ)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Кеникеева Н.К.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 dirty="0">
                          <a:effectLst/>
                        </a:rPr>
                        <a:t>Кеникеева Н.К.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Бектурсун кызы Айжамал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384210810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ТКИЛП(б)-1-18(КШИ)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 dirty="0">
                          <a:effectLst/>
                        </a:rPr>
                        <a:t>Кеникеева Н.К.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Кеникеева Н.К.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Абдужалал кызы Мээрим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303766405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ТКИЛП(б)-2-18(КШИ)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Кеникеева Н.К.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Кеникеева Н.К.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Марс кызы Сюзанна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488786644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ТМО(б)-1-1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Коколоева У.У.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  Коенов А.Т.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Тынарбекова Алиса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309175424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ТПООП(б)-1-1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Азисова М.А.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Азисова М.А.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Акмат кызы Жылдыз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1327463050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ТПООП(б)-2-1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Азисова М.А.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Азисова М.А.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Мамытбеков Бахтияр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542511975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ТПООП(б)-3-18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Азисова М.А.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Азисова М.А.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Сулайманова Айдай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027273500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ТПППЖП(МЛ)(б)-1-1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r>
                        <a:rPr lang="ru-RU" sz="800">
                          <a:effectLst/>
                        </a:rPr>
                        <a:t>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Усупова 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Усупова 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Утурменова Каныкей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3420437410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ТПППЖП(МС)(б)-1-1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r>
                        <a:rPr lang="ru-RU" sz="800">
                          <a:effectLst/>
                        </a:rPr>
                        <a:t>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Жунусова К.</a:t>
                      </a:r>
                      <a:r>
                        <a:rPr lang="ky-KG" sz="800">
                          <a:effectLst/>
                        </a:rPr>
                        <a:t>Ж.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Жунусова К.</a:t>
                      </a:r>
                      <a:r>
                        <a:rPr lang="ky-KG" sz="800">
                          <a:effectLst/>
                        </a:rPr>
                        <a:t>Ж.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Омарова Назира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1553689025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ТПППРС(ТК)(б)-1-1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r>
                        <a:rPr lang="ru-RU" sz="800">
                          <a:effectLst/>
                        </a:rPr>
                        <a:t>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Тынарбекова М.Т.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Тынарбекова М.Т.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Муратбекова Гульжамал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455754297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r>
                        <a:rPr lang="ky-KG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ТПППРС(ХМК)(б)-1-1</a:t>
                      </a:r>
                      <a:r>
                        <a:rPr lang="ky-KG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 dirty="0">
                          <a:effectLst/>
                        </a:rPr>
                        <a:t>Турдалиева Н.А.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800">
                          <a:effectLst/>
                        </a:rPr>
                        <a:t>Турдалиева Н.А.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Жайчыбекова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Жылдыз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77" marR="46877" marT="0" marB="0"/>
                </a:tc>
                <a:extLst>
                  <a:ext uri="{0D108BD9-81ED-4DB2-BD59-A6C34878D82A}">
                    <a16:rowId xmlns="" xmlns:a16="http://schemas.microsoft.com/office/drawing/2014/main" val="2755545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41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09433"/>
            <a:ext cx="10848147" cy="49131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3-курс                                      4-курс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1" y="900752"/>
            <a:ext cx="5498225" cy="52222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2436" y="900752"/>
            <a:ext cx="5349922" cy="522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8937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718</TotalTime>
  <Words>609</Words>
  <Application>Microsoft Office PowerPoint</Application>
  <PresentationFormat>Произвольный</PresentationFormat>
  <Paragraphs>222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Сектор</vt:lpstr>
      <vt:lpstr> Приказом №10/77  от 19.06.19 г. Для групп студентов I и II курсов назначены кураторы из числа ППС профилирующих кафедр факультета, старосты и начальники курсов.  </vt:lpstr>
      <vt:lpstr>Список групп, академические советники и кураторы на 2019-2020 учебный год</vt:lpstr>
      <vt:lpstr>3-курс                                      4-курс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Intel</cp:lastModifiedBy>
  <cp:revision>51</cp:revision>
  <cp:lastPrinted>2020-06-22T07:11:26Z</cp:lastPrinted>
  <dcterms:created xsi:type="dcterms:W3CDTF">2020-06-21T10:39:39Z</dcterms:created>
  <dcterms:modified xsi:type="dcterms:W3CDTF">2020-11-13T09:45:56Z</dcterms:modified>
</cp:coreProperties>
</file>