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1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59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360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656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2272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221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0048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31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966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72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62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564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917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79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96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42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40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8A82A7B-542E-48B7-B469-A47202DB1D12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0152E64-CFE7-466C-AEE5-B1A79A052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1773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558" y="368491"/>
            <a:ext cx="11218460" cy="77792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100" b="1" cap="none" dirty="0">
                <a:solidFill>
                  <a:schemeClr val="accent1">
                    <a:lumMod val="50000"/>
                  </a:schemeClr>
                </a:solidFill>
              </a:rPr>
              <a:t>П</a:t>
            </a:r>
            <a:r>
              <a:rPr lang="ru-RU" sz="3100" b="1" cap="none" dirty="0" smtClean="0">
                <a:solidFill>
                  <a:schemeClr val="accent1">
                    <a:lumMod val="50000"/>
                  </a:schemeClr>
                </a:solidFill>
              </a:rPr>
              <a:t>роведенные мероприятия технологического факультета  за</a:t>
            </a:r>
            <a:r>
              <a:rPr lang="ky-KG" sz="31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100" b="1" cap="none" dirty="0" smtClean="0">
                <a:solidFill>
                  <a:schemeClr val="accent1">
                    <a:lumMod val="50000"/>
                  </a:schemeClr>
                </a:solidFill>
              </a:rPr>
              <a:t>2019-2020 </a:t>
            </a:r>
            <a:r>
              <a:rPr lang="ru-RU" sz="3100" b="1" cap="none" dirty="0" smtClean="0">
                <a:solidFill>
                  <a:schemeClr val="accent1">
                    <a:lumMod val="50000"/>
                  </a:schemeClr>
                </a:solidFill>
              </a:rPr>
              <a:t>уч. </a:t>
            </a:r>
            <a:r>
              <a:rPr lang="ky-KG" sz="3100" b="1" cap="none" dirty="0" smtClean="0">
                <a:solidFill>
                  <a:schemeClr val="accent1">
                    <a:lumMod val="50000"/>
                  </a:schemeClr>
                </a:solidFill>
              </a:rPr>
              <a:t>г.</a:t>
            </a:r>
            <a:r>
              <a:rPr lang="ru-RU" sz="3100" cap="none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100" cap="none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ky-KG" sz="3100" b="1" i="1" cap="none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ky-KG" sz="3100" b="1" i="1" cap="none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31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695325" y="1371600"/>
          <a:ext cx="10287000" cy="5313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107">
                  <a:extLst>
                    <a:ext uri="{9D8B030D-6E8A-4147-A177-3AD203B41FA5}">
                      <a16:colId xmlns:a16="http://schemas.microsoft.com/office/drawing/2014/main" val="2003245936"/>
                    </a:ext>
                  </a:extLst>
                </a:gridCol>
                <a:gridCol w="469231">
                  <a:extLst>
                    <a:ext uri="{9D8B030D-6E8A-4147-A177-3AD203B41FA5}">
                      <a16:colId xmlns:a16="http://schemas.microsoft.com/office/drawing/2014/main" val="2722837759"/>
                    </a:ext>
                  </a:extLst>
                </a:gridCol>
                <a:gridCol w="1455821">
                  <a:extLst>
                    <a:ext uri="{9D8B030D-6E8A-4147-A177-3AD203B41FA5}">
                      <a16:colId xmlns:a16="http://schemas.microsoft.com/office/drawing/2014/main" val="1691741179"/>
                    </a:ext>
                  </a:extLst>
                </a:gridCol>
                <a:gridCol w="1997242">
                  <a:extLst>
                    <a:ext uri="{9D8B030D-6E8A-4147-A177-3AD203B41FA5}">
                      <a16:colId xmlns:a16="http://schemas.microsoft.com/office/drawing/2014/main" val="1439565683"/>
                    </a:ext>
                  </a:extLst>
                </a:gridCol>
                <a:gridCol w="926432">
                  <a:extLst>
                    <a:ext uri="{9D8B030D-6E8A-4147-A177-3AD203B41FA5}">
                      <a16:colId xmlns:a16="http://schemas.microsoft.com/office/drawing/2014/main" val="4247447763"/>
                    </a:ext>
                  </a:extLst>
                </a:gridCol>
                <a:gridCol w="2273968">
                  <a:extLst>
                    <a:ext uri="{9D8B030D-6E8A-4147-A177-3AD203B41FA5}">
                      <a16:colId xmlns:a16="http://schemas.microsoft.com/office/drawing/2014/main" val="3302825829"/>
                    </a:ext>
                  </a:extLst>
                </a:gridCol>
                <a:gridCol w="2933199">
                  <a:extLst>
                    <a:ext uri="{9D8B030D-6E8A-4147-A177-3AD203B41FA5}">
                      <a16:colId xmlns:a16="http://schemas.microsoft.com/office/drawing/2014/main" val="3333749657"/>
                    </a:ext>
                  </a:extLst>
                </a:gridCol>
              </a:tblGrid>
              <a:tr h="221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extLst>
                  <a:ext uri="{0D108BD9-81ED-4DB2-BD59-A6C34878D82A}">
                    <a16:rowId xmlns:a16="http://schemas.microsoft.com/office/drawing/2014/main" val="2045294276"/>
                  </a:ext>
                </a:extLst>
              </a:tr>
              <a:tr h="977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25.08.19-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30.08.19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Встреча с первокурсниками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декан ТФ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зам. декана по УР, ВР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зав. кафедрами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кураторы 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академ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советники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-ты 1-го курса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1/412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 с первокурсниками. Разъяснение о правилах поведения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КГТУ, заполнение анкеты о талантах, избрание актива курса, представление кураторов.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extLst>
                  <a:ext uri="{0D108BD9-81ED-4DB2-BD59-A6C34878D82A}">
                    <a16:rowId xmlns:a16="http://schemas.microsoft.com/office/drawing/2014/main" val="1544446786"/>
                  </a:ext>
                </a:extLst>
              </a:tr>
              <a:tr h="9263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30.08. 19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Подача заявлений студентов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первокурсников а также 2,3, 4 курса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оформления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кампусной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карты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Demir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Bank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- 1ый курс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кураторы и академ. советники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КГТУ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Заявление подали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собрана база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эл.фото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extLst>
                  <a:ext uri="{0D108BD9-81ED-4DB2-BD59-A6C34878D82A}">
                    <a16:rowId xmlns:a16="http://schemas.microsoft.com/office/drawing/2014/main" val="654468285"/>
                  </a:ext>
                </a:extLst>
              </a:tr>
              <a:tr h="3329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4.09. 19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Собрание кураторов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зам. декана по ВР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кураторы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1/412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Выдача журналов групп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extLst>
                  <a:ext uri="{0D108BD9-81ED-4DB2-BD59-A6C34878D82A}">
                    <a16:rowId xmlns:a16="http://schemas.microsoft.com/office/drawing/2014/main" val="2158111898"/>
                  </a:ext>
                </a:extLst>
              </a:tr>
              <a:tr h="443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5.09. 19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Собрание старост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старосты 1го курса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зам. декана по ВР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1/412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Разъяснение правил оформления и ведения  групповых журналов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extLst>
                  <a:ext uri="{0D108BD9-81ED-4DB2-BD59-A6C34878D82A}">
                    <a16:rowId xmlns:a16="http://schemas.microsoft.com/office/drawing/2014/main" val="3456665298"/>
                  </a:ext>
                </a:extLst>
              </a:tr>
              <a:tr h="615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11.09. 19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Собрание первокурсников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зам. декана по ВР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- 1ый курс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академ.советники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Проверка явки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 на занятия; разъяснение о мерах наказания за пропуски занятий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extLst>
                  <a:ext uri="{0D108BD9-81ED-4DB2-BD59-A6C34878D82A}">
                    <a16:rowId xmlns:a16="http://schemas.microsoft.com/office/drawing/2014/main" val="1903781723"/>
                  </a:ext>
                </a:extLst>
              </a:tr>
              <a:tr h="7768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65-летие КГТУ им. И.Раззакова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-Декан,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-зав. кафедры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-представители ДСВРиВР КГТУ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зам. декана по ВР и УР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Студенты ТФ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Филармония;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-Баз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КГТУ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Задействованы зам. деканы, зав. кафедры, преподаватели и студенты ТФ. 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7" marR="36707" marT="0" marB="0"/>
                </a:tc>
                <a:extLst>
                  <a:ext uri="{0D108BD9-81ED-4DB2-BD59-A6C34878D82A}">
                    <a16:rowId xmlns:a16="http://schemas.microsoft.com/office/drawing/2014/main" val="391644925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189" y="1756611"/>
            <a:ext cx="2909135" cy="9913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189" y="2747915"/>
            <a:ext cx="2909135" cy="1354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189" y="4369981"/>
            <a:ext cx="2877880" cy="10951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188" y="5465134"/>
            <a:ext cx="2909135" cy="12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91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372138" y="520995"/>
          <a:ext cx="11344940" cy="61144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243">
                  <a:extLst>
                    <a:ext uri="{9D8B030D-6E8A-4147-A177-3AD203B41FA5}">
                      <a16:colId xmlns:a16="http://schemas.microsoft.com/office/drawing/2014/main" val="465802234"/>
                    </a:ext>
                  </a:extLst>
                </a:gridCol>
                <a:gridCol w="712382">
                  <a:extLst>
                    <a:ext uri="{9D8B030D-6E8A-4147-A177-3AD203B41FA5}">
                      <a16:colId xmlns:a16="http://schemas.microsoft.com/office/drawing/2014/main" val="2429371789"/>
                    </a:ext>
                  </a:extLst>
                </a:gridCol>
                <a:gridCol w="1648046">
                  <a:extLst>
                    <a:ext uri="{9D8B030D-6E8A-4147-A177-3AD203B41FA5}">
                      <a16:colId xmlns:a16="http://schemas.microsoft.com/office/drawing/2014/main" val="3356014282"/>
                    </a:ext>
                  </a:extLst>
                </a:gridCol>
                <a:gridCol w="1796903">
                  <a:extLst>
                    <a:ext uri="{9D8B030D-6E8A-4147-A177-3AD203B41FA5}">
                      <a16:colId xmlns:a16="http://schemas.microsoft.com/office/drawing/2014/main" val="39858851"/>
                    </a:ext>
                  </a:extLst>
                </a:gridCol>
                <a:gridCol w="861237">
                  <a:extLst>
                    <a:ext uri="{9D8B030D-6E8A-4147-A177-3AD203B41FA5}">
                      <a16:colId xmlns:a16="http://schemas.microsoft.com/office/drawing/2014/main" val="435823579"/>
                    </a:ext>
                  </a:extLst>
                </a:gridCol>
                <a:gridCol w="2402958">
                  <a:extLst>
                    <a:ext uri="{9D8B030D-6E8A-4147-A177-3AD203B41FA5}">
                      <a16:colId xmlns:a16="http://schemas.microsoft.com/office/drawing/2014/main" val="3084196866"/>
                    </a:ext>
                  </a:extLst>
                </a:gridCol>
                <a:gridCol w="3583171">
                  <a:extLst>
                    <a:ext uri="{9D8B030D-6E8A-4147-A177-3AD203B41FA5}">
                      <a16:colId xmlns:a16="http://schemas.microsoft.com/office/drawing/2014/main" val="1423141055"/>
                    </a:ext>
                  </a:extLst>
                </a:gridCol>
              </a:tblGrid>
              <a:tr h="319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extLst>
                  <a:ext uri="{0D108BD9-81ED-4DB2-BD59-A6C34878D82A}">
                    <a16:rowId xmlns:a16="http://schemas.microsoft.com/office/drawing/2014/main" val="2875556752"/>
                  </a:ext>
                </a:extLst>
              </a:tr>
              <a:tr h="11170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65-летие КГТУ им.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И.Раззакова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-Декан,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-зав. кафедры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-представители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ДСВРиВР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КГТУ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зам. декана по ВР и УР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Студенты ТФ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Филармония;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-Баз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КГТУ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Задействованы зам. деканы, зав. кафедры, преподаватели и студенты ТФ. 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extLst>
                  <a:ext uri="{0D108BD9-81ED-4DB2-BD59-A6C34878D82A}">
                    <a16:rowId xmlns:a16="http://schemas.microsoft.com/office/drawing/2014/main" val="2781626828"/>
                  </a:ext>
                </a:extLst>
              </a:tr>
              <a:tr h="11170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11.0919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Флюрография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-Декан,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-зав. кафедры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-представители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ДСВРиВР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КГТУ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зам. декана по ВР и УР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Студенты ТФ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Поликлиника «Здоровье» №2, и по месту.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Задействованы зам. деканы, зав. кафедры, преподаватели и студенты ТФ. 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флюорографии сданы в Медпункт КГТУ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extLst>
                  <a:ext uri="{0D108BD9-81ED-4DB2-BD59-A6C34878D82A}">
                    <a16:rowId xmlns:a16="http://schemas.microsoft.com/office/drawing/2014/main" val="3282139097"/>
                  </a:ext>
                </a:extLst>
              </a:tr>
              <a:tr h="1391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18.09. 19 -27.09.19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средств для дома престарелых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Зам.декана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ВР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Актив первого курса;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-ты первого курса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Закуплены: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продукты питания (крупы, овощи, сладости, масло и т.д.)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мыло моющее (мыло, щетки, шампуни, крема)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предметы инд. Пользования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переданы денежные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extLst>
                  <a:ext uri="{0D108BD9-81ED-4DB2-BD59-A6C34878D82A}">
                    <a16:rowId xmlns:a16="http://schemas.microsoft.com/office/drawing/2014/main" val="3253487720"/>
                  </a:ext>
                </a:extLst>
              </a:tr>
              <a:tr h="1150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29.09. 19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 дома престарелых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представители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ДСВРиВР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КГТУ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старосты групп первых курсов : ТПООП, ТК, ДГ,ХМК, БТ, ТМО,СУКМ,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 выложены на сайт КГТУ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 на сайте КГТУ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extLst>
                  <a:ext uri="{0D108BD9-81ED-4DB2-BD59-A6C34878D82A}">
                    <a16:rowId xmlns:a16="http://schemas.microsoft.com/office/drawing/2014/main" val="3271368311"/>
                  </a:ext>
                </a:extLst>
              </a:tr>
              <a:tr h="933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30.09. 19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30-летие  кыргызского языка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 кырг. Языка, ст-ты 1-го курса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КГТУ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 выложены на сайт КГТУ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/>
                </a:tc>
                <a:extLst>
                  <a:ext uri="{0D108BD9-81ED-4DB2-BD59-A6C34878D82A}">
                    <a16:rowId xmlns:a16="http://schemas.microsoft.com/office/drawing/2014/main" val="329501148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990" y="830779"/>
            <a:ext cx="3609088" cy="11468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990" y="5688419"/>
            <a:ext cx="3609088" cy="914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990" y="3125972"/>
            <a:ext cx="3609088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09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393404" y="202018"/>
          <a:ext cx="11185452" cy="6633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345">
                  <a:extLst>
                    <a:ext uri="{9D8B030D-6E8A-4147-A177-3AD203B41FA5}">
                      <a16:colId xmlns:a16="http://schemas.microsoft.com/office/drawing/2014/main" val="3643578632"/>
                    </a:ext>
                  </a:extLst>
                </a:gridCol>
                <a:gridCol w="584791">
                  <a:extLst>
                    <a:ext uri="{9D8B030D-6E8A-4147-A177-3AD203B41FA5}">
                      <a16:colId xmlns:a16="http://schemas.microsoft.com/office/drawing/2014/main" val="3295400188"/>
                    </a:ext>
                  </a:extLst>
                </a:gridCol>
                <a:gridCol w="1382232">
                  <a:extLst>
                    <a:ext uri="{9D8B030D-6E8A-4147-A177-3AD203B41FA5}">
                      <a16:colId xmlns:a16="http://schemas.microsoft.com/office/drawing/2014/main" val="231793414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94817028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558881995"/>
                    </a:ext>
                  </a:extLst>
                </a:gridCol>
                <a:gridCol w="2147777">
                  <a:extLst>
                    <a:ext uri="{9D8B030D-6E8A-4147-A177-3AD203B41FA5}">
                      <a16:colId xmlns:a16="http://schemas.microsoft.com/office/drawing/2014/main" val="987470013"/>
                    </a:ext>
                  </a:extLst>
                </a:gridCol>
                <a:gridCol w="4284921">
                  <a:extLst>
                    <a:ext uri="{9D8B030D-6E8A-4147-A177-3AD203B41FA5}">
                      <a16:colId xmlns:a16="http://schemas.microsoft.com/office/drawing/2014/main" val="2655623610"/>
                    </a:ext>
                  </a:extLst>
                </a:gridCol>
              </a:tblGrid>
              <a:tr h="404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 отчет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extLst>
                  <a:ext uri="{0D108BD9-81ED-4DB2-BD59-A6C34878D82A}">
                    <a16:rowId xmlns:a16="http://schemas.microsoft.com/office/drawing/2014/main" val="2505010410"/>
                  </a:ext>
                </a:extLst>
              </a:tr>
              <a:tr h="5117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1.10. 19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Собрание старост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Зам.дек. по ВР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Старосты 1-2 курсы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1/412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о посещении занятий студентов за сентябрь месяц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Занесено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журнал Собраний ТФ.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extLst>
                  <a:ext uri="{0D108BD9-81ED-4DB2-BD59-A6C34878D82A}">
                    <a16:rowId xmlns:a16="http://schemas.microsoft.com/office/drawing/2014/main" val="2487845277"/>
                  </a:ext>
                </a:extLst>
              </a:tr>
              <a:tr h="5117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30.10. 19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Собрание старост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старосты 1-го курса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декан по ВР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1/412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Обсуждение плана работ на ноябрь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Занесено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журнал Собраний ТФ.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extLst>
                  <a:ext uri="{0D108BD9-81ED-4DB2-BD59-A6C34878D82A}">
                    <a16:rowId xmlns:a16="http://schemas.microsoft.com/office/drawing/2014/main" val="2629389884"/>
                  </a:ext>
                </a:extLst>
              </a:tr>
              <a:tr h="5117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31.10. 19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кураторы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старосты групп 1го курса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1/320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о посещении занятий студентов за октябрь месяц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Занесено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журнал Собраний ТФ.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extLst>
                  <a:ext uri="{0D108BD9-81ED-4DB2-BD59-A6C34878D82A}">
                    <a16:rowId xmlns:a16="http://schemas.microsoft.com/office/drawing/2014/main" val="2628177973"/>
                  </a:ext>
                </a:extLst>
              </a:tr>
              <a:tr h="615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06.11. 19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Официальное «Посвящение в студенты»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 от ТФ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 награждена Дипломом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extLst>
                  <a:ext uri="{0D108BD9-81ED-4DB2-BD59-A6C34878D82A}">
                    <a16:rowId xmlns:a16="http://schemas.microsoft.com/office/drawing/2014/main" val="3631820898"/>
                  </a:ext>
                </a:extLst>
              </a:tr>
              <a:tr h="5117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16.11.19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субботник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все группы 1ого курса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декан по ВР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КГТУ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Убрана закрепленная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закрепленная территория за ТФ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extLst>
                  <a:ext uri="{0D108BD9-81ED-4DB2-BD59-A6C34878D82A}">
                    <a16:rowId xmlns:a16="http://schemas.microsoft.com/office/drawing/2014/main" val="3931749331"/>
                  </a:ext>
                </a:extLst>
              </a:tr>
              <a:tr h="825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27.11.19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 театра студентами 1- го курса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куплена студентами 1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курса 150 билетов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Кыргыз драм театр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Привитие нравственных ценностей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extLst>
                  <a:ext uri="{0D108BD9-81ED-4DB2-BD59-A6C34878D82A}">
                    <a16:rowId xmlns:a16="http://schemas.microsoft.com/office/drawing/2014/main" val="1588897552"/>
                  </a:ext>
                </a:extLst>
              </a:tr>
              <a:tr h="682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29.11.19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Собрание старост первого курса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зам.декана по ВР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кураторы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старосты 1го курса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- 1/320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о посещении занятий студентов за ноябрь месяц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собраний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extLst>
                  <a:ext uri="{0D108BD9-81ED-4DB2-BD59-A6C34878D82A}">
                    <a16:rowId xmlns:a16="http://schemas.microsoft.com/office/drawing/2014/main" val="3058605600"/>
                  </a:ext>
                </a:extLst>
              </a:tr>
              <a:tr h="1879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3.12.2019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«Экстремизм и незаконная миграция» 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«Техника безопасности и охрана окружающей среды»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Зам.декана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ВР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-представители правоохранительных органов ст. лейтенант милиции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Карабаев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 Ж. 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Умарбеков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 А.,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-начальник отдела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Абдрахманова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Проведена разъяснительная работа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отдельно для студентов ТФ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42" marR="34042" marT="0" marB="0"/>
                </a:tc>
                <a:extLst>
                  <a:ext uri="{0D108BD9-81ED-4DB2-BD59-A6C34878D82A}">
                    <a16:rowId xmlns:a16="http://schemas.microsoft.com/office/drawing/2014/main" val="1923326648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709" y="3370997"/>
            <a:ext cx="1149255" cy="8264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47964" y="3366437"/>
            <a:ext cx="1119117" cy="838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67081" y="3366438"/>
            <a:ext cx="2011774" cy="839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710" y="2770495"/>
            <a:ext cx="1585984" cy="6005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4694" y="2770494"/>
            <a:ext cx="955342" cy="5959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2412" y="2770494"/>
            <a:ext cx="1543608" cy="5959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709" y="2124074"/>
            <a:ext cx="1552575" cy="6391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8709" y="4869065"/>
            <a:ext cx="1552575" cy="18892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851284" y="4869065"/>
            <a:ext cx="1521441" cy="18965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2725" y="4869065"/>
            <a:ext cx="1206131" cy="18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75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77421" y="105396"/>
          <a:ext cx="11586949" cy="65858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1440">
                  <a:extLst>
                    <a:ext uri="{9D8B030D-6E8A-4147-A177-3AD203B41FA5}">
                      <a16:colId xmlns:a16="http://schemas.microsoft.com/office/drawing/2014/main" val="2516005649"/>
                    </a:ext>
                  </a:extLst>
                </a:gridCol>
                <a:gridCol w="765357">
                  <a:extLst>
                    <a:ext uri="{9D8B030D-6E8A-4147-A177-3AD203B41FA5}">
                      <a16:colId xmlns:a16="http://schemas.microsoft.com/office/drawing/2014/main" val="760068754"/>
                    </a:ext>
                  </a:extLst>
                </a:gridCol>
                <a:gridCol w="2045774">
                  <a:extLst>
                    <a:ext uri="{9D8B030D-6E8A-4147-A177-3AD203B41FA5}">
                      <a16:colId xmlns:a16="http://schemas.microsoft.com/office/drawing/2014/main" val="3601201143"/>
                    </a:ext>
                  </a:extLst>
                </a:gridCol>
                <a:gridCol w="1874775">
                  <a:extLst>
                    <a:ext uri="{9D8B030D-6E8A-4147-A177-3AD203B41FA5}">
                      <a16:colId xmlns:a16="http://schemas.microsoft.com/office/drawing/2014/main" val="3559284950"/>
                    </a:ext>
                  </a:extLst>
                </a:gridCol>
                <a:gridCol w="648418">
                  <a:extLst>
                    <a:ext uri="{9D8B030D-6E8A-4147-A177-3AD203B41FA5}">
                      <a16:colId xmlns:a16="http://schemas.microsoft.com/office/drawing/2014/main" val="2098531067"/>
                    </a:ext>
                  </a:extLst>
                </a:gridCol>
                <a:gridCol w="3368955">
                  <a:extLst>
                    <a:ext uri="{9D8B030D-6E8A-4147-A177-3AD203B41FA5}">
                      <a16:colId xmlns:a16="http://schemas.microsoft.com/office/drawing/2014/main" val="445033814"/>
                    </a:ext>
                  </a:extLst>
                </a:gridCol>
                <a:gridCol w="2382230">
                  <a:extLst>
                    <a:ext uri="{9D8B030D-6E8A-4147-A177-3AD203B41FA5}">
                      <a16:colId xmlns:a16="http://schemas.microsoft.com/office/drawing/2014/main" val="888949219"/>
                    </a:ext>
                  </a:extLst>
                </a:gridCol>
              </a:tblGrid>
              <a:tr h="4517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 отчет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extLst>
                  <a:ext uri="{0D108BD9-81ED-4DB2-BD59-A6C34878D82A}">
                    <a16:rowId xmlns:a16="http://schemas.microsoft.com/office/drawing/2014/main" val="3764572081"/>
                  </a:ext>
                </a:extLst>
              </a:tr>
              <a:tr h="731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12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Встреча декана с активистами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активисты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декан и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зам.декана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ВР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1/412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Поздравление активистов за достигнутые успехи.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extLst>
                  <a:ext uri="{0D108BD9-81ED-4DB2-BD59-A6C34878D82A}">
                    <a16:rowId xmlns:a16="http://schemas.microsoft.com/office/drawing/2014/main" val="2962862751"/>
                  </a:ext>
                </a:extLst>
              </a:tr>
              <a:tr h="11996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11.12.19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Встреча с деканом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студенты 1-2 курса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декан и декан по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восп.части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Повестка: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 предстоящей зимней экзаменационной сессии;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об оплате контракта;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учебно-воспитательная беседа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extLst>
                  <a:ext uri="{0D108BD9-81ED-4DB2-BD59-A6C34878D82A}">
                    <a16:rowId xmlns:a16="http://schemas.microsoft.com/office/drawing/2014/main" val="2391765367"/>
                  </a:ext>
                </a:extLst>
              </a:tr>
              <a:tr h="9806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12.12.19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КГТУ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им.И.Раззакова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состоялась встреча в Народным писателем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О.Даникеевым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-Зам.декана по ВР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-Студенты первого курса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 выложены на сайт КГТУ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extLst>
                  <a:ext uri="{0D108BD9-81ED-4DB2-BD59-A6C34878D82A}">
                    <a16:rowId xmlns:a16="http://schemas.microsoft.com/office/drawing/2014/main" val="849859765"/>
                  </a:ext>
                </a:extLst>
              </a:tr>
              <a:tr h="1931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12.12.19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 детского реабилитационного центра «Максат»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-зам. декана по ВР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старосты групп первых курсов : ТПООП, ТК, ДГ,ХМК, БТ, ТМО,СУКМ,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 выложены на сайт КГТУ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Закуплены: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продукты питания (крупы, овощи, сладости, масло и т.д.)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мыло моющее (мыло, щетки, шампуни, крема)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предметы инд. пользования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переданы денежные средства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extLst>
                  <a:ext uri="{0D108BD9-81ED-4DB2-BD59-A6C34878D82A}">
                    <a16:rowId xmlns:a16="http://schemas.microsoft.com/office/drawing/2014/main" val="1629973901"/>
                  </a:ext>
                </a:extLst>
              </a:tr>
              <a:tr h="1219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открытых дверей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гости (абитуриенты и родители)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декан,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зам.декана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 ВР,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зав.кафедрами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ППС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приняло 365 школьников.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организации приняли студенты Технологического факультета.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20" marR="32220" marT="0" marB="0"/>
                </a:tc>
                <a:extLst>
                  <a:ext uri="{0D108BD9-81ED-4DB2-BD59-A6C34878D82A}">
                    <a16:rowId xmlns:a16="http://schemas.microsoft.com/office/drawing/2014/main" val="383949325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480" y="3562066"/>
            <a:ext cx="1063201" cy="1888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681" y="3562066"/>
            <a:ext cx="1166315" cy="941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681" y="4503760"/>
            <a:ext cx="1246111" cy="946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3573" y="525042"/>
            <a:ext cx="1261681" cy="7423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572" y="1267350"/>
            <a:ext cx="2396220" cy="12301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45253" y="525041"/>
            <a:ext cx="1134539" cy="7423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0481" y="5450574"/>
            <a:ext cx="2309312" cy="12406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3572" y="2545653"/>
            <a:ext cx="1277702" cy="8986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25137" y="2545652"/>
            <a:ext cx="1139233" cy="8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76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340" y="200722"/>
            <a:ext cx="10470997" cy="278780"/>
          </a:xfrm>
        </p:spPr>
        <p:txBody>
          <a:bodyPr>
            <a:noAutofit/>
          </a:bodyPr>
          <a:lstStyle/>
          <a:p>
            <a:r>
              <a:rPr lang="ky-KG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Проведенные мероприятия ТФ за весенний семестр  (2019/2020 уч. г.)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669073" y="479502"/>
          <a:ext cx="10805531" cy="60757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50162">
                  <a:extLst>
                    <a:ext uri="{9D8B030D-6E8A-4147-A177-3AD203B41FA5}">
                      <a16:colId xmlns:a16="http://schemas.microsoft.com/office/drawing/2014/main" val="795979668"/>
                    </a:ext>
                  </a:extLst>
                </a:gridCol>
                <a:gridCol w="1098293">
                  <a:extLst>
                    <a:ext uri="{9D8B030D-6E8A-4147-A177-3AD203B41FA5}">
                      <a16:colId xmlns:a16="http://schemas.microsoft.com/office/drawing/2014/main" val="3783257596"/>
                    </a:ext>
                  </a:extLst>
                </a:gridCol>
                <a:gridCol w="2053683">
                  <a:extLst>
                    <a:ext uri="{9D8B030D-6E8A-4147-A177-3AD203B41FA5}">
                      <a16:colId xmlns:a16="http://schemas.microsoft.com/office/drawing/2014/main" val="312531197"/>
                    </a:ext>
                  </a:extLst>
                </a:gridCol>
                <a:gridCol w="1728145">
                  <a:extLst>
                    <a:ext uri="{9D8B030D-6E8A-4147-A177-3AD203B41FA5}">
                      <a16:colId xmlns:a16="http://schemas.microsoft.com/office/drawing/2014/main" val="2517266751"/>
                    </a:ext>
                  </a:extLst>
                </a:gridCol>
                <a:gridCol w="1797107">
                  <a:extLst>
                    <a:ext uri="{9D8B030D-6E8A-4147-A177-3AD203B41FA5}">
                      <a16:colId xmlns:a16="http://schemas.microsoft.com/office/drawing/2014/main" val="3134659463"/>
                    </a:ext>
                  </a:extLst>
                </a:gridCol>
                <a:gridCol w="3678141">
                  <a:extLst>
                    <a:ext uri="{9D8B030D-6E8A-4147-A177-3AD203B41FA5}">
                      <a16:colId xmlns:a16="http://schemas.microsoft.com/office/drawing/2014/main" val="1628301234"/>
                    </a:ext>
                  </a:extLst>
                </a:gridCol>
              </a:tblGrid>
              <a:tr h="3108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extLst>
                  <a:ext uri="{0D108BD9-81ED-4DB2-BD59-A6C34878D82A}">
                    <a16:rowId xmlns:a16="http://schemas.microsoft.com/office/drawing/2014/main" val="2947505546"/>
                  </a:ext>
                </a:extLst>
              </a:tr>
              <a:tr h="733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23.01.20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Анкетирование студентов по результатам зимней сессии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Студенты 1-2 курсов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effectLst/>
                        </a:rPr>
                        <a:t> </a:t>
                      </a:r>
                      <a:r>
                        <a:rPr lang="ky-KG" sz="1000" dirty="0" smtClean="0">
                          <a:effectLst/>
                        </a:rPr>
                        <a:t>ананимное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extLst>
                  <a:ext uri="{0D108BD9-81ED-4DB2-BD59-A6C34878D82A}">
                    <a16:rowId xmlns:a16="http://schemas.microsoft.com/office/drawing/2014/main" val="2749915454"/>
                  </a:ext>
                </a:extLst>
              </a:tr>
              <a:tr h="881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10.02.20.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карьеры и практики 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Декан, зам. декан  ВР ТФ, зав. Кафедры ТФ, преподователи ТФ, студенты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БАЗ,1/320,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/305, кафедры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extLst>
                  <a:ext uri="{0D108BD9-81ED-4DB2-BD59-A6C34878D82A}">
                    <a16:rowId xmlns:a16="http://schemas.microsoft.com/office/drawing/2014/main" val="2046746510"/>
                  </a:ext>
                </a:extLst>
              </a:tr>
              <a:tr h="550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19.02.20.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23-февралга карата концерттик иш чараларга катышуу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декана по ВР ТФ методист ТФ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effectLst/>
                        </a:rPr>
                        <a:t> </a:t>
                      </a:r>
                      <a:r>
                        <a:rPr lang="ky-KG" sz="1000" dirty="0" smtClean="0">
                          <a:effectLst/>
                        </a:rPr>
                        <a:t>сайт КГТУ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extLst>
                  <a:ext uri="{0D108BD9-81ED-4DB2-BD59-A6C34878D82A}">
                    <a16:rowId xmlns:a16="http://schemas.microsoft.com/office/drawing/2014/main" val="460386316"/>
                  </a:ext>
                </a:extLst>
              </a:tr>
              <a:tr h="366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20.02.20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Битва за РЕСПЕКТ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-2-3-4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</a:t>
                      </a: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тун 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студенттери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Баскетбольный зал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extLst>
                  <a:ext uri="{0D108BD9-81ED-4DB2-BD59-A6C34878D82A}">
                    <a16:rowId xmlns:a16="http://schemas.microsoft.com/office/drawing/2014/main" val="1291373492"/>
                  </a:ext>
                </a:extLst>
              </a:tr>
              <a:tr h="366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21.02.20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Битва за РЕСПЕКТ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Обшежитие №1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Баскетбольный зал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extLst>
                  <a:ext uri="{0D108BD9-81ED-4DB2-BD59-A6C34878D82A}">
                    <a16:rowId xmlns:a16="http://schemas.microsoft.com/office/drawing/2014/main" val="3458570126"/>
                  </a:ext>
                </a:extLst>
              </a:tr>
              <a:tr h="17742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03.03.20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межвузовском конкурсе “А нука девушки”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Декан, зам. декан  ВР ТФ, зав. зав. Кафедрой кыргызского языка Жумагуль кызы Айнура и преподователи ТФ, студенты ТФ (3-место)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драм театр оперы и балета  им. Т.Абдымомунова, организованное со стороны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“Аялдар кеңешинин”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17" marR="50317" marT="0" marB="0"/>
                </a:tc>
                <a:extLst>
                  <a:ext uri="{0D108BD9-81ED-4DB2-BD59-A6C34878D82A}">
                    <a16:rowId xmlns:a16="http://schemas.microsoft.com/office/drawing/2014/main" val="227430614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345" y="1513356"/>
            <a:ext cx="877103" cy="9279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448" y="1519957"/>
            <a:ext cx="758282" cy="9279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907" y="1526558"/>
            <a:ext cx="1089217" cy="9279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1301" y="1568622"/>
            <a:ext cx="869793" cy="9279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466" y="3237114"/>
            <a:ext cx="1663264" cy="7222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3550" y="3237115"/>
            <a:ext cx="1927544" cy="7222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8345" y="3959384"/>
            <a:ext cx="3646259" cy="4565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0466" y="4331368"/>
            <a:ext cx="1499945" cy="22042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0412" y="4331369"/>
            <a:ext cx="2145998" cy="10908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0980" y="5433492"/>
            <a:ext cx="2163623" cy="114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78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300787" y="300790"/>
          <a:ext cx="11562348" cy="689465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90121">
                  <a:extLst>
                    <a:ext uri="{9D8B030D-6E8A-4147-A177-3AD203B41FA5}">
                      <a16:colId xmlns:a16="http://schemas.microsoft.com/office/drawing/2014/main" val="3161870457"/>
                    </a:ext>
                  </a:extLst>
                </a:gridCol>
                <a:gridCol w="833354">
                  <a:extLst>
                    <a:ext uri="{9D8B030D-6E8A-4147-A177-3AD203B41FA5}">
                      <a16:colId xmlns:a16="http://schemas.microsoft.com/office/drawing/2014/main" val="2344084779"/>
                    </a:ext>
                  </a:extLst>
                </a:gridCol>
                <a:gridCol w="2249905">
                  <a:extLst>
                    <a:ext uri="{9D8B030D-6E8A-4147-A177-3AD203B41FA5}">
                      <a16:colId xmlns:a16="http://schemas.microsoft.com/office/drawing/2014/main" val="1117265188"/>
                    </a:ext>
                  </a:extLst>
                </a:gridCol>
                <a:gridCol w="2105527">
                  <a:extLst>
                    <a:ext uri="{9D8B030D-6E8A-4147-A177-3AD203B41FA5}">
                      <a16:colId xmlns:a16="http://schemas.microsoft.com/office/drawing/2014/main" val="1298852376"/>
                    </a:ext>
                  </a:extLst>
                </a:gridCol>
                <a:gridCol w="1756610">
                  <a:extLst>
                    <a:ext uri="{9D8B030D-6E8A-4147-A177-3AD203B41FA5}">
                      <a16:colId xmlns:a16="http://schemas.microsoft.com/office/drawing/2014/main" val="2343783733"/>
                    </a:ext>
                  </a:extLst>
                </a:gridCol>
                <a:gridCol w="4126831">
                  <a:extLst>
                    <a:ext uri="{9D8B030D-6E8A-4147-A177-3AD203B41FA5}">
                      <a16:colId xmlns:a16="http://schemas.microsoft.com/office/drawing/2014/main" val="1305928495"/>
                    </a:ext>
                  </a:extLst>
                </a:gridCol>
              </a:tblGrid>
              <a:tr h="269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 отчет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extLst>
                  <a:ext uri="{0D108BD9-81ED-4DB2-BD59-A6C34878D82A}">
                    <a16:rowId xmlns:a16="http://schemas.microsoft.com/office/drawing/2014/main" val="1588472700"/>
                  </a:ext>
                </a:extLst>
              </a:tr>
              <a:tr h="477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25.02.17.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Старосталардын чогулушу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Т.И боюнча декандын орун басары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Деканат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Загружено в</a:t>
                      </a: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фейсбук (в страничку ТФ)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extLst>
                  <a:ext uri="{0D108BD9-81ED-4DB2-BD59-A6C34878D82A}">
                    <a16:rowId xmlns:a16="http://schemas.microsoft.com/office/drawing/2014/main" val="2686611212"/>
                  </a:ext>
                </a:extLst>
              </a:tr>
              <a:tr h="516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6.03.17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8-марта </a:t>
                      </a:r>
                      <a:endParaRPr lang="ky-KG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y-KG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Студенты ТФ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extLst>
                  <a:ext uri="{0D108BD9-81ED-4DB2-BD59-A6C34878D82A}">
                    <a16:rowId xmlns:a16="http://schemas.microsoft.com/office/drawing/2014/main" val="2797024428"/>
                  </a:ext>
                </a:extLst>
              </a:tr>
              <a:tr h="678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11.03.20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Посадка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березовой рощи на 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«Аллея выпускников»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Декан, Зам. декана по ВР ТФ мтуденты  ТФ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территории ТФ посажано 20 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 с комом земли.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extLst>
                  <a:ext uri="{0D108BD9-81ED-4DB2-BD59-A6C34878D82A}">
                    <a16:rowId xmlns:a16="http://schemas.microsoft.com/office/drawing/2014/main" val="1653674561"/>
                  </a:ext>
                </a:extLst>
              </a:tr>
              <a:tr h="13566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12.03.20.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 проведении лекций посвященной вопросам зарождения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коронавируса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его последствиям для студентов ТФ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Санитарный врач ЦГСЭН г.Бишкек Райимжанов Н. Э. Декан ТФ, зам. декана  по ВР ТФ.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1/320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extLst>
                  <a:ext uri="{0D108BD9-81ED-4DB2-BD59-A6C34878D82A}">
                    <a16:rowId xmlns:a16="http://schemas.microsoft.com/office/drawing/2014/main" val="1973453190"/>
                  </a:ext>
                </a:extLst>
              </a:tr>
              <a:tr h="678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17.03.20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Субботник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Профессорско-преподавательский состав и сотрудники ТФ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ТФ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extLst>
                  <a:ext uri="{0D108BD9-81ED-4DB2-BD59-A6C34878D82A}">
                    <a16:rowId xmlns:a16="http://schemas.microsoft.com/office/drawing/2014/main" val="844625922"/>
                  </a:ext>
                </a:extLst>
              </a:tr>
              <a:tr h="1130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17.03.20.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Заседание деканата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случаю эпидемиологической ситуацию с коронавирусом в стране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Декан, зам. деканы, зав. кафедры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Деканат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extLst>
                  <a:ext uri="{0D108BD9-81ED-4DB2-BD59-A6C34878D82A}">
                    <a16:rowId xmlns:a16="http://schemas.microsoft.com/office/drawing/2014/main" val="2541070906"/>
                  </a:ext>
                </a:extLst>
              </a:tr>
              <a:tr h="1112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22.03.20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Рейд в общежитии </a:t>
                      </a:r>
                      <a:endParaRPr lang="ky-KG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y-KG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y-KG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y-KG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Декан, зам. деканы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Общежитие №3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3" marR="34083" marT="0" marB="0"/>
                </a:tc>
                <a:extLst>
                  <a:ext uri="{0D108BD9-81ED-4DB2-BD59-A6C34878D82A}">
                    <a16:rowId xmlns:a16="http://schemas.microsoft.com/office/drawing/2014/main" val="405147852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911" y="1054224"/>
            <a:ext cx="1640722" cy="7023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633" y="1073112"/>
            <a:ext cx="2478502" cy="6834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911" y="1756611"/>
            <a:ext cx="1445660" cy="7534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571" y="1775500"/>
            <a:ext cx="2673564" cy="75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3912" y="2547823"/>
            <a:ext cx="1833226" cy="13749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5391" y="2547824"/>
            <a:ext cx="2289492" cy="13749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3912" y="3922743"/>
            <a:ext cx="1303835" cy="7912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023683" y="3941633"/>
            <a:ext cx="1239253" cy="7723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2937" y="3961321"/>
            <a:ext cx="1600198" cy="7526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2164" y="4626672"/>
            <a:ext cx="2063573" cy="12327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5878" y="4645561"/>
            <a:ext cx="2137257" cy="12138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2163" y="5875467"/>
            <a:ext cx="2063573" cy="11891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05735" y="5875467"/>
            <a:ext cx="2057399" cy="11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3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469232" y="348915"/>
          <a:ext cx="11249526" cy="616115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81604">
                  <a:extLst>
                    <a:ext uri="{9D8B030D-6E8A-4147-A177-3AD203B41FA5}">
                      <a16:colId xmlns:a16="http://schemas.microsoft.com/office/drawing/2014/main" val="4045049998"/>
                    </a:ext>
                  </a:extLst>
                </a:gridCol>
                <a:gridCol w="1418979">
                  <a:extLst>
                    <a:ext uri="{9D8B030D-6E8A-4147-A177-3AD203B41FA5}">
                      <a16:colId xmlns:a16="http://schemas.microsoft.com/office/drawing/2014/main" val="3003068222"/>
                    </a:ext>
                  </a:extLst>
                </a:gridCol>
                <a:gridCol w="3574138">
                  <a:extLst>
                    <a:ext uri="{9D8B030D-6E8A-4147-A177-3AD203B41FA5}">
                      <a16:colId xmlns:a16="http://schemas.microsoft.com/office/drawing/2014/main" val="3897150144"/>
                    </a:ext>
                  </a:extLst>
                </a:gridCol>
                <a:gridCol w="3203824">
                  <a:extLst>
                    <a:ext uri="{9D8B030D-6E8A-4147-A177-3AD203B41FA5}">
                      <a16:colId xmlns:a16="http://schemas.microsoft.com/office/drawing/2014/main" val="2308238323"/>
                    </a:ext>
                  </a:extLst>
                </a:gridCol>
                <a:gridCol w="2470981">
                  <a:extLst>
                    <a:ext uri="{9D8B030D-6E8A-4147-A177-3AD203B41FA5}">
                      <a16:colId xmlns:a16="http://schemas.microsoft.com/office/drawing/2014/main" val="2834241741"/>
                    </a:ext>
                  </a:extLst>
                </a:gridCol>
              </a:tblGrid>
              <a:tr h="361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7525512"/>
                  </a:ext>
                </a:extLst>
              </a:tr>
              <a:tr h="856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03-04.20.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2625"/>
                        </a:spcAft>
                      </a:pPr>
                      <a:r>
                        <a:rPr lang="ru-RU" sz="1400" kern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Видеоролики по профилактика </a:t>
                      </a:r>
                      <a:r>
                        <a:rPr lang="ru-RU" sz="1400" kern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коронавирусной</a:t>
                      </a:r>
                      <a:r>
                        <a:rPr lang="ru-RU" sz="1400" kern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инфекции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декана по ВР ТФ, преподаватели ТФ, студенты ТФ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Фейсбук, 9 роликов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6669232"/>
                  </a:ext>
                </a:extLst>
              </a:tr>
              <a:tr h="1074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03-04.20.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2625"/>
                        </a:spcAft>
                      </a:pPr>
                      <a:r>
                        <a:rPr lang="ru-RU" sz="1400" kern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Гуманитарная помощь студента проживающих во время карантина в общежитии </a:t>
                      </a:r>
                      <a:r>
                        <a:rPr lang="ru-RU" sz="1400" kern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№3  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Декан, зам. декана по ВР ТФ, зав. кафедры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Общежитие №3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4324534"/>
                  </a:ext>
                </a:extLst>
              </a:tr>
              <a:tr h="1074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04.05.20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2625"/>
                        </a:spcAft>
                      </a:pPr>
                      <a:r>
                        <a:rPr lang="ru-RU" sz="1400" kern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Видеоролики посвященные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к 75 летию Победы Великой Отечественной Войны.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декана по ВР ТФ, зав. кафедры ТФ. преподаватели ТФ, студенты ТФ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Фейсбук 9 роликов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1332634"/>
                  </a:ext>
                </a:extLst>
              </a:tr>
              <a:tr h="1074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06.05.20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2625"/>
                        </a:spcAft>
                      </a:pPr>
                      <a:r>
                        <a:rPr lang="ru-RU" sz="1400" kern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Собрание куратор и старост через онлайн режим 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декана ТФ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академ. советники, кураторы, старосты.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Zoom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3982997"/>
                  </a:ext>
                </a:extLst>
              </a:tr>
              <a:tr h="984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08.05.20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конкурсе за лучший ролик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 75 летию Победы Великой Отечественной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декана ТФ, кафедра Кыргызского языка, студенты ТФ.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роликов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6228436"/>
                  </a:ext>
                </a:extLst>
              </a:tr>
              <a:tr h="638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Ответсвенная по профариентационной  работе ТФ 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(ролики  профариентационного характера)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декана по ВР ТФ.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Фейсбук. </a:t>
                      </a:r>
                      <a:r>
                        <a:rPr lang="ky-KG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ky-KG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роликов. 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0296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99703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</TotalTime>
  <Words>1299</Words>
  <Application>Microsoft Office PowerPoint</Application>
  <PresentationFormat>Широкоэкранный</PresentationFormat>
  <Paragraphs>398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Calibri</vt:lpstr>
      <vt:lpstr>Century Gothic</vt:lpstr>
      <vt:lpstr>Times New Roman</vt:lpstr>
      <vt:lpstr>Wingdings 3</vt:lpstr>
      <vt:lpstr>Сектор</vt:lpstr>
      <vt:lpstr>  Проведенные мероприятия технологического факультета  за 2019-2020 уч. г.  </vt:lpstr>
      <vt:lpstr>Презентация PowerPoint</vt:lpstr>
      <vt:lpstr>Презентация PowerPoint</vt:lpstr>
      <vt:lpstr>Презентация PowerPoint</vt:lpstr>
      <vt:lpstr>Проведенные мероприятия ТФ за весенний семестр  (2019/2020 уч. г.)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Проведенные мероприятия технологического факультета  за 2019-2020 уч. г.  </dc:title>
  <dc:creator>Пользователь</dc:creator>
  <cp:lastModifiedBy>Пользователь</cp:lastModifiedBy>
  <cp:revision>1</cp:revision>
  <dcterms:created xsi:type="dcterms:W3CDTF">2020-11-13T13:50:13Z</dcterms:created>
  <dcterms:modified xsi:type="dcterms:W3CDTF">2020-11-13T13:51:32Z</dcterms:modified>
</cp:coreProperties>
</file>