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gif" ContentType="image/gif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  <p:sldMasterId id="2147483715" r:id="rId2"/>
  </p:sldMasterIdLst>
  <p:notesMasterIdLst>
    <p:notesMasterId r:id="rId21"/>
  </p:notesMasterIdLst>
  <p:handoutMasterIdLst>
    <p:handoutMasterId r:id="rId22"/>
  </p:handoutMasterIdLst>
  <p:sldIdLst>
    <p:sldId id="276" r:id="rId3"/>
    <p:sldId id="289" r:id="rId4"/>
    <p:sldId id="288" r:id="rId5"/>
    <p:sldId id="293" r:id="rId6"/>
    <p:sldId id="294" r:id="rId7"/>
    <p:sldId id="291" r:id="rId8"/>
    <p:sldId id="292" r:id="rId9"/>
    <p:sldId id="295" r:id="rId10"/>
    <p:sldId id="297" r:id="rId11"/>
    <p:sldId id="298" r:id="rId12"/>
    <p:sldId id="299" r:id="rId13"/>
    <p:sldId id="296" r:id="rId14"/>
    <p:sldId id="300" r:id="rId15"/>
    <p:sldId id="290" r:id="rId16"/>
    <p:sldId id="301" r:id="rId17"/>
    <p:sldId id="302" r:id="rId18"/>
    <p:sldId id="303" r:id="rId19"/>
    <p:sldId id="287" r:id="rId20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80F0F"/>
    <a:srgbClr val="6E6452"/>
    <a:srgbClr val="E5DBA1"/>
    <a:srgbClr val="BABA93"/>
    <a:srgbClr val="BABB93"/>
    <a:srgbClr val="DEDEAF"/>
    <a:srgbClr val="999999"/>
    <a:srgbClr val="D9D9D9"/>
    <a:srgbClr val="CC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39" autoAdjust="0"/>
    <p:restoredTop sz="92388" autoAdjust="0"/>
  </p:normalViewPr>
  <p:slideViewPr>
    <p:cSldViewPr snapToGrid="0">
      <p:cViewPr>
        <p:scale>
          <a:sx n="91" d="100"/>
          <a:sy n="91" d="100"/>
        </p:scale>
        <p:origin x="-786" y="-78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946" y="-108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668FBD-2181-44D8-83A3-90D4884590D4}" type="doc">
      <dgm:prSet loTypeId="urn:microsoft.com/office/officeart/2005/8/layout/v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157163-C368-4A18-8443-D072D1A0F94D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Казахский национальный аграрный университет</a:t>
          </a:r>
          <a:endParaRPr lang="ru-RU" dirty="0">
            <a:solidFill>
              <a:srgbClr val="002060"/>
            </a:solidFill>
          </a:endParaRPr>
        </a:p>
      </dgm:t>
    </dgm:pt>
    <dgm:pt modelId="{5104FB6D-5D9C-4018-A037-4291571CB488}" type="parTrans" cxnId="{65B142FE-BF38-4DD0-AC5D-4448C38D1C15}">
      <dgm:prSet/>
      <dgm:spPr/>
      <dgm:t>
        <a:bodyPr/>
        <a:lstStyle/>
        <a:p>
          <a:endParaRPr lang="ru-RU"/>
        </a:p>
      </dgm:t>
    </dgm:pt>
    <dgm:pt modelId="{BC73A795-BD7A-47A9-B153-D51776DC99AD}" type="sibTrans" cxnId="{65B142FE-BF38-4DD0-AC5D-4448C38D1C15}">
      <dgm:prSet/>
      <dgm:spPr/>
      <dgm:t>
        <a:bodyPr/>
        <a:lstStyle/>
        <a:p>
          <a:endParaRPr lang="ru-RU"/>
        </a:p>
      </dgm:t>
    </dgm:pt>
    <dgm:pt modelId="{90454622-6957-4A12-8958-1BBD3497E850}">
      <dgm:prSet phldrT="[Текст]"/>
      <dgm:spPr/>
      <dgm:t>
        <a:bodyPr/>
        <a:lstStyle/>
        <a:p>
          <a:r>
            <a:rPr lang="ru-RU" dirty="0" err="1" smtClean="0">
              <a:solidFill>
                <a:srgbClr val="002060"/>
              </a:solidFill>
            </a:rPr>
            <a:t>Алматинский</a:t>
          </a:r>
          <a:r>
            <a:rPr lang="ru-RU" dirty="0" smtClean="0">
              <a:solidFill>
                <a:srgbClr val="002060"/>
              </a:solidFill>
            </a:rPr>
            <a:t> технологический университет</a:t>
          </a:r>
          <a:endParaRPr lang="ru-RU" dirty="0">
            <a:solidFill>
              <a:srgbClr val="002060"/>
            </a:solidFill>
          </a:endParaRPr>
        </a:p>
      </dgm:t>
    </dgm:pt>
    <dgm:pt modelId="{A840BAB3-4850-45BB-BC2F-87BD47ADD9E5}" type="parTrans" cxnId="{2D3CD08E-10D9-4063-9CFE-5CD32237E487}">
      <dgm:prSet/>
      <dgm:spPr/>
      <dgm:t>
        <a:bodyPr/>
        <a:lstStyle/>
        <a:p>
          <a:endParaRPr lang="ru-RU"/>
        </a:p>
      </dgm:t>
    </dgm:pt>
    <dgm:pt modelId="{F7E1D0A3-38CD-4F00-A4A6-601142B7F7DD}" type="sibTrans" cxnId="{2D3CD08E-10D9-4063-9CFE-5CD32237E487}">
      <dgm:prSet/>
      <dgm:spPr/>
      <dgm:t>
        <a:bodyPr/>
        <a:lstStyle/>
        <a:p>
          <a:endParaRPr lang="ru-RU"/>
        </a:p>
      </dgm:t>
    </dgm:pt>
    <dgm:pt modelId="{A26B3D8F-0534-4368-9843-F4A2EC1E38E0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Технологический университет Таджикистана</a:t>
          </a:r>
          <a:endParaRPr lang="ru-RU" dirty="0">
            <a:solidFill>
              <a:srgbClr val="002060"/>
            </a:solidFill>
          </a:endParaRPr>
        </a:p>
      </dgm:t>
    </dgm:pt>
    <dgm:pt modelId="{B3AB1BAE-E88A-4498-B0A9-1FAEDF6F1116}" type="parTrans" cxnId="{3D16B123-D410-4423-A9B5-177FCA8F5D42}">
      <dgm:prSet/>
      <dgm:spPr/>
      <dgm:t>
        <a:bodyPr/>
        <a:lstStyle/>
        <a:p>
          <a:endParaRPr lang="ru-RU"/>
        </a:p>
      </dgm:t>
    </dgm:pt>
    <dgm:pt modelId="{9C312802-DF1C-4CD2-8C35-07DA6172D6A9}" type="sibTrans" cxnId="{3D16B123-D410-4423-A9B5-177FCA8F5D42}">
      <dgm:prSet/>
      <dgm:spPr/>
      <dgm:t>
        <a:bodyPr/>
        <a:lstStyle/>
        <a:p>
          <a:endParaRPr lang="ru-RU"/>
        </a:p>
      </dgm:t>
    </dgm:pt>
    <dgm:pt modelId="{CEBB4069-E26C-4FF8-8557-FA8B6FFF1342}">
      <dgm:prSet/>
      <dgm:spPr/>
      <dgm:t>
        <a:bodyPr/>
        <a:lstStyle/>
        <a:p>
          <a:r>
            <a:rPr lang="ru-RU" dirty="0" err="1" smtClean="0">
              <a:solidFill>
                <a:srgbClr val="002060"/>
              </a:solidFill>
            </a:rPr>
            <a:t>Худжандский</a:t>
          </a:r>
          <a:r>
            <a:rPr lang="ru-RU" dirty="0" smtClean="0">
              <a:solidFill>
                <a:srgbClr val="002060"/>
              </a:solidFill>
            </a:rPr>
            <a:t> политехнический институт Таджикского технического университета </a:t>
          </a:r>
          <a:endParaRPr lang="ru-RU" dirty="0">
            <a:solidFill>
              <a:srgbClr val="002060"/>
            </a:solidFill>
          </a:endParaRPr>
        </a:p>
      </dgm:t>
    </dgm:pt>
    <dgm:pt modelId="{8DCFFBE7-8C52-4A94-AE2D-19D5F40A9CB7}" type="parTrans" cxnId="{71AC9F0A-3A2F-4141-97DF-904E0EDF46F4}">
      <dgm:prSet/>
      <dgm:spPr/>
      <dgm:t>
        <a:bodyPr/>
        <a:lstStyle/>
        <a:p>
          <a:endParaRPr lang="ru-RU"/>
        </a:p>
      </dgm:t>
    </dgm:pt>
    <dgm:pt modelId="{5E887D79-A663-499F-9C6E-90F721138A91}" type="sibTrans" cxnId="{71AC9F0A-3A2F-4141-97DF-904E0EDF46F4}">
      <dgm:prSet/>
      <dgm:spPr/>
      <dgm:t>
        <a:bodyPr/>
        <a:lstStyle/>
        <a:p>
          <a:endParaRPr lang="ru-RU"/>
        </a:p>
      </dgm:t>
    </dgm:pt>
    <dgm:pt modelId="{40BEFA77-7FBC-403A-9A92-8D7C12638273}">
      <dgm:prSet/>
      <dgm:spPr/>
      <dgm:t>
        <a:bodyPr/>
        <a:lstStyle/>
        <a:p>
          <a:r>
            <a:rPr lang="ru-RU" dirty="0" err="1" smtClean="0">
              <a:solidFill>
                <a:srgbClr val="002060"/>
              </a:solidFill>
            </a:rPr>
            <a:t>Ошский</a:t>
          </a:r>
          <a:r>
            <a:rPr lang="ru-RU" dirty="0" smtClean="0">
              <a:solidFill>
                <a:srgbClr val="002060"/>
              </a:solidFill>
            </a:rPr>
            <a:t> технологический университет</a:t>
          </a:r>
          <a:endParaRPr lang="ru-RU" dirty="0">
            <a:solidFill>
              <a:srgbClr val="002060"/>
            </a:solidFill>
          </a:endParaRPr>
        </a:p>
      </dgm:t>
    </dgm:pt>
    <dgm:pt modelId="{51347EE5-A36D-46CA-A782-3719027FF0AF}" type="parTrans" cxnId="{B91163F3-1460-48AC-B50C-B64ADE20B2EF}">
      <dgm:prSet/>
      <dgm:spPr/>
      <dgm:t>
        <a:bodyPr/>
        <a:lstStyle/>
        <a:p>
          <a:endParaRPr lang="ru-RU"/>
        </a:p>
      </dgm:t>
    </dgm:pt>
    <dgm:pt modelId="{C165EE5E-9A9C-4395-A897-83ED1DB07C15}" type="sibTrans" cxnId="{B91163F3-1460-48AC-B50C-B64ADE20B2EF}">
      <dgm:prSet/>
      <dgm:spPr/>
      <dgm:t>
        <a:bodyPr/>
        <a:lstStyle/>
        <a:p>
          <a:endParaRPr lang="ru-RU"/>
        </a:p>
      </dgm:t>
    </dgm:pt>
    <dgm:pt modelId="{97BEA46D-6F8E-4EC4-A70B-32F28DD57ABF}" type="pres">
      <dgm:prSet presAssocID="{9D668FBD-2181-44D8-83A3-90D4884590D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2FF57F-545B-46BE-8A78-FD187CB55BDE}" type="pres">
      <dgm:prSet presAssocID="{E3157163-C368-4A18-8443-D072D1A0F94D}" presName="composite" presStyleCnt="0"/>
      <dgm:spPr/>
    </dgm:pt>
    <dgm:pt modelId="{A6243264-6958-4835-8F7E-14D8820C11FB}" type="pres">
      <dgm:prSet presAssocID="{E3157163-C368-4A18-8443-D072D1A0F94D}" presName="imgShp" presStyleLbl="fgImgPlace1" presStyleIdx="0" presStyleCnt="5" custScaleX="131500" custScaleY="130477" custLinFactNeighborX="-9435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4C18A51-2485-44F6-BB4D-AFCA5637CC09}" type="pres">
      <dgm:prSet presAssocID="{E3157163-C368-4A18-8443-D072D1A0F94D}" presName="txShp" presStyleLbl="node1" presStyleIdx="0" presStyleCnt="5" custScaleX="112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ED0CF-AF37-449C-ADD4-A1730A1BC69E}" type="pres">
      <dgm:prSet presAssocID="{BC73A795-BD7A-47A9-B153-D51776DC99AD}" presName="spacing" presStyleCnt="0"/>
      <dgm:spPr/>
    </dgm:pt>
    <dgm:pt modelId="{F227A856-F730-4631-A9D3-C8E7C349E30E}" type="pres">
      <dgm:prSet presAssocID="{90454622-6957-4A12-8958-1BBD3497E850}" presName="composite" presStyleCnt="0"/>
      <dgm:spPr/>
    </dgm:pt>
    <dgm:pt modelId="{733B5833-09E3-4D2A-A7A9-1A0D6A4AB7EE}" type="pres">
      <dgm:prSet presAssocID="{90454622-6957-4A12-8958-1BBD3497E850}" presName="imgShp" presStyleLbl="fgImgPlace1" presStyleIdx="1" presStyleCnt="5" custScaleX="158820" custScaleY="125245" custLinFactX="-6990" custLinFactNeighborX="-100000" custLinFactNeighborY="-13374"/>
      <dgm:spPr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49DE0F9-D67D-4468-B864-1366F47F4F36}" type="pres">
      <dgm:prSet presAssocID="{90454622-6957-4A12-8958-1BBD3497E850}" presName="txShp" presStyleLbl="node1" presStyleIdx="1" presStyleCnt="5" custScaleX="11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1AC97-837E-4727-8517-E54DDBA2DE52}" type="pres">
      <dgm:prSet presAssocID="{F7E1D0A3-38CD-4F00-A4A6-601142B7F7DD}" presName="spacing" presStyleCnt="0"/>
      <dgm:spPr/>
    </dgm:pt>
    <dgm:pt modelId="{070BC5AA-8911-4FD1-AF17-1C20A71284B4}" type="pres">
      <dgm:prSet presAssocID="{A26B3D8F-0534-4368-9843-F4A2EC1E38E0}" presName="composite" presStyleCnt="0"/>
      <dgm:spPr/>
    </dgm:pt>
    <dgm:pt modelId="{66581A8A-3692-4F56-A684-931A22DA8BF4}" type="pres">
      <dgm:prSet presAssocID="{A26B3D8F-0534-4368-9843-F4A2EC1E38E0}" presName="imgShp" presStyleLbl="fgImgPlace1" presStyleIdx="2" presStyleCnt="5" custFlipVert="1" custScaleX="151257" custScaleY="102886" custLinFactX="-4831" custLinFactNeighborX="-100000" custLinFactNeighborY="-187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A527CC2-1C13-4F7F-BDD9-96AE954614AC}" type="pres">
      <dgm:prSet presAssocID="{A26B3D8F-0534-4368-9843-F4A2EC1E38E0}" presName="txShp" presStyleLbl="node1" presStyleIdx="2" presStyleCnt="5" custScaleX="109854" custLinFactNeighborX="2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408FD-0FC7-410A-9344-0DD7C711FA23}" type="pres">
      <dgm:prSet presAssocID="{9C312802-DF1C-4CD2-8C35-07DA6172D6A9}" presName="spacing" presStyleCnt="0"/>
      <dgm:spPr/>
    </dgm:pt>
    <dgm:pt modelId="{8807C52D-1F4A-429C-9A6A-49DE880F5FF1}" type="pres">
      <dgm:prSet presAssocID="{CEBB4069-E26C-4FF8-8557-FA8B6FFF1342}" presName="composite" presStyleCnt="0"/>
      <dgm:spPr/>
    </dgm:pt>
    <dgm:pt modelId="{726FE624-8CD8-4E84-A3AE-CAEE7370EEE4}" type="pres">
      <dgm:prSet presAssocID="{CEBB4069-E26C-4FF8-8557-FA8B6FFF1342}" presName="imgShp" presStyleLbl="fgImgPlace1" presStyleIdx="3" presStyleCnt="5" custScaleX="182243" custScaleY="140299" custLinFactX="-18762" custLinFactNeighborX="-100000" custLinFactNeighborY="-246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7CC35B4-2784-47A0-98FC-CD357902991B}" type="pres">
      <dgm:prSet presAssocID="{CEBB4069-E26C-4FF8-8557-FA8B6FFF1342}" presName="txShp" presStyleLbl="node1" presStyleIdx="3" presStyleCnt="5" custScaleX="107579" custLinFactNeighborX="1962" custLinFactNeighborY="2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E5082-D965-495F-A4EA-32AFA68E463F}" type="pres">
      <dgm:prSet presAssocID="{5E887D79-A663-499F-9C6E-90F721138A91}" presName="spacing" presStyleCnt="0"/>
      <dgm:spPr/>
    </dgm:pt>
    <dgm:pt modelId="{6EF63AEF-4D55-4C16-B878-BA88077B54B0}" type="pres">
      <dgm:prSet presAssocID="{40BEFA77-7FBC-403A-9A92-8D7C12638273}" presName="composite" presStyleCnt="0"/>
      <dgm:spPr/>
    </dgm:pt>
    <dgm:pt modelId="{14A543CF-6BC8-4C38-A067-A35FF68DDD51}" type="pres">
      <dgm:prSet presAssocID="{40BEFA77-7FBC-403A-9A92-8D7C12638273}" presName="imgShp" presStyleLbl="fgImgPlace1" presStyleIdx="4" presStyleCnt="5" custScaleX="129334" custScaleY="129079" custLinFactNeighborX="-96114" custLinFactNeighborY="-1799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17BDF893-D3B3-4FB4-A0C3-087A873FDB67}" type="pres">
      <dgm:prSet presAssocID="{40BEFA77-7FBC-403A-9A92-8D7C12638273}" presName="txShp" presStyleLbl="node1" presStyleIdx="4" presStyleCnt="5" custScaleX="111168" custLinFactNeighborX="2110" custLinFactNeighborY="-11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E104FA-DB48-405B-9E0E-5BFAFC38465A}" type="presOf" srcId="{40BEFA77-7FBC-403A-9A92-8D7C12638273}" destId="{17BDF893-D3B3-4FB4-A0C3-087A873FDB67}" srcOrd="0" destOrd="0" presId="urn:microsoft.com/office/officeart/2005/8/layout/vList3"/>
    <dgm:cxn modelId="{2D3CD08E-10D9-4063-9CFE-5CD32237E487}" srcId="{9D668FBD-2181-44D8-83A3-90D4884590D4}" destId="{90454622-6957-4A12-8958-1BBD3497E850}" srcOrd="1" destOrd="0" parTransId="{A840BAB3-4850-45BB-BC2F-87BD47ADD9E5}" sibTransId="{F7E1D0A3-38CD-4F00-A4A6-601142B7F7DD}"/>
    <dgm:cxn modelId="{AB3C200C-D994-442A-8D7C-051A1D730402}" type="presOf" srcId="{9D668FBD-2181-44D8-83A3-90D4884590D4}" destId="{97BEA46D-6F8E-4EC4-A70B-32F28DD57ABF}" srcOrd="0" destOrd="0" presId="urn:microsoft.com/office/officeart/2005/8/layout/vList3"/>
    <dgm:cxn modelId="{E41F33B0-2B5E-49A8-94DB-E538F1C76148}" type="presOf" srcId="{CEBB4069-E26C-4FF8-8557-FA8B6FFF1342}" destId="{77CC35B4-2784-47A0-98FC-CD357902991B}" srcOrd="0" destOrd="0" presId="urn:microsoft.com/office/officeart/2005/8/layout/vList3"/>
    <dgm:cxn modelId="{3CD5024E-EC47-42E9-9E46-CE0AA8C7EE1B}" type="presOf" srcId="{E3157163-C368-4A18-8443-D072D1A0F94D}" destId="{94C18A51-2485-44F6-BB4D-AFCA5637CC09}" srcOrd="0" destOrd="0" presId="urn:microsoft.com/office/officeart/2005/8/layout/vList3"/>
    <dgm:cxn modelId="{65B142FE-BF38-4DD0-AC5D-4448C38D1C15}" srcId="{9D668FBD-2181-44D8-83A3-90D4884590D4}" destId="{E3157163-C368-4A18-8443-D072D1A0F94D}" srcOrd="0" destOrd="0" parTransId="{5104FB6D-5D9C-4018-A037-4291571CB488}" sibTransId="{BC73A795-BD7A-47A9-B153-D51776DC99AD}"/>
    <dgm:cxn modelId="{4D2C4132-57A8-4FB4-9B7E-7F6D4A3B8901}" type="presOf" srcId="{90454622-6957-4A12-8958-1BBD3497E850}" destId="{649DE0F9-D67D-4468-B864-1366F47F4F36}" srcOrd="0" destOrd="0" presId="urn:microsoft.com/office/officeart/2005/8/layout/vList3"/>
    <dgm:cxn modelId="{3D16B123-D410-4423-A9B5-177FCA8F5D42}" srcId="{9D668FBD-2181-44D8-83A3-90D4884590D4}" destId="{A26B3D8F-0534-4368-9843-F4A2EC1E38E0}" srcOrd="2" destOrd="0" parTransId="{B3AB1BAE-E88A-4498-B0A9-1FAEDF6F1116}" sibTransId="{9C312802-DF1C-4CD2-8C35-07DA6172D6A9}"/>
    <dgm:cxn modelId="{3CABB1C7-DCC0-4AB8-B756-A4CCB8CFED99}" type="presOf" srcId="{A26B3D8F-0534-4368-9843-F4A2EC1E38E0}" destId="{CA527CC2-1C13-4F7F-BDD9-96AE954614AC}" srcOrd="0" destOrd="0" presId="urn:microsoft.com/office/officeart/2005/8/layout/vList3"/>
    <dgm:cxn modelId="{71AC9F0A-3A2F-4141-97DF-904E0EDF46F4}" srcId="{9D668FBD-2181-44D8-83A3-90D4884590D4}" destId="{CEBB4069-E26C-4FF8-8557-FA8B6FFF1342}" srcOrd="3" destOrd="0" parTransId="{8DCFFBE7-8C52-4A94-AE2D-19D5F40A9CB7}" sibTransId="{5E887D79-A663-499F-9C6E-90F721138A91}"/>
    <dgm:cxn modelId="{B91163F3-1460-48AC-B50C-B64ADE20B2EF}" srcId="{9D668FBD-2181-44D8-83A3-90D4884590D4}" destId="{40BEFA77-7FBC-403A-9A92-8D7C12638273}" srcOrd="4" destOrd="0" parTransId="{51347EE5-A36D-46CA-A782-3719027FF0AF}" sibTransId="{C165EE5E-9A9C-4395-A897-83ED1DB07C15}"/>
    <dgm:cxn modelId="{841083B7-3147-4ACC-B7E8-23E49F5A71A0}" type="presParOf" srcId="{97BEA46D-6F8E-4EC4-A70B-32F28DD57ABF}" destId="{812FF57F-545B-46BE-8A78-FD187CB55BDE}" srcOrd="0" destOrd="0" presId="urn:microsoft.com/office/officeart/2005/8/layout/vList3"/>
    <dgm:cxn modelId="{CBBB834E-70C0-4346-A281-7A6DD7F441FD}" type="presParOf" srcId="{812FF57F-545B-46BE-8A78-FD187CB55BDE}" destId="{A6243264-6958-4835-8F7E-14D8820C11FB}" srcOrd="0" destOrd="0" presId="urn:microsoft.com/office/officeart/2005/8/layout/vList3"/>
    <dgm:cxn modelId="{AA1C6557-C910-476F-B8DD-8D62B4F5C0A0}" type="presParOf" srcId="{812FF57F-545B-46BE-8A78-FD187CB55BDE}" destId="{94C18A51-2485-44F6-BB4D-AFCA5637CC09}" srcOrd="1" destOrd="0" presId="urn:microsoft.com/office/officeart/2005/8/layout/vList3"/>
    <dgm:cxn modelId="{80DC3637-4A16-43C0-AF2C-381C2B2F5BB4}" type="presParOf" srcId="{97BEA46D-6F8E-4EC4-A70B-32F28DD57ABF}" destId="{183ED0CF-AF37-449C-ADD4-A1730A1BC69E}" srcOrd="1" destOrd="0" presId="urn:microsoft.com/office/officeart/2005/8/layout/vList3"/>
    <dgm:cxn modelId="{C28898A6-F381-471C-B78D-291FF15D554C}" type="presParOf" srcId="{97BEA46D-6F8E-4EC4-A70B-32F28DD57ABF}" destId="{F227A856-F730-4631-A9D3-C8E7C349E30E}" srcOrd="2" destOrd="0" presId="urn:microsoft.com/office/officeart/2005/8/layout/vList3"/>
    <dgm:cxn modelId="{47F270D4-1A86-47CA-B758-BEC079CB74C8}" type="presParOf" srcId="{F227A856-F730-4631-A9D3-C8E7C349E30E}" destId="{733B5833-09E3-4D2A-A7A9-1A0D6A4AB7EE}" srcOrd="0" destOrd="0" presId="urn:microsoft.com/office/officeart/2005/8/layout/vList3"/>
    <dgm:cxn modelId="{0A11F413-24F0-4B54-99C3-A76C2B1106F9}" type="presParOf" srcId="{F227A856-F730-4631-A9D3-C8E7C349E30E}" destId="{649DE0F9-D67D-4468-B864-1366F47F4F36}" srcOrd="1" destOrd="0" presId="urn:microsoft.com/office/officeart/2005/8/layout/vList3"/>
    <dgm:cxn modelId="{34F6B958-D304-411D-822B-0B9815C768DB}" type="presParOf" srcId="{97BEA46D-6F8E-4EC4-A70B-32F28DD57ABF}" destId="{2231AC97-837E-4727-8517-E54DDBA2DE52}" srcOrd="3" destOrd="0" presId="urn:microsoft.com/office/officeart/2005/8/layout/vList3"/>
    <dgm:cxn modelId="{777F5DC5-FDDB-4C6F-86F1-B24606AC3D6E}" type="presParOf" srcId="{97BEA46D-6F8E-4EC4-A70B-32F28DD57ABF}" destId="{070BC5AA-8911-4FD1-AF17-1C20A71284B4}" srcOrd="4" destOrd="0" presId="urn:microsoft.com/office/officeart/2005/8/layout/vList3"/>
    <dgm:cxn modelId="{1F267FC8-60B1-4CD2-9762-959BABF16BD6}" type="presParOf" srcId="{070BC5AA-8911-4FD1-AF17-1C20A71284B4}" destId="{66581A8A-3692-4F56-A684-931A22DA8BF4}" srcOrd="0" destOrd="0" presId="urn:microsoft.com/office/officeart/2005/8/layout/vList3"/>
    <dgm:cxn modelId="{22B1F566-E6DF-4D71-A00C-2C5E92D4D408}" type="presParOf" srcId="{070BC5AA-8911-4FD1-AF17-1C20A71284B4}" destId="{CA527CC2-1C13-4F7F-BDD9-96AE954614AC}" srcOrd="1" destOrd="0" presId="urn:microsoft.com/office/officeart/2005/8/layout/vList3"/>
    <dgm:cxn modelId="{29864317-713F-4603-ACDB-8941D4B38372}" type="presParOf" srcId="{97BEA46D-6F8E-4EC4-A70B-32F28DD57ABF}" destId="{8BF408FD-0FC7-410A-9344-0DD7C711FA23}" srcOrd="5" destOrd="0" presId="urn:microsoft.com/office/officeart/2005/8/layout/vList3"/>
    <dgm:cxn modelId="{6E569B68-B26D-4E9B-9DB5-79DAA28C7B26}" type="presParOf" srcId="{97BEA46D-6F8E-4EC4-A70B-32F28DD57ABF}" destId="{8807C52D-1F4A-429C-9A6A-49DE880F5FF1}" srcOrd="6" destOrd="0" presId="urn:microsoft.com/office/officeart/2005/8/layout/vList3"/>
    <dgm:cxn modelId="{3D0BE94D-17EE-4D59-9A2F-832DF5B526BC}" type="presParOf" srcId="{8807C52D-1F4A-429C-9A6A-49DE880F5FF1}" destId="{726FE624-8CD8-4E84-A3AE-CAEE7370EEE4}" srcOrd="0" destOrd="0" presId="urn:microsoft.com/office/officeart/2005/8/layout/vList3"/>
    <dgm:cxn modelId="{C7AB2368-87E7-4F90-A0BD-E0DCEFAEFDC8}" type="presParOf" srcId="{8807C52D-1F4A-429C-9A6A-49DE880F5FF1}" destId="{77CC35B4-2784-47A0-98FC-CD357902991B}" srcOrd="1" destOrd="0" presId="urn:microsoft.com/office/officeart/2005/8/layout/vList3"/>
    <dgm:cxn modelId="{0C965750-28EB-4FA5-AE91-CF74E6CF5A85}" type="presParOf" srcId="{97BEA46D-6F8E-4EC4-A70B-32F28DD57ABF}" destId="{2E0E5082-D965-495F-A4EA-32AFA68E463F}" srcOrd="7" destOrd="0" presId="urn:microsoft.com/office/officeart/2005/8/layout/vList3"/>
    <dgm:cxn modelId="{8C78FC3A-A7CD-42F8-9A17-6EACAA52B97D}" type="presParOf" srcId="{97BEA46D-6F8E-4EC4-A70B-32F28DD57ABF}" destId="{6EF63AEF-4D55-4C16-B878-BA88077B54B0}" srcOrd="8" destOrd="0" presId="urn:microsoft.com/office/officeart/2005/8/layout/vList3"/>
    <dgm:cxn modelId="{4F76A78C-56FE-489E-8857-3F637EE881B8}" type="presParOf" srcId="{6EF63AEF-4D55-4C16-B878-BA88077B54B0}" destId="{14A543CF-6BC8-4C38-A067-A35FF68DDD51}" srcOrd="0" destOrd="0" presId="urn:microsoft.com/office/officeart/2005/8/layout/vList3"/>
    <dgm:cxn modelId="{18A92797-DF3D-429B-B620-FEE42B59D675}" type="presParOf" srcId="{6EF63AEF-4D55-4C16-B878-BA88077B54B0}" destId="{17BDF893-D3B3-4FB4-A0C3-087A873FDB67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351"/>
            <a:ext cx="4984962" cy="446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0975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207611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207611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13/05/2020</a:t>
            </a:fld>
            <a:endParaRPr lang="en-GB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</p:spTree>
    <p:extLst>
      <p:ext uri="{BB962C8B-B14F-4D97-AF65-F5344CB8AC3E}">
        <p14:creationId xmlns="" xmlns:p14="http://schemas.microsoft.com/office/powerpoint/2010/main" val="24530102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13/05/2020</a:t>
            </a:fld>
            <a:endParaRPr lang="en-GB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9A5078-6F60-49E2-B50D-11C30D454C38}" type="datetime1">
              <a:rPr lang="en-GB" noProof="0" smtClean="0"/>
              <a:pPr/>
              <a:t>13/05/2020</a:t>
            </a:fld>
            <a:endParaRPr lang="en-GB" noProof="0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de-DE" smtClean="0"/>
              <a:t>XXX</a:t>
            </a:r>
            <a:endParaRPr lang="de-DE" dirty="0"/>
          </a:p>
        </p:txBody>
      </p:sp>
    </p:spTree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F9A5078-6F60-49E2-B50D-11C30D454C38}" type="datetime1">
              <a:rPr lang="en-GB" noProof="0" smtClean="0"/>
              <a:pPr/>
              <a:t>13/05/2020</a:t>
            </a:fld>
            <a:endParaRPr lang="en-GB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13/05/2020</a:t>
            </a:fld>
            <a:endParaRPr lang="en-GB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13/05/2020</a:t>
            </a:fld>
            <a:endParaRPr lang="en-GB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13/05/2020</a:t>
            </a:fld>
            <a:endParaRPr lang="en-GB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13/05/2020</a:t>
            </a:fld>
            <a:endParaRPr lang="en-GB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13/05/2020</a:t>
            </a:fld>
            <a:endParaRPr lang="en-GB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13/05/2020</a:t>
            </a:fld>
            <a:endParaRPr lang="en-GB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</p:spTree>
    <p:extLst>
      <p:ext uri="{BB962C8B-B14F-4D97-AF65-F5344CB8AC3E}">
        <p14:creationId xmlns="" xmlns:p14="http://schemas.microsoft.com/office/powerpoint/2010/main" val="245301025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13/05/2020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</p:spTree>
    <p:extLst>
      <p:ext uri="{BB962C8B-B14F-4D97-AF65-F5344CB8AC3E}">
        <p14:creationId xmlns="" xmlns:p14="http://schemas.microsoft.com/office/powerpoint/2010/main" val="13358358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13/05/2020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</p:spTree>
    <p:extLst>
      <p:ext uri="{BB962C8B-B14F-4D97-AF65-F5344CB8AC3E}">
        <p14:creationId xmlns="" xmlns:p14="http://schemas.microsoft.com/office/powerpoint/2010/main" val="13358358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13/05/2020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Click on symbol </a:t>
            </a:r>
            <a:br>
              <a:rPr lang="en-GB" noProof="0" dirty="0"/>
            </a:br>
            <a:r>
              <a:rPr lang="en-GB" noProof="0" dirty="0"/>
              <a:t>to add image</a:t>
            </a:r>
          </a:p>
        </p:txBody>
      </p:sp>
    </p:spTree>
    <p:extLst>
      <p:ext uri="{BB962C8B-B14F-4D97-AF65-F5344CB8AC3E}">
        <p14:creationId xmlns="" xmlns:p14="http://schemas.microsoft.com/office/powerpoint/2010/main" val="5814278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13/05/2020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Click on symbol </a:t>
            </a:r>
            <a:br>
              <a:rPr lang="en-GB" noProof="0" dirty="0"/>
            </a:br>
            <a:r>
              <a:rPr lang="en-GB" noProof="0" dirty="0"/>
              <a:t>to add image</a:t>
            </a:r>
          </a:p>
        </p:txBody>
      </p:sp>
    </p:spTree>
    <p:extLst>
      <p:ext uri="{BB962C8B-B14F-4D97-AF65-F5344CB8AC3E}">
        <p14:creationId xmlns="" xmlns:p14="http://schemas.microsoft.com/office/powerpoint/2010/main" val="18016267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13/05/2020</a:t>
            </a:fld>
            <a:endParaRPr lang="en-GB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</p:spTree>
    <p:extLst>
      <p:ext uri="{BB962C8B-B14F-4D97-AF65-F5344CB8AC3E}">
        <p14:creationId xmlns="" xmlns:p14="http://schemas.microsoft.com/office/powerpoint/2010/main" val="42417953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13/05/2020</a:t>
            </a:fld>
            <a:endParaRPr lang="en-GB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</p:txBody>
      </p:sp>
    </p:spTree>
    <p:extLst>
      <p:ext uri="{BB962C8B-B14F-4D97-AF65-F5344CB8AC3E}">
        <p14:creationId xmlns="" xmlns:p14="http://schemas.microsoft.com/office/powerpoint/2010/main" val="99345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F9A5078-6F60-49E2-B50D-11C30D454C38}" type="datetime1">
              <a:rPr lang="en-GB" noProof="0" smtClean="0"/>
              <a:pPr/>
              <a:t>13/05/2020</a:t>
            </a:fld>
            <a:endParaRPr lang="en-GB" noProof="0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13/05/2020</a:t>
            </a:fld>
            <a:endParaRPr lang="en-GB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13/05/2020</a:t>
            </a:fld>
            <a:endParaRPr lang="en-GB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noProof="0" smtClean="0"/>
              <a:pPr/>
              <a:t>13/05/2020</a:t>
            </a:fld>
            <a:endParaRPr lang="en-GB" noProof="0" dirty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here to add title</a:t>
            </a:r>
            <a:endParaRPr lang="de-DE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F9A5078-6F60-49E2-B50D-11C30D454C38}" type="datetime1">
              <a:rPr lang="en-GB" noProof="0" smtClean="0"/>
              <a:pPr/>
              <a:t>13/05/2020</a:t>
            </a:fld>
            <a:endParaRPr lang="en-GB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223426" y="940037"/>
            <a:ext cx="8702856" cy="1034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НАЦИОНАЛЬНЫЙ ОНЛАЙН СЕМИНАР ПО СОВРЕМЕННЫМ ОБРАЗОВАТЕЛЬНЫМ ТЕХНОЛОГИЯМ </a:t>
            </a:r>
            <a:r>
              <a:rPr lang="ru-RU" sz="1800" b="1" dirty="0" err="1" smtClean="0">
                <a:solidFill>
                  <a:srgbClr val="002060"/>
                </a:solidFill>
                <a:latin typeface="+mn-lt"/>
              </a:rPr>
              <a:t>EduTech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 KG 2020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/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de-DE" b="1" dirty="0"/>
              <a:t/>
            </a:r>
            <a:br>
              <a:rPr lang="de-DE" b="1" dirty="0"/>
            </a:b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9315" y="1711842"/>
            <a:ext cx="7776000" cy="4409557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АКАДЕМИЧЕСКОЙ МОБИЛЬНОСТИ В ОБЛАСТИ ПИЩЕВОЙ ТЕХНОЛОГИИ В ЦЕНТРАЛЬНОЙ АЗИИ</a:t>
            </a: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err="1" smtClean="0">
                <a:solidFill>
                  <a:srgbClr val="002060"/>
                </a:solidFill>
              </a:rPr>
              <a:t>Мукарама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Мусульманова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Римма </a:t>
            </a:r>
            <a:r>
              <a:rPr lang="ru-RU" sz="1600" b="1" dirty="0" err="1" smtClean="0">
                <a:solidFill>
                  <a:srgbClr val="002060"/>
                </a:solidFill>
              </a:rPr>
              <a:t>Элеманова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err="1" smtClean="0">
                <a:solidFill>
                  <a:srgbClr val="002060"/>
                </a:solidFill>
              </a:rPr>
              <a:t>Кыргызский</a:t>
            </a:r>
            <a:r>
              <a:rPr lang="ru-RU" sz="1600" b="1" dirty="0" smtClean="0">
                <a:solidFill>
                  <a:srgbClr val="002060"/>
                </a:solidFill>
              </a:rPr>
              <a:t> государственный технический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университет им. И. </a:t>
            </a:r>
            <a:r>
              <a:rPr lang="ru-RU" sz="1600" b="1" dirty="0" err="1" smtClean="0">
                <a:solidFill>
                  <a:srgbClr val="002060"/>
                </a:solidFill>
              </a:rPr>
              <a:t>Раззакова</a:t>
            </a: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Бишкек, </a:t>
            </a:r>
            <a:r>
              <a:rPr lang="ru-RU" sz="1600" b="1" dirty="0" smtClean="0">
                <a:solidFill>
                  <a:srgbClr val="002060"/>
                </a:solidFill>
              </a:rPr>
              <a:t>2</a:t>
            </a:r>
            <a:r>
              <a:rPr lang="en-US" sz="1600" b="1" dirty="0" smtClean="0">
                <a:solidFill>
                  <a:srgbClr val="002060"/>
                </a:solidFill>
              </a:rPr>
              <a:t>6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мая 2020 г.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151269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6692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Дорожная карта мобильности </a:t>
            </a:r>
            <a:r>
              <a:rPr lang="ru-RU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КГТУ-ОшТУ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2020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393724" y="563221"/>
            <a:ext cx="1325880" cy="457200"/>
          </a:xfrm>
        </p:spPr>
        <p:txBody>
          <a:bodyPr/>
          <a:lstStyle/>
          <a:p>
            <a:r>
              <a:rPr lang="ru-RU" sz="1000" dirty="0" smtClean="0">
                <a:solidFill>
                  <a:srgbClr val="002060"/>
                </a:solidFill>
              </a:rPr>
              <a:t>10</a:t>
            </a:r>
            <a:endParaRPr lang="de-DE" sz="1000" dirty="0">
              <a:solidFill>
                <a:srgbClr val="002060"/>
              </a:solidFill>
            </a:endParaRPr>
          </a:p>
        </p:txBody>
      </p:sp>
      <p:sp>
        <p:nvSpPr>
          <p:cNvPr id="6" name="Дата 3"/>
          <p:cNvSpPr>
            <a:spLocks noGrp="1"/>
          </p:cNvSpPr>
          <p:nvPr>
            <p:ph type="dt" sz="half" idx="11"/>
          </p:nvPr>
        </p:nvSpPr>
        <p:spPr>
          <a:xfrm>
            <a:off x="6789102" y="593124"/>
            <a:ext cx="824346" cy="253501"/>
          </a:xfrm>
        </p:spPr>
        <p:txBody>
          <a:bodyPr/>
          <a:lstStyle/>
          <a:p>
            <a:r>
              <a:rPr lang="ru-RU" sz="900" dirty="0" smtClean="0">
                <a:solidFill>
                  <a:srgbClr val="002060"/>
                </a:solidFill>
              </a:rPr>
              <a:t>26.05.2020</a:t>
            </a:r>
            <a:endParaRPr lang="en-GB" sz="9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51211" name="Object 11"/>
          <p:cNvGraphicFramePr>
            <a:graphicFrameLocks noChangeAspect="1"/>
          </p:cNvGraphicFramePr>
          <p:nvPr/>
        </p:nvGraphicFramePr>
        <p:xfrm>
          <a:off x="198438" y="1296988"/>
          <a:ext cx="8648700" cy="4868862"/>
        </p:xfrm>
        <a:graphic>
          <a:graphicData uri="http://schemas.openxmlformats.org/presentationml/2006/ole">
            <p:oleObj spid="_x0000_s51211" name="Документ" r:id="rId3" imgW="9538543" imgH="5291315" progId="Word.Document.12">
              <p:embed/>
            </p:oleObj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6692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Дорожная карта мобильности </a:t>
            </a:r>
            <a:r>
              <a:rPr lang="ru-RU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КГТУ-ОшТУ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2020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393724" y="563221"/>
            <a:ext cx="1325880" cy="457200"/>
          </a:xfrm>
        </p:spPr>
        <p:txBody>
          <a:bodyPr/>
          <a:lstStyle/>
          <a:p>
            <a:r>
              <a:rPr lang="ru-RU" sz="1000" dirty="0" smtClean="0">
                <a:solidFill>
                  <a:srgbClr val="002060"/>
                </a:solidFill>
              </a:rPr>
              <a:t>11</a:t>
            </a:r>
            <a:endParaRPr lang="de-DE" sz="1000" dirty="0">
              <a:solidFill>
                <a:srgbClr val="002060"/>
              </a:solidFill>
            </a:endParaRPr>
          </a:p>
        </p:txBody>
      </p:sp>
      <p:sp>
        <p:nvSpPr>
          <p:cNvPr id="6" name="Дата 3"/>
          <p:cNvSpPr>
            <a:spLocks noGrp="1"/>
          </p:cNvSpPr>
          <p:nvPr>
            <p:ph type="dt" sz="half" idx="11"/>
          </p:nvPr>
        </p:nvSpPr>
        <p:spPr>
          <a:xfrm>
            <a:off x="6789102" y="593124"/>
            <a:ext cx="824346" cy="253501"/>
          </a:xfrm>
        </p:spPr>
        <p:txBody>
          <a:bodyPr/>
          <a:lstStyle/>
          <a:p>
            <a:r>
              <a:rPr lang="ru-RU" sz="900" dirty="0" smtClean="0">
                <a:solidFill>
                  <a:srgbClr val="002060"/>
                </a:solidFill>
              </a:rPr>
              <a:t>26.05.2020</a:t>
            </a:r>
            <a:endParaRPr lang="en-GB" sz="9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284163" y="1112838"/>
          <a:ext cx="9317037" cy="5670550"/>
        </p:xfrm>
        <a:graphic>
          <a:graphicData uri="http://schemas.openxmlformats.org/presentationml/2006/ole">
            <p:oleObj spid="_x0000_s52227" name="Документ" r:id="rId3" imgW="9581384" imgH="5840716" progId="Word.Document.12">
              <p:embed/>
            </p:oleObj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40259"/>
            <a:ext cx="8229600" cy="34599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КГТУ, октябрь 2019 г.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z="1000" dirty="0" smtClean="0">
                <a:solidFill>
                  <a:srgbClr val="002060"/>
                </a:solidFill>
              </a:rPr>
              <a:t>12</a:t>
            </a:r>
            <a:endParaRPr lang="de-DE" sz="1000" dirty="0">
              <a:solidFill>
                <a:srgbClr val="002060"/>
              </a:solidFill>
            </a:endParaRPr>
          </a:p>
        </p:txBody>
      </p:sp>
      <p:sp>
        <p:nvSpPr>
          <p:cNvPr id="6" name="Дата 3"/>
          <p:cNvSpPr txBox="1">
            <a:spLocks/>
          </p:cNvSpPr>
          <p:nvPr/>
        </p:nvSpPr>
        <p:spPr>
          <a:xfrm>
            <a:off x="6844040" y="626503"/>
            <a:ext cx="957264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26.05.2020</a:t>
            </a:r>
            <a:endParaRPr kumimoji="0" lang="en-GB" sz="9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4035" name="Picture 3" descr="C:\Users\User\Downloads\20191031_101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3276" y="1159992"/>
            <a:ext cx="3818238" cy="2863679"/>
          </a:xfrm>
          <a:prstGeom prst="rect">
            <a:avLst/>
          </a:prstGeom>
          <a:noFill/>
        </p:spPr>
      </p:pic>
      <p:pic>
        <p:nvPicPr>
          <p:cNvPr id="44038" name="Picture 6" descr="C:\Users\User\Downloads\IMG-20200509-WA0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9776" y="3834354"/>
            <a:ext cx="3768094" cy="2826071"/>
          </a:xfrm>
          <a:prstGeom prst="rect">
            <a:avLst/>
          </a:prstGeom>
          <a:noFill/>
        </p:spPr>
      </p:pic>
      <p:pic>
        <p:nvPicPr>
          <p:cNvPr id="44039" name="Picture 7" descr="C:\Users\User\Downloads\IMG-20200509-WA0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335" y="1248032"/>
            <a:ext cx="3822360" cy="286676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z="1000" dirty="0" smtClean="0">
                <a:solidFill>
                  <a:srgbClr val="002060"/>
                </a:solidFill>
              </a:rPr>
              <a:t>13</a:t>
            </a:r>
            <a:endParaRPr lang="de-DE" sz="1000" dirty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>
              <a:defRPr/>
            </a:pPr>
            <a:r>
              <a:rPr lang="ru-RU" sz="1000" dirty="0" smtClean="0">
                <a:solidFill>
                  <a:srgbClr val="002060"/>
                </a:solidFill>
              </a:rPr>
              <a:t>22.05.2020</a:t>
            </a:r>
            <a:endParaRPr lang="en-GB" sz="10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307975" y="692150"/>
          <a:ext cx="8836025" cy="6165850"/>
        </p:xfrm>
        <a:graphic>
          <a:graphicData uri="http://schemas.openxmlformats.org/presentationml/2006/ole">
            <p:oleObj spid="_x0000_s53251" name="Документ" r:id="rId3" imgW="8666987" imgH="5940848" progId="Word.Document.12">
              <p:embed/>
            </p:oleObj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13/05/2020</a:t>
            </a:fld>
            <a:endParaRPr lang="en-GB" noProof="0" dirty="0"/>
          </a:p>
        </p:txBody>
      </p:sp>
      <p:pic>
        <p:nvPicPr>
          <p:cNvPr id="40962" name="Picture 2" descr="C:\Users\User\Desktop\26538-7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97869"/>
            <a:ext cx="8993596" cy="598716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z="1000" dirty="0" smtClean="0">
                <a:solidFill>
                  <a:srgbClr val="002060"/>
                </a:solidFill>
              </a:rPr>
              <a:t>15</a:t>
            </a:r>
            <a:endParaRPr lang="de-DE" sz="1000" dirty="0" smtClean="0">
              <a:solidFill>
                <a:srgbClr val="002060"/>
              </a:solidFill>
            </a:endParaRPr>
          </a:p>
          <a:p>
            <a:endParaRPr lang="de-DE" dirty="0"/>
          </a:p>
        </p:txBody>
      </p:sp>
      <p:pic>
        <p:nvPicPr>
          <p:cNvPr id="40963" name="Picture 3" descr="C:\Users\User\Downloads\IMG-20200311-WA0003.jpg"/>
          <p:cNvPicPr>
            <a:picLocks noChangeAspect="1" noChangeArrowheads="1"/>
          </p:cNvPicPr>
          <p:nvPr/>
        </p:nvPicPr>
        <p:blipFill>
          <a:blip r:embed="rId2"/>
          <a:srcRect r="10528" b="14832"/>
          <a:stretch>
            <a:fillRect/>
          </a:stretch>
        </p:blipFill>
        <p:spPr bwMode="auto">
          <a:xfrm>
            <a:off x="195473" y="2122806"/>
            <a:ext cx="5511643" cy="2953691"/>
          </a:xfrm>
          <a:prstGeom prst="rect">
            <a:avLst/>
          </a:prstGeom>
          <a:noFill/>
        </p:spPr>
      </p:pic>
      <p:pic>
        <p:nvPicPr>
          <p:cNvPr id="40965" name="Picture 5" descr="На изображении может находиться: 2 человека, люди стоят и на улиц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6084" y="1324305"/>
            <a:ext cx="3237916" cy="4317222"/>
          </a:xfrm>
          <a:prstGeom prst="rect">
            <a:avLst/>
          </a:prstGeom>
          <a:noFill/>
        </p:spPr>
      </p:pic>
      <p:sp>
        <p:nvSpPr>
          <p:cNvPr id="9" name="Дата 3"/>
          <p:cNvSpPr txBox="1">
            <a:spLocks noGrp="1"/>
          </p:cNvSpPr>
          <p:nvPr>
            <p:ph type="dt" sz="half" idx="11"/>
          </p:nvPr>
        </p:nvSpPr>
        <p:spPr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26.05.2020</a:t>
            </a:r>
            <a:endParaRPr kumimoji="0" lang="en-GB" sz="9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903" y="1560787"/>
            <a:ext cx="5123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Студенты в </a:t>
            </a:r>
            <a:r>
              <a:rPr lang="ru-RU" dirty="0" err="1" smtClean="0">
                <a:solidFill>
                  <a:srgbClr val="002060"/>
                </a:solidFill>
                <a:latin typeface="+mn-lt"/>
              </a:rPr>
              <a:t>ОшТУ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, март 2020 г.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7572" y="5817476"/>
            <a:ext cx="3405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АТУ, февраль 2020 г.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z="1000" dirty="0" smtClean="0">
                <a:solidFill>
                  <a:srgbClr val="002060"/>
                </a:solidFill>
              </a:rPr>
              <a:t>16</a:t>
            </a:r>
            <a:endParaRPr lang="de-DE" sz="1000" dirty="0" smtClean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r>
              <a:rPr lang="ru-RU" sz="1000" dirty="0" smtClean="0">
                <a:solidFill>
                  <a:srgbClr val="002060"/>
                </a:solidFill>
              </a:rPr>
              <a:t>26.05.2020</a:t>
            </a:r>
            <a:endParaRPr lang="en-GB" sz="1000" dirty="0" smtClean="0">
              <a:solidFill>
                <a:srgbClr val="002060"/>
              </a:solidFill>
            </a:endParaRPr>
          </a:p>
          <a:p>
            <a:endParaRPr lang="en-GB" noProof="0" dirty="0"/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8796709" cy="537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6028" y="867103"/>
            <a:ext cx="8034330" cy="400444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Развитие академической мобильности способствует: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выравниванию уровней подготовки специалистов в соседних странах,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укреплению международного сотрудничества и развитию равноправного партнерства в сфере высшего образования,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взаимообогащению через заимствование позитивного международного опыта. </a:t>
            </a:r>
          </a:p>
          <a:p>
            <a:endParaRPr lang="ru-RU" dirty="0"/>
          </a:p>
        </p:txBody>
      </p:sp>
      <p:sp>
        <p:nvSpPr>
          <p:cNvPr id="55298" name="AutoShape 2" descr="Студенческая мобильность — Образовательная программа «История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300" name="AutoShape 4" descr="Студенческая мобильность — Образовательная программа «История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302" name="AutoShape 6" descr="Студенческая мобильность — Образовательная программа «История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304" name="AutoShape 8" descr="Студенческая мобильность — Образовательная программа «История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306" name="Picture 10" descr="https://www.hse.ru/data/2015/12/18/1134291136/sa.jpg.(800x216x1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539" y="4197927"/>
            <a:ext cx="7048500" cy="1905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4000" y="1265274"/>
            <a:ext cx="7776000" cy="499872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endParaRPr lang="ru-RU" sz="4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Контакты: </a:t>
            </a: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elemanova@kstu.kg</a:t>
            </a:r>
            <a:endParaRPr lang="ru-RU" sz="2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z="1000" dirty="0" smtClean="0"/>
              <a:t>2</a:t>
            </a:r>
            <a:endParaRPr lang="de-DE" sz="1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sz="900" dirty="0" smtClean="0"/>
              <a:t>2</a:t>
            </a:r>
            <a:r>
              <a:rPr lang="en-US" sz="900" dirty="0" smtClean="0"/>
              <a:t>6</a:t>
            </a:r>
            <a:r>
              <a:rPr lang="ru-RU" sz="900" dirty="0" smtClean="0"/>
              <a:t>.05.2020</a:t>
            </a:r>
            <a:endParaRPr lang="en-GB" sz="900" dirty="0" smtClean="0"/>
          </a:p>
          <a:p>
            <a:endParaRPr lang="en-GB" sz="900" noProof="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39418" y="2909454"/>
            <a:ext cx="7776000" cy="320040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Академическая мобильность – перемещение студентов или преподавателей высших учебных заведений на конкретный период времени в другое образовательное учреждение в пределах или за пределами своей страны с целью обучения или преподавания.</a:t>
            </a:r>
          </a:p>
          <a:p>
            <a:pPr algn="just"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" name="Picture 1" descr="C:\Users\User\Desktop\1280px-Flag_of_Kyrgyzsta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449" y="986357"/>
            <a:ext cx="1888979" cy="1133388"/>
          </a:xfrm>
          <a:prstGeom prst="rect">
            <a:avLst/>
          </a:prstGeom>
          <a:noFill/>
        </p:spPr>
      </p:pic>
      <p:pic>
        <p:nvPicPr>
          <p:cNvPr id="1027" name="Picture 3" descr="Казахстан Флаг Азия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0081" y="983906"/>
            <a:ext cx="1935592" cy="1149693"/>
          </a:xfrm>
          <a:prstGeom prst="rect">
            <a:avLst/>
          </a:prstGeom>
          <a:noFill/>
        </p:spPr>
      </p:pic>
      <p:sp>
        <p:nvSpPr>
          <p:cNvPr id="1029" name="AutoShape 5" descr="Флаг Таджикистан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Флаг Таджикистан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В Таджикистане проходят выборы президента - ИА RE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0012" y="984980"/>
            <a:ext cx="1728644" cy="1134765"/>
          </a:xfrm>
          <a:prstGeom prst="rect">
            <a:avLst/>
          </a:prstGeom>
          <a:noFill/>
        </p:spPr>
      </p:pic>
      <p:sp>
        <p:nvSpPr>
          <p:cNvPr id="1036" name="AutoShape 12" descr="Картинки по запросу логотип gi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z="1000" dirty="0" smtClean="0"/>
              <a:t>3</a:t>
            </a:r>
            <a:endParaRPr lang="de-DE" sz="1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sz="1000" noProof="0" dirty="0" smtClean="0"/>
              <a:t>2</a:t>
            </a:r>
            <a:r>
              <a:rPr lang="en-US" sz="1000" noProof="0" dirty="0" smtClean="0"/>
              <a:t>6</a:t>
            </a:r>
            <a:r>
              <a:rPr lang="ru-RU" sz="1000" noProof="0" dirty="0" smtClean="0"/>
              <a:t>.05.2020</a:t>
            </a:r>
            <a:endParaRPr lang="en-GB" sz="1000" noProof="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537855" y="817418"/>
            <a:ext cx="6276110" cy="11776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Вузы-партнеры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Кыргызского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государственного технического университета им.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И.Раззакова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академической мобильности в области пищевых технологий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374073" y="1856509"/>
          <a:ext cx="8492836" cy="5001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60" name="Picture 12" descr="STE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309" y="483900"/>
            <a:ext cx="928256" cy="944159"/>
          </a:xfrm>
          <a:prstGeom prst="rect">
            <a:avLst/>
          </a:prstGeom>
          <a:noFill/>
        </p:spPr>
      </p:pic>
      <p:pic>
        <p:nvPicPr>
          <p:cNvPr id="19" name="Picture 14" descr="GIZ: Request for Quotation | NOW Grena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0727" y="401783"/>
            <a:ext cx="1593273" cy="112221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586536" y="612648"/>
            <a:ext cx="1338264" cy="457200"/>
          </a:xfrm>
        </p:spPr>
        <p:txBody>
          <a:bodyPr/>
          <a:lstStyle/>
          <a:p>
            <a:r>
              <a:rPr lang="ru-RU" sz="1000" dirty="0" smtClean="0">
                <a:solidFill>
                  <a:srgbClr val="002060"/>
                </a:solidFill>
              </a:rPr>
              <a:t>2</a:t>
            </a:r>
            <a:r>
              <a:rPr lang="en-US" sz="1000" dirty="0" smtClean="0">
                <a:solidFill>
                  <a:srgbClr val="002060"/>
                </a:solidFill>
              </a:rPr>
              <a:t>6</a:t>
            </a:r>
            <a:r>
              <a:rPr lang="ru-RU" sz="1000" dirty="0" smtClean="0">
                <a:solidFill>
                  <a:srgbClr val="002060"/>
                </a:solidFill>
              </a:rPr>
              <a:t>.05.2020</a:t>
            </a:r>
            <a:endParaRPr lang="de-DE" sz="1000" dirty="0">
              <a:solidFill>
                <a:srgbClr val="00206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7289" y="1039092"/>
            <a:ext cx="8366333" cy="55981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В 2017-2018 </a:t>
            </a:r>
            <a:r>
              <a:rPr lang="ru-RU" sz="1600" dirty="0" err="1" smtClean="0">
                <a:solidFill>
                  <a:srgbClr val="002060"/>
                </a:solidFill>
              </a:rPr>
              <a:t>уч.г</a:t>
            </a:r>
            <a:r>
              <a:rPr lang="ru-RU" sz="1600" dirty="0" smtClean="0">
                <a:solidFill>
                  <a:srgbClr val="002060"/>
                </a:solidFill>
              </a:rPr>
              <a:t>. с </a:t>
            </a:r>
            <a:r>
              <a:rPr lang="ru-RU" sz="1600" b="1" dirty="0" smtClean="0">
                <a:solidFill>
                  <a:srgbClr val="002060"/>
                </a:solidFill>
              </a:rPr>
              <a:t>08 </a:t>
            </a:r>
            <a:r>
              <a:rPr lang="ru-RU" sz="1600" b="1" dirty="0" err="1" smtClean="0">
                <a:solidFill>
                  <a:srgbClr val="002060"/>
                </a:solidFill>
              </a:rPr>
              <a:t>окт</a:t>
            </a:r>
            <a:r>
              <a:rPr lang="ru-RU" sz="1600" b="1" dirty="0" smtClean="0">
                <a:solidFill>
                  <a:srgbClr val="002060"/>
                </a:solidFill>
              </a:rPr>
              <a:t> по 12 ноя 2017 г. </a:t>
            </a:r>
            <a:r>
              <a:rPr lang="ru-RU" sz="1600" dirty="0" smtClean="0">
                <a:solidFill>
                  <a:srgbClr val="002060"/>
                </a:solidFill>
              </a:rPr>
              <a:t>была апробирована 5-недельная трехсторонняя академическая мобильность студентов и преподавателей между КГТУ, АТУ и ХПИ.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81687" y="1923852"/>
          <a:ext cx="8373331" cy="4242382"/>
        </p:xfrm>
        <a:graphic>
          <a:graphicData uri="http://schemas.openxmlformats.org/drawingml/2006/table">
            <a:tbl>
              <a:tblPr/>
              <a:tblGrid>
                <a:gridCol w="301763"/>
                <a:gridCol w="1569567"/>
                <a:gridCol w="584790"/>
                <a:gridCol w="25400"/>
                <a:gridCol w="3212406"/>
                <a:gridCol w="1531218"/>
                <a:gridCol w="1148187"/>
              </a:tblGrid>
              <a:tr h="612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222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Ф.И.О.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Arial"/>
                          <a:ea typeface="Calibri"/>
                          <a:cs typeface="Times New Roman"/>
                        </a:rPr>
                        <a:t>Стра-на</a:t>
                      </a: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Отправляющий университет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факультет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Arial"/>
                          <a:ea typeface="Calibri"/>
                          <a:cs typeface="Times New Roman"/>
                        </a:rPr>
                        <a:t>Принимаю-щий</a:t>
                      </a: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Arial"/>
                          <a:ea typeface="Calibri"/>
                          <a:cs typeface="Times New Roman"/>
                        </a:rPr>
                        <a:t>уни-верситет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2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222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Arial"/>
                          <a:ea typeface="Calibri"/>
                          <a:cs typeface="Times New Roman"/>
                        </a:rPr>
                        <a:t>Насирдинов</a:t>
                      </a:r>
                      <a:endParaRPr lang="ru-RU" sz="120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Arial"/>
                          <a:ea typeface="Calibri"/>
                          <a:cs typeface="Times New Roman"/>
                        </a:rPr>
                        <a:t>Шамсиддин</a:t>
                      </a:r>
                      <a:endParaRPr lang="ru-RU" sz="120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Arial"/>
                          <a:ea typeface="Calibri"/>
                          <a:cs typeface="Times New Roman"/>
                        </a:rPr>
                        <a:t>Джамилидинович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РТ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ХПИ Таджикского </a:t>
                      </a: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технического университета им. акад. М.С. </a:t>
                      </a:r>
                      <a:r>
                        <a:rPr lang="ru-RU" sz="1200" dirty="0" err="1">
                          <a:latin typeface="Arial"/>
                          <a:ea typeface="Calibri"/>
                          <a:cs typeface="Times New Roman"/>
                        </a:rPr>
                        <a:t>Осими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Инженерно-технологический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КГТУ им. И. </a:t>
                      </a:r>
                      <a:r>
                        <a:rPr lang="ru-RU" sz="1200" dirty="0" err="1">
                          <a:latin typeface="Arial"/>
                          <a:ea typeface="Calibri"/>
                          <a:cs typeface="Times New Roman"/>
                        </a:rPr>
                        <a:t>Раззакова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2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222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Arial"/>
                          <a:ea typeface="Calibri"/>
                          <a:cs typeface="Times New Roman"/>
                        </a:rPr>
                        <a:t>Мулоев</a:t>
                      </a:r>
                      <a:endParaRPr lang="ru-RU" sz="120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Arial"/>
                          <a:ea typeface="Calibri"/>
                          <a:cs typeface="Times New Roman"/>
                        </a:rPr>
                        <a:t>Фирдавс</a:t>
                      </a:r>
                      <a:endParaRPr lang="ru-RU" sz="120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Arial"/>
                          <a:ea typeface="Calibri"/>
                          <a:cs typeface="Times New Roman"/>
                        </a:rPr>
                        <a:t>Фарухович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РТ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22222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ХПИ Таджикского </a:t>
                      </a: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технического университета им. акад. М.С. </a:t>
                      </a:r>
                      <a:r>
                        <a:rPr lang="ru-RU" sz="1200" dirty="0" err="1">
                          <a:latin typeface="Arial"/>
                          <a:ea typeface="Calibri"/>
                          <a:cs typeface="Times New Roman"/>
                        </a:rPr>
                        <a:t>Осими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Инженерно-технологический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КГТУ им. И. </a:t>
                      </a:r>
                      <a:r>
                        <a:rPr lang="ru-RU" sz="1200" dirty="0" err="1">
                          <a:latin typeface="Arial"/>
                          <a:ea typeface="Calibri"/>
                          <a:cs typeface="Times New Roman"/>
                        </a:rPr>
                        <a:t>Раззакова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2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222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Arial"/>
                          <a:ea typeface="Calibri"/>
                          <a:cs typeface="Times New Roman"/>
                        </a:rPr>
                        <a:t>Мамадчонов</a:t>
                      </a:r>
                      <a:endParaRPr lang="ru-RU" sz="120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Arial"/>
                          <a:ea typeface="Calibri"/>
                          <a:cs typeface="Times New Roman"/>
                        </a:rPr>
                        <a:t>Равшанчон</a:t>
                      </a:r>
                      <a:endParaRPr lang="ru-RU" sz="120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Arial"/>
                          <a:ea typeface="Calibri"/>
                          <a:cs typeface="Times New Roman"/>
                        </a:rPr>
                        <a:t>Хайруллоевич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РТ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22222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ПИ </a:t>
                      </a: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Таджикского технического университета им. акад. М.С. </a:t>
                      </a:r>
                      <a:r>
                        <a:rPr lang="ru-RU" sz="1200" dirty="0" err="1">
                          <a:latin typeface="Arial"/>
                          <a:ea typeface="Calibri"/>
                          <a:cs typeface="Times New Roman"/>
                        </a:rPr>
                        <a:t>Осими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Инженерно-технологический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КГТУ им. И. </a:t>
                      </a:r>
                      <a:r>
                        <a:rPr lang="ru-RU" sz="1200" dirty="0" err="1">
                          <a:latin typeface="Arial"/>
                          <a:ea typeface="Calibri"/>
                          <a:cs typeface="Times New Roman"/>
                        </a:rPr>
                        <a:t>Раззакова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5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Каратай </a:t>
                      </a:r>
                      <a:r>
                        <a:rPr lang="ru-RU" sz="1200" dirty="0" err="1" smtClean="0">
                          <a:latin typeface="Arial"/>
                          <a:ea typeface="Calibri"/>
                          <a:cs typeface="Times New Roman"/>
                        </a:rPr>
                        <a:t>Айнур</a:t>
                      </a:r>
                      <a:endParaRPr lang="ru-RU" sz="120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Arial"/>
                          <a:ea typeface="Calibri"/>
                          <a:cs typeface="Times New Roman"/>
                        </a:rPr>
                        <a:t>Нурланкызы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РК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22222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Calibri"/>
                          <a:cs typeface="Times New Roman"/>
                        </a:rPr>
                        <a:t>Алматинский технологический университет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пищевых </a:t>
                      </a: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продуктов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КГТУ им. И. </a:t>
                      </a:r>
                      <a:r>
                        <a:rPr lang="ru-RU" sz="1200" dirty="0" err="1">
                          <a:latin typeface="Arial"/>
                          <a:ea typeface="Calibri"/>
                          <a:cs typeface="Times New Roman"/>
                        </a:rPr>
                        <a:t>Раззакова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2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Arial"/>
                          <a:ea typeface="Calibri"/>
                          <a:cs typeface="Times New Roman"/>
                        </a:rPr>
                        <a:t>Бериккожа</a:t>
                      </a:r>
                      <a:endParaRPr lang="ru-RU" sz="120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Arial"/>
                          <a:ea typeface="Calibri"/>
                          <a:cs typeface="Times New Roman"/>
                        </a:rPr>
                        <a:t>Разита</a:t>
                      </a:r>
                      <a:endParaRPr lang="ru-RU" sz="120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Arial"/>
                          <a:ea typeface="Calibri"/>
                          <a:cs typeface="Times New Roman"/>
                        </a:rPr>
                        <a:t>Меирханкызы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РК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22222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Arial"/>
                          <a:ea typeface="Calibri"/>
                          <a:cs typeface="Times New Roman"/>
                        </a:rPr>
                        <a:t>Алматинский</a:t>
                      </a: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 технологический университет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пищевых </a:t>
                      </a: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продуктов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КГТУ им. И. </a:t>
                      </a:r>
                      <a:r>
                        <a:rPr lang="ru-RU" sz="1200" dirty="0" err="1">
                          <a:latin typeface="Arial"/>
                          <a:ea typeface="Calibri"/>
                          <a:cs typeface="Times New Roman"/>
                        </a:rPr>
                        <a:t>Раззакова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2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6   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Arial"/>
                          <a:ea typeface="Calibri"/>
                          <a:cs typeface="Times New Roman"/>
                        </a:rPr>
                        <a:t>Камбар</a:t>
                      </a: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Arial"/>
                          <a:ea typeface="Calibri"/>
                          <a:cs typeface="Times New Roman"/>
                        </a:rPr>
                        <a:t>Айганым</a:t>
                      </a:r>
                      <a:endParaRPr lang="ru-RU" sz="120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Arial"/>
                          <a:ea typeface="Calibri"/>
                          <a:cs typeface="Times New Roman"/>
                        </a:rPr>
                        <a:t>Кайраткызы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РК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22222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Arial"/>
                          <a:ea typeface="Calibri"/>
                          <a:cs typeface="Times New Roman"/>
                        </a:rPr>
                        <a:t>Алматинский</a:t>
                      </a: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 технологический университет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пищевых </a:t>
                      </a: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продуктов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КГТУ им. И. </a:t>
                      </a:r>
                      <a:r>
                        <a:rPr lang="ru-RU" sz="1200" dirty="0" err="1">
                          <a:latin typeface="Arial"/>
                          <a:ea typeface="Calibri"/>
                          <a:cs typeface="Times New Roman"/>
                        </a:rPr>
                        <a:t>Раззакова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6331528" y="612649"/>
            <a:ext cx="221672" cy="457200"/>
          </a:xfrm>
        </p:spPr>
        <p:txBody>
          <a:bodyPr/>
          <a:lstStyle/>
          <a:p>
            <a:r>
              <a:rPr lang="ru-RU" sz="900" dirty="0" smtClean="0">
                <a:solidFill>
                  <a:srgbClr val="002060"/>
                </a:solidFill>
              </a:rPr>
              <a:t>4</a:t>
            </a:r>
            <a:endParaRPr lang="de-DE" sz="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41874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sz="1000" dirty="0" smtClean="0">
                <a:solidFill>
                  <a:srgbClr val="002060"/>
                </a:solidFill>
              </a:rPr>
              <a:t>2</a:t>
            </a:r>
            <a:r>
              <a:rPr lang="en-US" sz="1000" dirty="0" smtClean="0">
                <a:solidFill>
                  <a:srgbClr val="002060"/>
                </a:solidFill>
              </a:rPr>
              <a:t>6</a:t>
            </a:r>
            <a:r>
              <a:rPr lang="ru-RU" sz="1000" dirty="0" smtClean="0">
                <a:solidFill>
                  <a:srgbClr val="002060"/>
                </a:solidFill>
              </a:rPr>
              <a:t>.05.2020</a:t>
            </a:r>
            <a:endParaRPr lang="de-DE" sz="1000" dirty="0">
              <a:solidFill>
                <a:srgbClr val="00206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7289" y="1605516"/>
            <a:ext cx="8366333" cy="5031685"/>
          </a:xfrm>
        </p:spPr>
        <p:txBody>
          <a:bodyPr/>
          <a:lstStyle/>
          <a:p>
            <a:pPr marL="0" indent="0" algn="just">
              <a:buNone/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7079" y="1108364"/>
          <a:ext cx="8554085" cy="5030765"/>
        </p:xfrm>
        <a:graphic>
          <a:graphicData uri="http://schemas.openxmlformats.org/drawingml/2006/table">
            <a:tbl>
              <a:tblPr/>
              <a:tblGrid>
                <a:gridCol w="382772"/>
                <a:gridCol w="1637414"/>
                <a:gridCol w="489502"/>
                <a:gridCol w="25400"/>
                <a:gridCol w="3281752"/>
                <a:gridCol w="1564272"/>
                <a:gridCol w="1172973"/>
              </a:tblGrid>
              <a:tr h="700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222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Ф.И.О.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Arial"/>
                          <a:ea typeface="Calibri"/>
                          <a:cs typeface="Times New Roman"/>
                        </a:rPr>
                        <a:t>Стра-на</a:t>
                      </a: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Отправляющий университет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факультет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Arial"/>
                          <a:ea typeface="Calibri"/>
                          <a:cs typeface="Times New Roman"/>
                        </a:rPr>
                        <a:t>Принимаю-щий</a:t>
                      </a: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Arial"/>
                          <a:ea typeface="Calibri"/>
                          <a:cs typeface="Times New Roman"/>
                        </a:rPr>
                        <a:t>уни-верситет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0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Камбар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Айганым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Кайраткызы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РК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Алматинский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 технологический университет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Пищевых продуктов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КГТУ им. И.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Раззакова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9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Бекбосунова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Мира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Бекбосуновна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КР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22222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Кыргызский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государственный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технический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университет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И.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Раззакова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Технологический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АТУ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7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Мамаджанова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Муштарий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Номановна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КР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22222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Кыргызский государственный</a:t>
                      </a: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технический</a:t>
                      </a: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университет им. И. Раззакова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+mn-lt"/>
                          <a:ea typeface="Calibri"/>
                          <a:cs typeface="Times New Roman"/>
                        </a:rPr>
                        <a:t>Технологический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+mn-lt"/>
                          <a:ea typeface="Calibri"/>
                          <a:cs typeface="Times New Roman"/>
                        </a:rPr>
                        <a:t>АТУ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5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Аязбекова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Нуркыз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+mn-lt"/>
                          <a:ea typeface="Calibri"/>
                          <a:cs typeface="Times New Roman"/>
                        </a:rPr>
                        <a:t>КР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22222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Кыргызский государственный</a:t>
                      </a: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технический</a:t>
                      </a: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университет им. И. Раззакова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+mn-lt"/>
                          <a:ea typeface="Calibri"/>
                          <a:cs typeface="Times New Roman"/>
                        </a:rPr>
                        <a:t>Технологический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АТУ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2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Азек у. Камчыбек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+mn-lt"/>
                          <a:ea typeface="Calibri"/>
                          <a:cs typeface="Times New Roman"/>
                        </a:rPr>
                        <a:t>КР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22222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Кыргызский государственный</a:t>
                      </a: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технический</a:t>
                      </a: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университет им. И. Раззакова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+mn-lt"/>
                          <a:ea typeface="Calibri"/>
                          <a:cs typeface="Times New Roman"/>
                        </a:rPr>
                        <a:t>Технологический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ХПИ ТТУ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2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Касымова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Рукиям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+mn-lt"/>
                          <a:ea typeface="Calibri"/>
                          <a:cs typeface="Times New Roman"/>
                        </a:rPr>
                        <a:t>КР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22222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Кыргызский государственный</a:t>
                      </a: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технический</a:t>
                      </a:r>
                      <a:r>
                        <a:rPr lang="ru-RU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университет им. И. Раззакова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+mn-lt"/>
                          <a:ea typeface="Calibri"/>
                          <a:cs typeface="Times New Roman"/>
                        </a:rPr>
                        <a:t>Технологический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+mn-lt"/>
                          <a:ea typeface="Calibri"/>
                          <a:cs typeface="Times New Roman"/>
                        </a:rPr>
                        <a:t>ХПИ ТТУ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2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Жакаева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Мадина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КР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22222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Кыргызский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государственный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технический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университет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И.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Раззакова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Технологический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ХПИ ТТУ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6373091" y="626503"/>
            <a:ext cx="221672" cy="457200"/>
          </a:xfrm>
        </p:spPr>
        <p:txBody>
          <a:bodyPr/>
          <a:lstStyle/>
          <a:p>
            <a:r>
              <a:rPr lang="ru-RU" sz="900" dirty="0" smtClean="0">
                <a:solidFill>
                  <a:srgbClr val="002060"/>
                </a:solidFill>
              </a:rPr>
              <a:t>5</a:t>
            </a:r>
            <a:endParaRPr lang="de-DE" sz="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4187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z="900" dirty="0" smtClean="0">
                <a:solidFill>
                  <a:srgbClr val="002060"/>
                </a:solidFill>
              </a:rPr>
              <a:t>6</a:t>
            </a:r>
            <a:endParaRPr lang="de-DE" sz="900" dirty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sz="900" dirty="0" smtClean="0">
                <a:solidFill>
                  <a:srgbClr val="002060"/>
                </a:solidFill>
              </a:rPr>
              <a:t>2</a:t>
            </a:r>
            <a:r>
              <a:rPr lang="en-US" sz="900" dirty="0" smtClean="0">
                <a:solidFill>
                  <a:srgbClr val="002060"/>
                </a:solidFill>
              </a:rPr>
              <a:t>6/</a:t>
            </a:r>
            <a:r>
              <a:rPr lang="ru-RU" sz="900" dirty="0" smtClean="0">
                <a:solidFill>
                  <a:srgbClr val="002060"/>
                </a:solidFill>
              </a:rPr>
              <a:t>05.2020</a:t>
            </a:r>
            <a:endParaRPr lang="en-GB" sz="900" dirty="0" smtClean="0">
              <a:solidFill>
                <a:srgbClr val="002060"/>
              </a:solidFill>
            </a:endParaRPr>
          </a:p>
          <a:p>
            <a:endParaRPr lang="en-GB" noProof="0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447" t="21532" r="20518" b="8980"/>
          <a:stretch>
            <a:fillRect/>
          </a:stretch>
        </p:blipFill>
        <p:spPr bwMode="auto">
          <a:xfrm>
            <a:off x="609599" y="886690"/>
            <a:ext cx="7881823" cy="55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793673" y="5112327"/>
            <a:ext cx="389312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– количество студентов, отправляемых ВУЗом на производственную практику в соседнюю страну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– количество студентов, размещаемых ВУЗом в своем общежитии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6497782" y="584939"/>
            <a:ext cx="221672" cy="457200"/>
          </a:xfrm>
        </p:spPr>
        <p:txBody>
          <a:bodyPr/>
          <a:lstStyle/>
          <a:p>
            <a:r>
              <a:rPr lang="ru-RU" sz="900" dirty="0" smtClean="0">
                <a:solidFill>
                  <a:srgbClr val="002060"/>
                </a:solidFill>
              </a:rPr>
              <a:t>7</a:t>
            </a:r>
            <a:endParaRPr lang="de-DE" sz="900" dirty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>
          <a:xfrm>
            <a:off x="6727318" y="543697"/>
            <a:ext cx="824346" cy="253501"/>
          </a:xfrm>
        </p:spPr>
        <p:txBody>
          <a:bodyPr/>
          <a:lstStyle/>
          <a:p>
            <a:r>
              <a:rPr lang="ru-RU" sz="900" dirty="0" smtClean="0">
                <a:solidFill>
                  <a:srgbClr val="002060"/>
                </a:solidFill>
              </a:rPr>
              <a:t>2</a:t>
            </a:r>
            <a:r>
              <a:rPr lang="en-US" sz="900" dirty="0" smtClean="0">
                <a:solidFill>
                  <a:srgbClr val="002060"/>
                </a:solidFill>
              </a:rPr>
              <a:t>6</a:t>
            </a:r>
            <a:r>
              <a:rPr lang="ru-RU" sz="900" dirty="0" smtClean="0">
                <a:solidFill>
                  <a:srgbClr val="002060"/>
                </a:solidFill>
              </a:rPr>
              <a:t>.05.2020</a:t>
            </a:r>
            <a:endParaRPr lang="en-GB" sz="900" dirty="0" smtClean="0">
              <a:solidFill>
                <a:srgbClr val="002060"/>
              </a:solidFill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*пилотное участие; без приема студентов.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Straight Arrow Connector 87"/>
          <p:cNvSpPr>
            <a:spLocks noChangeShapeType="1"/>
          </p:cNvSpPr>
          <p:nvPr/>
        </p:nvSpPr>
        <p:spPr bwMode="auto">
          <a:xfrm>
            <a:off x="627929" y="6125153"/>
            <a:ext cx="769937" cy="0"/>
          </a:xfrm>
          <a:prstGeom prst="straightConnector1">
            <a:avLst/>
          </a:prstGeom>
          <a:noFill/>
          <a:ln w="9525">
            <a:solidFill>
              <a:srgbClr val="4579B8"/>
            </a:solidFill>
            <a:prstDash val="dashDot"/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57200" y="5666509"/>
            <a:ext cx="816032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ru-RU" sz="1200" dirty="0" smtClean="0">
                <a:solidFill>
                  <a:srgbClr val="002060"/>
                </a:solidFill>
              </a:rPr>
              <a:t>*</a:t>
            </a:r>
            <a:r>
              <a:rPr lang="ru-RU" sz="1200" dirty="0" err="1" smtClean="0">
                <a:solidFill>
                  <a:srgbClr val="002060"/>
                </a:solidFill>
              </a:rPr>
              <a:t>пилотное</a:t>
            </a:r>
            <a:r>
              <a:rPr lang="ru-RU" sz="1200" dirty="0" smtClean="0">
                <a:solidFill>
                  <a:srgbClr val="002060"/>
                </a:solidFill>
              </a:rPr>
              <a:t> участие без приема студентов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возможное размещение узбекских студентов на базе КГТУ на случай срыва договоренностей с колледжем и предприятием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Кара-Балте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– количество студентов, отправляемых ВУЗом на ПП в соседнюю страну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– количество студентов, размещаемых ВУЗом в своем общежитии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/>
          <a:srcRect l="33648" t="22917" r="18647" b="19697"/>
          <a:stretch>
            <a:fillRect/>
          </a:stretch>
        </p:blipFill>
        <p:spPr bwMode="auto">
          <a:xfrm>
            <a:off x="609600" y="815545"/>
            <a:ext cx="7966364" cy="490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7473"/>
            <a:ext cx="8229600" cy="477982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ОшТУ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октябрь 2019 г.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z="1000" dirty="0" smtClean="0">
                <a:solidFill>
                  <a:srgbClr val="002060"/>
                </a:solidFill>
              </a:rPr>
              <a:t>8</a:t>
            </a:r>
            <a:endParaRPr lang="de-DE" sz="1000" dirty="0">
              <a:solidFill>
                <a:srgbClr val="002060"/>
              </a:solidFill>
            </a:endParaRPr>
          </a:p>
        </p:txBody>
      </p:sp>
      <p:sp>
        <p:nvSpPr>
          <p:cNvPr id="6" name="Дата 3"/>
          <p:cNvSpPr txBox="1">
            <a:spLocks/>
          </p:cNvSpPr>
          <p:nvPr/>
        </p:nvSpPr>
        <p:spPr>
          <a:xfrm>
            <a:off x="6891336" y="626503"/>
            <a:ext cx="957264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22.05.2020</a:t>
            </a:r>
            <a:endParaRPr kumimoji="0" lang="en-GB" sz="9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4034" name="Picture 2" descr="C:\Users\User\Downloads\20191021_1037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443" y="3912813"/>
            <a:ext cx="3775310" cy="2332870"/>
          </a:xfrm>
          <a:prstGeom prst="rect">
            <a:avLst/>
          </a:prstGeom>
          <a:noFill/>
        </p:spPr>
      </p:pic>
      <p:pic>
        <p:nvPicPr>
          <p:cNvPr id="44036" name="Picture 4" descr="C:\Users\User\Downloads\IMG-20191023-WA0023.jpg"/>
          <p:cNvPicPr>
            <a:picLocks noChangeAspect="1" noChangeArrowheads="1"/>
          </p:cNvPicPr>
          <p:nvPr/>
        </p:nvPicPr>
        <p:blipFill>
          <a:blip r:embed="rId3"/>
          <a:srcRect r="7281"/>
          <a:stretch>
            <a:fillRect/>
          </a:stretch>
        </p:blipFill>
        <p:spPr bwMode="auto">
          <a:xfrm>
            <a:off x="4416484" y="3941806"/>
            <a:ext cx="4430954" cy="2323070"/>
          </a:xfrm>
          <a:prstGeom prst="rect">
            <a:avLst/>
          </a:prstGeom>
          <a:noFill/>
        </p:spPr>
      </p:pic>
      <p:pic>
        <p:nvPicPr>
          <p:cNvPr id="44037" name="Picture 5" descr="C:\Users\User\Downloads\IMG-20191023-WA00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4547" y="1459149"/>
            <a:ext cx="4303066" cy="2223165"/>
          </a:xfrm>
          <a:prstGeom prst="rect">
            <a:avLst/>
          </a:prstGeom>
          <a:noFill/>
        </p:spPr>
      </p:pic>
      <p:pic>
        <p:nvPicPr>
          <p:cNvPr id="44041" name="Picture 9" descr="На изображении может находиться: 8 человек, люди улыбаются, люди стоят, костюм и в помещении"/>
          <p:cNvPicPr>
            <a:picLocks noChangeAspect="1" noChangeArrowheads="1"/>
          </p:cNvPicPr>
          <p:nvPr/>
        </p:nvPicPr>
        <p:blipFill>
          <a:blip r:embed="rId5"/>
          <a:srcRect t="12337" b="17414"/>
          <a:stretch>
            <a:fillRect/>
          </a:stretch>
        </p:blipFill>
        <p:spPr bwMode="auto">
          <a:xfrm>
            <a:off x="425412" y="1497592"/>
            <a:ext cx="3932579" cy="21308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6692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Дорожная карта мобильности </a:t>
            </a:r>
            <a:r>
              <a:rPr lang="ru-RU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КГТУ-ОшТУ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2020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393724" y="563221"/>
            <a:ext cx="1325880" cy="457200"/>
          </a:xfrm>
        </p:spPr>
        <p:txBody>
          <a:bodyPr/>
          <a:lstStyle/>
          <a:p>
            <a:r>
              <a:rPr lang="ru-RU" sz="1000" dirty="0" smtClean="0">
                <a:solidFill>
                  <a:srgbClr val="002060"/>
                </a:solidFill>
              </a:rPr>
              <a:t>9</a:t>
            </a:r>
            <a:endParaRPr lang="de-DE" sz="1000" dirty="0">
              <a:solidFill>
                <a:srgbClr val="00206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72995" y="1161537"/>
          <a:ext cx="8748583" cy="5715121"/>
        </p:xfrm>
        <a:graphic>
          <a:graphicData uri="http://schemas.openxmlformats.org/drawingml/2006/table">
            <a:tbl>
              <a:tblPr/>
              <a:tblGrid>
                <a:gridCol w="493443"/>
                <a:gridCol w="2731670"/>
                <a:gridCol w="1470454"/>
                <a:gridCol w="1655806"/>
                <a:gridCol w="2397210"/>
              </a:tblGrid>
              <a:tr h="236339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Мобильность студентов по дисциплинам, весенний семестр 2019-20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у.г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Ответственный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Крайний срок исполнения 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Выходной документ, результат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40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Корректировка РУП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КГТУ, каф ТППП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01.11.2019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утвержденный РУП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ОшТУ, каф. ТПСХП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01.11.2019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26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Семестровые планы по блочному типу по дисциплинам: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технологическое оборудование 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(4 кр, 32/16/16 ч)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методы исследования пищевых продуктов (5 кр, 32/32 ч)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КГТУ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01.11.2020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согласованное расписание с окном мобильности 02.03-03.04.2020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ОшТУ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30.12.2019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Рекрутинг студентов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(от 2 до 4 чел с каждой стороны)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КГТУ, ОшТУ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30.12.2019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список студентов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Подготовка студентов: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согласие родителей,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инструктаж по правилам поведения,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наличие банковского счета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КГТУ – Сергеева Д.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ОшТУ – Ирматова Ж. 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25.01.2020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письмо-согласие родителей, журнал инструктажа с подписями, банковские карточки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4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Подготовка места проживания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КГТУ, ОшТУ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28.02.2020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комнаты в общежитие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Подготовка приказов, командировочных удостоверений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КГТУ, ОшТУ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24.02.2020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приказ о командировании студентов, команд. удостоверения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Учебный процесс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КГТУ, ОшТУ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Период 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02.03-03.04.2020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экзаменационные ведомости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3" marR="5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Дата 3"/>
          <p:cNvSpPr>
            <a:spLocks noGrp="1"/>
          </p:cNvSpPr>
          <p:nvPr>
            <p:ph type="dt" sz="half" idx="11"/>
          </p:nvPr>
        </p:nvSpPr>
        <p:spPr>
          <a:xfrm>
            <a:off x="6789102" y="593124"/>
            <a:ext cx="824346" cy="253501"/>
          </a:xfrm>
        </p:spPr>
        <p:txBody>
          <a:bodyPr/>
          <a:lstStyle/>
          <a:p>
            <a:r>
              <a:rPr lang="ru-RU" sz="900" dirty="0" smtClean="0">
                <a:solidFill>
                  <a:srgbClr val="002060"/>
                </a:solidFill>
              </a:rPr>
              <a:t>2</a:t>
            </a:r>
            <a:r>
              <a:rPr lang="en-US" sz="900" dirty="0" smtClean="0">
                <a:solidFill>
                  <a:srgbClr val="002060"/>
                </a:solidFill>
              </a:rPr>
              <a:t>6</a:t>
            </a:r>
            <a:r>
              <a:rPr lang="ru-RU" sz="900" dirty="0" smtClean="0">
                <a:solidFill>
                  <a:srgbClr val="002060"/>
                </a:solidFill>
              </a:rPr>
              <a:t>.05.2020</a:t>
            </a:r>
            <a:endParaRPr lang="en-GB" sz="9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IZ_Banner_Kopfzeile-Ausland (3)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Городс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3177</TotalTime>
  <Words>716</Words>
  <Application>Microsoft Office PowerPoint</Application>
  <PresentationFormat>Экран (4:3)</PresentationFormat>
  <Paragraphs>234</Paragraphs>
  <Slides>18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GIZ_Banner_Kopfzeile-Ausland (3)</vt:lpstr>
      <vt:lpstr>Городская</vt:lpstr>
      <vt:lpstr>Документ</vt:lpstr>
      <vt:lpstr>     НАЦИОНАЛЬНЫЙ ОНЛАЙН СЕМИНАР ПО СОВРЕМЕННЫМ ОБРАЗОВАТЕЛЬНЫМ ТЕХНОЛОГИЯМ EduTech KG 2020    </vt:lpstr>
      <vt:lpstr>Слайд 2</vt:lpstr>
      <vt:lpstr>Слайд 3</vt:lpstr>
      <vt:lpstr>Слайд 4</vt:lpstr>
      <vt:lpstr>Слайд 5</vt:lpstr>
      <vt:lpstr>Слайд 6</vt:lpstr>
      <vt:lpstr>Слайд 7</vt:lpstr>
      <vt:lpstr>ОшТУ, октябрь 2019 г.</vt:lpstr>
      <vt:lpstr>Дорожная карта мобильности КГТУ-ОшТУ на 2020 год </vt:lpstr>
      <vt:lpstr>Дорожная карта мобильности КГТУ-ОшТУ на 2020 год </vt:lpstr>
      <vt:lpstr>Дорожная карта мобильности КГТУ-ОшТУ на 2020 год </vt:lpstr>
      <vt:lpstr>КГТУ, октябрь 2019 г.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User</cp:lastModifiedBy>
  <cp:revision>170</cp:revision>
  <cp:lastPrinted>2012-07-19T10:16:59Z</cp:lastPrinted>
  <dcterms:created xsi:type="dcterms:W3CDTF">2013-09-05T11:54:56Z</dcterms:created>
  <dcterms:modified xsi:type="dcterms:W3CDTF">2020-05-13T16:11:13Z</dcterms:modified>
</cp:coreProperties>
</file>