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4" r:id="rId1"/>
  </p:sldMasterIdLst>
  <p:notesMasterIdLst>
    <p:notesMasterId r:id="rId26"/>
  </p:notesMasterIdLst>
  <p:sldIdLst>
    <p:sldId id="257" r:id="rId2"/>
    <p:sldId id="279" r:id="rId3"/>
    <p:sldId id="283" r:id="rId4"/>
    <p:sldId id="282" r:id="rId5"/>
    <p:sldId id="313" r:id="rId6"/>
    <p:sldId id="284" r:id="rId7"/>
    <p:sldId id="290" r:id="rId8"/>
    <p:sldId id="286" r:id="rId9"/>
    <p:sldId id="291" r:id="rId10"/>
    <p:sldId id="293" r:id="rId11"/>
    <p:sldId id="294" r:id="rId12"/>
    <p:sldId id="295" r:id="rId13"/>
    <p:sldId id="303" r:id="rId14"/>
    <p:sldId id="288" r:id="rId15"/>
    <p:sldId id="296" r:id="rId16"/>
    <p:sldId id="297" r:id="rId17"/>
    <p:sldId id="298" r:id="rId18"/>
    <p:sldId id="302" r:id="rId19"/>
    <p:sldId id="310" r:id="rId20"/>
    <p:sldId id="307" r:id="rId21"/>
    <p:sldId id="309" r:id="rId22"/>
    <p:sldId id="311" r:id="rId23"/>
    <p:sldId id="31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9408" autoAdjust="0"/>
  </p:normalViewPr>
  <p:slideViewPr>
    <p:cSldViewPr snapToGrid="0">
      <p:cViewPr varScale="1">
        <p:scale>
          <a:sx n="82" d="100"/>
          <a:sy n="82" d="100"/>
        </p:scale>
        <p:origin x="1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B7FD2-B70A-4E52-9FBC-FABE5D295913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8B5AE-9B83-4B19-8116-5F452F144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8B5AE-9B83-4B19-8116-5F452F14469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8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3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9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7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7979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057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20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2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1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2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7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1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7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8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65632"/>
              </p:ext>
            </p:extLst>
          </p:nvPr>
        </p:nvGraphicFramePr>
        <p:xfrm>
          <a:off x="2072579" y="1801504"/>
          <a:ext cx="8128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2769885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3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</a:p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«Электроснабжение»</a:t>
                      </a:r>
                    </a:p>
                    <a:p>
                      <a:pPr algn="ctr"/>
                      <a:endParaRPr lang="ru-RU" sz="3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3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731" y="-41956"/>
            <a:ext cx="2497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НИР кафедры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573" y="675603"/>
            <a:ext cx="9180393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marR="381000" algn="just">
              <a:lnSpc>
                <a:spcPct val="115000"/>
              </a:lnSpc>
              <a:spcAft>
                <a:spcPts val="0"/>
              </a:spcAft>
            </a:pPr>
            <a:r>
              <a:rPr lang="ky-KG" sz="2600" b="1" i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напечатанных научных публикаций: </a:t>
            </a:r>
            <a:r>
              <a:rPr lang="ky-KG" sz="2600" b="1" i="1" kern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ky-KG" sz="2600" b="1" i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- </a:t>
            </a:r>
            <a:r>
              <a:rPr lang="ky-KG" sz="2600" b="1" i="1" kern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Республиканских: 14</a:t>
            </a:r>
          </a:p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ky-KG" sz="2600" b="1" i="1" kern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- СНГ: 3</a:t>
            </a:r>
          </a:p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ky-KG" sz="2600" b="1" i="1" kern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2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4882" y="2524001"/>
            <a:ext cx="1159604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61-ой международной юбилейной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научно –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технической конференции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молодых ученых, аспирантов, магистрантов и студентов «Научно – инновационные технологии, идеи, исследования и разработки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выступили -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студентов кафедры с докладами.</a:t>
            </a:r>
            <a:endParaRPr lang="ru-RU" sz="2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731" y="4486757"/>
            <a:ext cx="11172967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2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4583723"/>
            <a:ext cx="1126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Алманбет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уулу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 занял-2ое место, Асанов Б.М., Аскаров А.РН. заняли-3е место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54" y="188287"/>
            <a:ext cx="3150809" cy="38491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МТБ кафедры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463" y="210954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Занимаемая площадь 535,2м</a:t>
            </a:r>
            <a:r>
              <a:rPr lang="ru-RU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Удельная площадь 0,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2м</a:t>
            </a:r>
            <a:r>
              <a:rPr lang="ru-RU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/студент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12" y="-2728"/>
            <a:ext cx="7638287" cy="68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462" y="281353"/>
            <a:ext cx="7233138" cy="46892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работа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7169" y="849573"/>
            <a:ext cx="11093805" cy="126582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каждой группой закреплены кураторы и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советники. Они утверждаются на заседании кафедры. На основании плана воспитательной работы факультета разрабатывается план воспитательной работы кафедры.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5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курс</a:t>
            </a:r>
          </a:p>
          <a:p>
            <a:pPr marL="0" indent="0" algn="just">
              <a:buNone/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158755"/>
              </p:ext>
            </p:extLst>
          </p:nvPr>
        </p:nvGraphicFramePr>
        <p:xfrm>
          <a:off x="417169" y="1781908"/>
          <a:ext cx="9711571" cy="222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104"/>
                <a:gridCol w="2064853"/>
                <a:gridCol w="3139053"/>
                <a:gridCol w="3600561"/>
              </a:tblGrid>
              <a:tr h="44547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Академический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советник</a:t>
                      </a:r>
                      <a:endParaRPr lang="ru-RU" dirty="0"/>
                    </a:p>
                  </a:txBody>
                  <a:tcPr/>
                </a:tc>
              </a:tr>
              <a:tr h="445477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ЭЭ(б)-4-18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Сариев</a:t>
                      </a:r>
                      <a:r>
                        <a:rPr lang="ru-RU" dirty="0" smtClean="0"/>
                        <a:t> Б.И.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Сариев</a:t>
                      </a:r>
                      <a:r>
                        <a:rPr lang="ru-RU" dirty="0" smtClean="0"/>
                        <a:t> Б.И.</a:t>
                      </a:r>
                      <a:endParaRPr lang="ru-RU" dirty="0"/>
                    </a:p>
                  </a:txBody>
                  <a:tcPr/>
                </a:tc>
              </a:tr>
              <a:tr h="445477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ЭЭ(б)-5-18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Асиев</a:t>
                      </a:r>
                      <a:r>
                        <a:rPr lang="ru-RU" dirty="0" smtClean="0"/>
                        <a:t> А.Т.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Асиев</a:t>
                      </a:r>
                      <a:r>
                        <a:rPr lang="ru-RU" dirty="0" smtClean="0"/>
                        <a:t> А.Т.</a:t>
                      </a:r>
                      <a:endParaRPr lang="ru-RU" dirty="0"/>
                    </a:p>
                  </a:txBody>
                  <a:tcPr/>
                </a:tc>
              </a:tr>
              <a:tr h="445477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ЭЭ(б)-6-18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Попова И.Э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Попова</a:t>
                      </a:r>
                      <a:r>
                        <a:rPr lang="ru-RU" baseline="0" dirty="0" smtClean="0"/>
                        <a:t> И.Э.</a:t>
                      </a:r>
                      <a:endParaRPr lang="ru-RU" dirty="0"/>
                    </a:p>
                  </a:txBody>
                  <a:tcPr/>
                </a:tc>
              </a:tr>
              <a:tr h="445477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ЭЭ(б)т-1-18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Абдрахманова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Г.Дж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Абдрахманова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Г.Дж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704493" y="4009293"/>
            <a:ext cx="2988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67642"/>
              </p:ext>
            </p:extLst>
          </p:nvPr>
        </p:nvGraphicFramePr>
        <p:xfrm>
          <a:off x="417169" y="4665782"/>
          <a:ext cx="9711572" cy="189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311"/>
                <a:gridCol w="2076930"/>
                <a:gridCol w="3103858"/>
                <a:gridCol w="3538473"/>
              </a:tblGrid>
              <a:tr h="37982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Академический советник</a:t>
                      </a:r>
                      <a:endParaRPr lang="ru-RU" dirty="0"/>
                    </a:p>
                  </a:txBody>
                  <a:tcPr/>
                </a:tc>
              </a:tr>
              <a:tr h="37982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ЭЭ(б)-4-17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Джусупбекова</a:t>
                      </a:r>
                      <a:r>
                        <a:rPr lang="ru-RU" dirty="0" smtClean="0"/>
                        <a:t> Н.К.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Джусупбекова</a:t>
                      </a:r>
                      <a:r>
                        <a:rPr lang="ru-RU" dirty="0" smtClean="0"/>
                        <a:t> Н.К.</a:t>
                      </a:r>
                      <a:endParaRPr lang="ru-RU" dirty="0"/>
                    </a:p>
                  </a:txBody>
                  <a:tcPr/>
                </a:tc>
              </a:tr>
              <a:tr h="37982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ЭЭ(б)-5-17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Кожоналиева</a:t>
                      </a:r>
                      <a:r>
                        <a:rPr lang="ru-RU" dirty="0" smtClean="0"/>
                        <a:t> А.К.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Кожоналиева</a:t>
                      </a:r>
                      <a:r>
                        <a:rPr lang="ru-RU" dirty="0" smtClean="0"/>
                        <a:t> А.К.</a:t>
                      </a:r>
                      <a:endParaRPr lang="ru-RU" dirty="0"/>
                    </a:p>
                  </a:txBody>
                  <a:tcPr/>
                </a:tc>
              </a:tr>
              <a:tr h="37982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ЭЭ(б)-6-17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Джумаева</a:t>
                      </a:r>
                      <a:r>
                        <a:rPr lang="ru-RU" dirty="0" smtClean="0"/>
                        <a:t> А.И.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Джумаева</a:t>
                      </a:r>
                      <a:r>
                        <a:rPr lang="ru-RU" dirty="0" smtClean="0"/>
                        <a:t> А.И.</a:t>
                      </a:r>
                      <a:endParaRPr lang="ru-RU" dirty="0"/>
                    </a:p>
                  </a:txBody>
                  <a:tcPr/>
                </a:tc>
              </a:tr>
              <a:tr h="3798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4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527539"/>
            <a:ext cx="10675451" cy="457199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                                </a:t>
            </a:r>
            <a:r>
              <a:rPr lang="ru-RU" sz="2400" dirty="0" smtClean="0"/>
              <a:t>3 курс                     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8523" y="4051865"/>
            <a:ext cx="10163907" cy="2498317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882093"/>
              </p:ext>
            </p:extLst>
          </p:nvPr>
        </p:nvGraphicFramePr>
        <p:xfrm>
          <a:off x="879230" y="984737"/>
          <a:ext cx="9483970" cy="2450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080"/>
                <a:gridCol w="2231522"/>
                <a:gridCol w="2489006"/>
                <a:gridCol w="4055362"/>
              </a:tblGrid>
              <a:tr h="490025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 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Академический советник</a:t>
                      </a:r>
                      <a:endParaRPr lang="ru-RU" dirty="0"/>
                    </a:p>
                  </a:txBody>
                  <a:tcPr/>
                </a:tc>
              </a:tr>
              <a:tr h="49002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ЭЭ(б)-4-16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Абдиева</a:t>
                      </a:r>
                      <a:r>
                        <a:rPr lang="ru-RU" dirty="0" smtClean="0"/>
                        <a:t> З.Э.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Абдиева</a:t>
                      </a:r>
                      <a:r>
                        <a:rPr lang="ru-RU" dirty="0" smtClean="0"/>
                        <a:t> З.Э.</a:t>
                      </a:r>
                      <a:endParaRPr lang="ru-RU" dirty="0"/>
                    </a:p>
                  </a:txBody>
                  <a:tcPr/>
                </a:tc>
              </a:tr>
              <a:tr h="49002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ЭЭ(б)-5-16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Джусупбекова</a:t>
                      </a:r>
                      <a:r>
                        <a:rPr lang="ru-RU" dirty="0" smtClean="0"/>
                        <a:t> Н.К.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Джусупбекова</a:t>
                      </a:r>
                      <a:r>
                        <a:rPr lang="ru-RU" dirty="0" smtClean="0"/>
                        <a:t> Н.К.</a:t>
                      </a:r>
                      <a:endParaRPr lang="ru-RU" dirty="0"/>
                    </a:p>
                  </a:txBody>
                  <a:tcPr/>
                </a:tc>
              </a:tr>
              <a:tr h="49002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ЭЭ(б)-6-16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Джумаева</a:t>
                      </a:r>
                      <a:r>
                        <a:rPr lang="ru-RU" dirty="0" smtClean="0"/>
                        <a:t> А.И.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Джумаева</a:t>
                      </a:r>
                      <a:r>
                        <a:rPr lang="ru-RU" dirty="0" smtClean="0"/>
                        <a:t> А.И.</a:t>
                      </a:r>
                      <a:endParaRPr lang="ru-RU" dirty="0"/>
                    </a:p>
                  </a:txBody>
                  <a:tcPr/>
                </a:tc>
              </a:tr>
              <a:tr h="490025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ЭЭ(б)т-1-16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Попова И. Э.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Попоаа</a:t>
                      </a:r>
                      <a:r>
                        <a:rPr lang="ru-RU" baseline="0" dirty="0" smtClean="0"/>
                        <a:t> И.Э.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1417" y="3305908"/>
            <a:ext cx="359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</a:t>
            </a:r>
            <a:r>
              <a:rPr lang="ru-RU" sz="2800" dirty="0" smtClean="0"/>
              <a:t>4 курс 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02832"/>
              </p:ext>
            </p:extLst>
          </p:nvPr>
        </p:nvGraphicFramePr>
        <p:xfrm>
          <a:off x="879229" y="4051867"/>
          <a:ext cx="9577757" cy="2450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5081"/>
                <a:gridCol w="2275259"/>
                <a:gridCol w="2491951"/>
                <a:gridCol w="4095466"/>
              </a:tblGrid>
              <a:tr h="41650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Академический советник</a:t>
                      </a:r>
                      <a:endParaRPr lang="ru-RU" dirty="0"/>
                    </a:p>
                  </a:txBody>
                  <a:tcPr/>
                </a:tc>
              </a:tr>
              <a:tr h="50840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ЭЭ(б)-4-15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Сариев</a:t>
                      </a:r>
                      <a:r>
                        <a:rPr lang="ru-RU" dirty="0" smtClean="0"/>
                        <a:t> Б.И.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Сариев</a:t>
                      </a:r>
                      <a:r>
                        <a:rPr lang="ru-RU" dirty="0" smtClean="0"/>
                        <a:t> Б.И.</a:t>
                      </a:r>
                      <a:endParaRPr lang="ru-RU" dirty="0"/>
                    </a:p>
                  </a:txBody>
                  <a:tcPr/>
                </a:tc>
              </a:tr>
              <a:tr h="50840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ЭЭ(б)-5-15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Кожоналиева</a:t>
                      </a:r>
                      <a:r>
                        <a:rPr lang="ru-RU" dirty="0" smtClean="0"/>
                        <a:t> А.К.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Кожоналиева</a:t>
                      </a:r>
                      <a:r>
                        <a:rPr lang="ru-RU" dirty="0" smtClean="0"/>
                        <a:t> А.К.</a:t>
                      </a:r>
                      <a:endParaRPr lang="ru-RU" dirty="0"/>
                    </a:p>
                  </a:txBody>
                  <a:tcPr/>
                </a:tc>
              </a:tr>
              <a:tr h="508404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ЭЭ(б)-6-15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Касмамбетов</a:t>
                      </a:r>
                      <a:r>
                        <a:rPr lang="ru-RU" dirty="0" smtClean="0"/>
                        <a:t> Х.Т.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Касмамабетов</a:t>
                      </a:r>
                      <a:r>
                        <a:rPr lang="ru-RU" dirty="0" smtClean="0"/>
                        <a:t> Х.Т.</a:t>
                      </a:r>
                      <a:endParaRPr lang="ru-RU" dirty="0"/>
                    </a:p>
                  </a:txBody>
                  <a:tcPr/>
                </a:tc>
              </a:tr>
              <a:tr h="508404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ЭЭ(б)т-2-15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Сулайманова</a:t>
                      </a:r>
                      <a:r>
                        <a:rPr lang="ru-RU" dirty="0" smtClean="0"/>
                        <a:t> Н.О.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Сулайманова</a:t>
                      </a:r>
                      <a:r>
                        <a:rPr lang="ru-RU" dirty="0" smtClean="0"/>
                        <a:t> Н.О.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4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596" y="1465638"/>
            <a:ext cx="11817608" cy="21216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5596" y="167221"/>
            <a:ext cx="5539168" cy="47110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кафедры: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8892" y="949569"/>
            <a:ext cx="10304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1. Разработан лабораторный стенд по дисциплине «Электромагнитная совместимость в ЭЭ» с выполнением 5 </a:t>
            </a:r>
            <a:r>
              <a:rPr lang="ru-RU" b="1" dirty="0" err="1" smtClean="0">
                <a:solidFill>
                  <a:schemeClr val="bg1"/>
                </a:solidFill>
              </a:rPr>
              <a:t>лаборатрных</a:t>
            </a:r>
            <a:r>
              <a:rPr lang="ru-RU" b="1" dirty="0" smtClean="0">
                <a:solidFill>
                  <a:schemeClr val="bg1"/>
                </a:solidFill>
              </a:rPr>
              <a:t> работ в октябре 2018г. Автор </a:t>
            </a:r>
            <a:r>
              <a:rPr lang="ru-RU" b="1" dirty="0" err="1" smtClean="0">
                <a:solidFill>
                  <a:schemeClr val="bg1"/>
                </a:solidFill>
              </a:rPr>
              <a:t>ст.преп</a:t>
            </a:r>
            <a:r>
              <a:rPr lang="ru-RU" b="1" dirty="0" smtClean="0">
                <a:solidFill>
                  <a:schemeClr val="bg1"/>
                </a:solidFill>
              </a:rPr>
              <a:t>. Асанов А.К.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892" y="1907147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2.Разработан лабораторный стенд по дисциплине «Автоматизация систем электроснабжения» с выполнением 5 лабораторных работ в ноябре 2018г. Автор к.т.н.,</a:t>
            </a:r>
            <a:r>
              <a:rPr lang="ru-RU" b="1" dirty="0" err="1" smtClean="0">
                <a:solidFill>
                  <a:schemeClr val="bg1"/>
                </a:solidFill>
              </a:rPr>
              <a:t>доц.Асиев</a:t>
            </a:r>
            <a:r>
              <a:rPr lang="ru-RU" b="1" dirty="0" smtClean="0">
                <a:solidFill>
                  <a:schemeClr val="bg1"/>
                </a:solidFill>
              </a:rPr>
              <a:t> А.Т.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892" y="32004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3.Разработан лабораторный стенд «Исследования преобразователя частоты синхронного электродвигателя» с выполнением 2-х лабораторных работ в ноябре 2018г. Авторы  зав. лаб. Асанов И., к.т.н. </a:t>
            </a:r>
            <a:r>
              <a:rPr lang="ru-RU" b="1" dirty="0" err="1" smtClean="0">
                <a:solidFill>
                  <a:schemeClr val="bg1"/>
                </a:solidFill>
              </a:rPr>
              <a:t>Асиев</a:t>
            </a:r>
            <a:r>
              <a:rPr lang="ru-RU" b="1" dirty="0" smtClean="0">
                <a:solidFill>
                  <a:schemeClr val="bg1"/>
                </a:solidFill>
              </a:rPr>
              <a:t> А.Т.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892" y="4560277"/>
            <a:ext cx="9718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4.Разработан лабораторный стенд  по дисциплине управление качеством электроэнергии «Устройство для переключения однофазных потребителей» Введен в работу  в сентябре 2018 году. Автор к.т.н. </a:t>
            </a:r>
            <a:r>
              <a:rPr lang="ru-RU" b="1" dirty="0" err="1" smtClean="0">
                <a:solidFill>
                  <a:schemeClr val="bg1"/>
                </a:solidFill>
              </a:rPr>
              <a:t>Сариев</a:t>
            </a:r>
            <a:r>
              <a:rPr lang="ru-RU" b="1" dirty="0" smtClean="0">
                <a:solidFill>
                  <a:schemeClr val="bg1"/>
                </a:solidFill>
              </a:rPr>
              <a:t> Б.И.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892" y="5744308"/>
            <a:ext cx="9882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5. Разработан лабораторный стенд «Экспериментальная установка для исследования влияния показателей качества электроэнергии на элементы эл. </a:t>
            </a:r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ети». Введен в работу в сентябре 2018 году. Автор </a:t>
            </a:r>
            <a:r>
              <a:rPr lang="ru-RU" b="1" dirty="0" err="1" smtClean="0">
                <a:solidFill>
                  <a:schemeClr val="bg1"/>
                </a:solidFill>
              </a:rPr>
              <a:t>ст.преп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Абдиева</a:t>
            </a:r>
            <a:r>
              <a:rPr lang="ru-RU" b="1" dirty="0" smtClean="0">
                <a:solidFill>
                  <a:schemeClr val="bg1"/>
                </a:solidFill>
              </a:rPr>
              <a:t> З.Э.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720" y="205618"/>
            <a:ext cx="9692640" cy="7453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целей и задач на перспективу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199" y="1088572"/>
            <a:ext cx="10450287" cy="537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Преамбула: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невозможно осуществлять успешное развитие образовательной деятельности кафедры без определения приоритетов и перспективных задач на будущее, без четко определенного плана действия и поставленных целей. Данная стратегия предусматривает выработку такой дорожной карты </a:t>
            </a:r>
          </a:p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Добиться к 2022 году формирование и становление коллектива кафедры, обеспечивающей высокой уровень образовательной деятельности за счет повышения квалификации сотрудников и использования в образовательном процессе, современных инновационных технологий обучения с применением передовых технических средств. Обеспечение высокого уровня профессионального образования выпускников университета.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0865" y="102069"/>
            <a:ext cx="9851136" cy="48262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целей задач на перспективу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84697"/>
            <a:ext cx="11908124" cy="6004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Учебно-методическая работа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каждой дисциплине осуществить, как минимум, подготовку электронной версии лекций со всеми необходимыми требованиями к ним. Сделать доступной эти материалы для всех студентов через интернет - технологии. (2018 г, отв. сотрудники кафедры);  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профилям, по которым проводится подготовка студентов по всем преподаваемым дисциплинам издать курсы лекций, учебных пособий и учебников (2022 г. сотрудники кафедры);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 форм и методов организации контроля индивидуальной работы со студентами (постоянно).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стандарты нового поколения на основе кредитной технологии обучения (сотрудники кафедры 2020 г.); 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базы учебно-методических разработок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языке (сотрудники кафедры постоянно)</a:t>
            </a:r>
            <a:r>
              <a:rPr lang="ky-K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0055"/>
            <a:ext cx="12192000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180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Материально-техническая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Подготовка и создание новой автоматизированной научно-учебной лаборатории «Автоматизация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распредсетей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при содействии международной компании «Шнайдер электрик» Франция каб.5/203в (каф. 2018 г</a:t>
            </a: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Создание новой научно-учебной лаборатории по информационным технологиям в системах электроснабжения каб.5/202 (каф. 2018 г</a:t>
            </a: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Оснащение лаборатории новыми стендами для лабораторных работ в каб.5/203а (каф. 2018г):</a:t>
            </a: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Стенд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«Учет электрической энергии»;</a:t>
            </a: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Стенд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«Компенсация реактивной мощности»;</a:t>
            </a: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Стенд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«Исследование графиков электрических нагрузок»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Приобретение тренажерного комплекса по оперативным переключениям в сетях ( 200-230 000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(каф.2018-2019г);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Завершение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стенда «АСКУЭ» в каб.203а (каф.2018г)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Приобретение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новых лабораторных стендов по энергосбережению</a:t>
            </a: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каб.1/01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(каф. 2018-2019г.).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Стенд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«Энергосбережение в системах электроснабжения и энергопотребления» с выполнением 13 лаб. работ (302 500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449580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3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8096" y="146305"/>
            <a:ext cx="11009376" cy="40233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Материально-техническая база (</a:t>
            </a:r>
            <a:r>
              <a:rPr lang="ru-RU" sz="2000" b="1" dirty="0" err="1" smtClean="0">
                <a:solidFill>
                  <a:schemeClr val="bg1"/>
                </a:solidFill>
              </a:rPr>
              <a:t>каб</a:t>
            </a:r>
            <a:r>
              <a:rPr lang="ru-RU" sz="2000" b="1" dirty="0" smtClean="0">
                <a:solidFill>
                  <a:schemeClr val="bg1"/>
                </a:solidFill>
              </a:rPr>
              <a:t>.№ 5/203 В):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8640"/>
            <a:ext cx="11777472" cy="6309360"/>
          </a:xfrm>
        </p:spPr>
        <p:txBody>
          <a:bodyPr>
            <a:noAutofit/>
          </a:bodyPr>
          <a:lstStyle/>
          <a:p>
            <a:pPr marL="449580" lvl="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Стенд «Энергосбережение в системах электроосвещения» с выполнением 9 лаб. работ (136 900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 smtClean="0"/>
          </a:p>
          <a:p>
            <a:pPr marL="449580" lvl="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 smtClean="0"/>
              <a:t>7.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новых лабораторных стендов по электроснабжению (каф.2018-2019г.)</a:t>
            </a:r>
          </a:p>
          <a:p>
            <a:pPr marL="449580" lvl="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Стенд «Электроснабжение промпредприятия» с выполнением 15 лаб. работ (164 200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lvl="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Завершить ремонт лабораторию по «Энергосбережение» каб.1/01 (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каф.2018г)</a:t>
            </a:r>
          </a:p>
          <a:p>
            <a:pPr marL="449580" lvl="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Приобрести приборы диагностики для элементов систем электроснабжения (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каф.2018-2019г. Фирма «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Jica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выделяет -30 тыс.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$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приобретение приборов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диаг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)</a:t>
            </a:r>
          </a:p>
          <a:p>
            <a:pPr marL="449580"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10.Стенд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«Электромагнитная совместимость в системах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ЭС»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5 лабораторных работ введен в работу в октябре 2018 году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/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11.Стенд «Автоматизированная система электроснабжения» для выполнения 5-лабораторных работ введен в работу в ноябре 2018 году.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12.Стенд « Исследование преобразователя частоты асинхронных двигателей» для выполнения 2-х лабораторных работ введен в работу в ноябре 2018 году.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473" y="487682"/>
            <a:ext cx="11484864" cy="691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226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«Электроснабжение» образована в 1971 году - это одно из ведущих учебных и научных подразделений энергетического факультета (ЭФ)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Кыргызского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государственного технического университета (КГТУ) им. И.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Раззакова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имеет статус выпускающей. Совместно с другими подразделениями КГТУ обеспечивает подготовку бакалавров,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магистров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аспирантов, участвует в переподготовке и повышении квалификации работников предприятий и организаций, базовая кафедра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Кыргызской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Республики по профилям «Электроснабжение» (по отраслям) и «Энергосбережение в электроэнергетике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indent="30226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ППС-21 человек, УВС-8 человек и итого:29 человек. Из них</a:t>
            </a:r>
          </a:p>
          <a:p>
            <a:pPr indent="30226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2-проф., 8 к.т.н., 7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ст.преп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и 5 преп.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Остепененность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бакалавриату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составляет -47%, а по магистратуре -100 %.</a:t>
            </a:r>
          </a:p>
          <a:p>
            <a:pPr indent="30226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0492" y="4487332"/>
            <a:ext cx="7038119" cy="15070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2" y="140677"/>
            <a:ext cx="9530860" cy="5863923"/>
          </a:xfrm>
        </p:spPr>
      </p:pic>
      <p:sp>
        <p:nvSpPr>
          <p:cNvPr id="6" name="TextBox 5"/>
          <p:cNvSpPr txBox="1"/>
          <p:nvPr/>
        </p:nvSpPr>
        <p:spPr>
          <a:xfrm>
            <a:off x="1453662" y="6119446"/>
            <a:ext cx="937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«Автоматизация систем ЭС» для выполнения 5 </a:t>
            </a:r>
            <a:r>
              <a:rPr lang="ru-RU" dirty="0" err="1" smtClean="0"/>
              <a:t>лаб.работ</a:t>
            </a:r>
            <a:r>
              <a:rPr lang="ru-RU" dirty="0" smtClean="0"/>
              <a:t> введен в работу ноябрь 2018 году.  Автор-  к.т.н., доц. </a:t>
            </a:r>
            <a:r>
              <a:rPr lang="ru-RU" dirty="0" err="1" smtClean="0"/>
              <a:t>Асиев</a:t>
            </a:r>
            <a:r>
              <a:rPr lang="ru-RU" dirty="0" smtClean="0"/>
              <a:t> А.Т.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8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922" y="4487332"/>
            <a:ext cx="7987689" cy="11397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128954"/>
            <a:ext cx="9483969" cy="5650523"/>
          </a:xfrm>
        </p:spPr>
      </p:pic>
      <p:sp>
        <p:nvSpPr>
          <p:cNvPr id="5" name="TextBox 4"/>
          <p:cNvSpPr txBox="1"/>
          <p:nvPr/>
        </p:nvSpPr>
        <p:spPr>
          <a:xfrm>
            <a:off x="1031631" y="5779477"/>
            <a:ext cx="9331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«Исследование преобразователя частоты асинхронного двигателя» для выполнения 2-х лаб. работ введен в работу ноябрь 2018 году. Авторы- зав. </a:t>
            </a:r>
            <a:r>
              <a:rPr lang="ru-RU" dirty="0" err="1" smtClean="0"/>
              <a:t>лаб.Асанов</a:t>
            </a:r>
            <a:r>
              <a:rPr lang="ru-RU" dirty="0" smtClean="0"/>
              <a:t> И., к.т.н. </a:t>
            </a:r>
            <a:r>
              <a:rPr lang="ru-RU" dirty="0" err="1" smtClean="0"/>
              <a:t>Асиев</a:t>
            </a:r>
            <a:r>
              <a:rPr lang="ru-RU" dirty="0" smtClean="0"/>
              <a:t> А.Т.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308" y="4487333"/>
            <a:ext cx="8046303" cy="565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5" y="1"/>
            <a:ext cx="9132277" cy="5905024"/>
          </a:xfrm>
        </p:spPr>
      </p:pic>
      <p:sp>
        <p:nvSpPr>
          <p:cNvPr id="5" name="TextBox 4"/>
          <p:cNvSpPr txBox="1"/>
          <p:nvPr/>
        </p:nvSpPr>
        <p:spPr>
          <a:xfrm>
            <a:off x="574431" y="5905025"/>
            <a:ext cx="975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«Экспериментальная установка для исследования показателей качества электроэнергии на элементы эл. </a:t>
            </a:r>
            <a:r>
              <a:rPr lang="ru-RU" dirty="0"/>
              <a:t>с</a:t>
            </a:r>
            <a:r>
              <a:rPr lang="ru-RU" dirty="0" smtClean="0"/>
              <a:t>ети » введен в работу сентябрь 2018 году.</a:t>
            </a:r>
          </a:p>
          <a:p>
            <a:r>
              <a:rPr lang="ru-RU" dirty="0" smtClean="0"/>
              <a:t>Автор – </a:t>
            </a:r>
            <a:r>
              <a:rPr lang="ru-RU" dirty="0" err="1" smtClean="0"/>
              <a:t>ст.преп.Абдиева</a:t>
            </a:r>
            <a:r>
              <a:rPr lang="ru-RU" dirty="0" smtClean="0"/>
              <a:t> З.Э.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6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31" y="93785"/>
            <a:ext cx="9108831" cy="6088947"/>
          </a:xfrm>
        </p:spPr>
      </p:pic>
      <p:sp>
        <p:nvSpPr>
          <p:cNvPr id="5" name="TextBox 4"/>
          <p:cNvSpPr txBox="1"/>
          <p:nvPr/>
        </p:nvSpPr>
        <p:spPr>
          <a:xfrm>
            <a:off x="1606062" y="6211669"/>
            <a:ext cx="1025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«Устройство для автоматического переключения однофазных потребителей» введен в работу сентябрь 2018 году. Автор –к.т.н. </a:t>
            </a:r>
            <a:r>
              <a:rPr lang="ru-RU" dirty="0" err="1" smtClean="0"/>
              <a:t>Сариев</a:t>
            </a:r>
            <a:r>
              <a:rPr lang="ru-RU" dirty="0" smtClean="0"/>
              <a:t> Б.И.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983532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177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926264"/>
              </p:ext>
            </p:extLst>
          </p:nvPr>
        </p:nvGraphicFramePr>
        <p:xfrm>
          <a:off x="748485" y="696686"/>
          <a:ext cx="10407195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7195"/>
              </a:tblGrid>
              <a:tr h="5425440">
                <a:tc>
                  <a:txBody>
                    <a:bodyPr/>
                    <a:lstStyle/>
                    <a:p>
                      <a:pPr algn="just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Кафедра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ведет работу по утвержденному плану работ (протокол №1 от 28.08.2018 г.), который включает в себя:</a:t>
                      </a:r>
                    </a:p>
                    <a:p>
                      <a:pPr algn="ctr"/>
                      <a:endParaRPr lang="ru-RU" sz="3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Организационную работу;</a:t>
                      </a: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Учебную  работу;</a:t>
                      </a: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Быт студентов;</a:t>
                      </a: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Нравственно-эстетическое воспитание;</a:t>
                      </a: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Научно-исследовательскую работу;</a:t>
                      </a:r>
                    </a:p>
                    <a:p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Хозяйственную работу.</a:t>
                      </a:r>
                    </a:p>
                    <a:p>
                      <a:pPr algn="ctr"/>
                      <a:endParaRPr lang="ru-RU" sz="3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1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8" y="0"/>
            <a:ext cx="11617235" cy="4491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just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Кафедра ведет подготовку бакалавров и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магистров</a:t>
            </a:r>
          </a:p>
          <a:p>
            <a:pPr indent="448310" algn="just"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направлению 640200 «ЭЭ и ЭТ».</a:t>
            </a:r>
          </a:p>
          <a:p>
            <a:pPr indent="448310" algn="just">
              <a:spcAft>
                <a:spcPts val="0"/>
              </a:spcAft>
            </a:pP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8310" algn="just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готовит бакалавров по двум профилям:</a:t>
            </a:r>
          </a:p>
          <a:p>
            <a:pPr marL="342900" lvl="0" indent="-342900" algn="just" eaLnBrk="0" fontAlgn="base" hangingPunct="0">
              <a:lnSpc>
                <a:spcPct val="115000"/>
              </a:lnSpc>
              <a:buFont typeface="Wingdings" panose="05000000000000000000" pitchFamily="2" charset="2"/>
              <a:buChar char=""/>
              <a:tabLst>
                <a:tab pos="457200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 (по отраслям);</a:t>
            </a:r>
          </a:p>
          <a:p>
            <a:pPr marL="342900" lvl="0" indent="-342900" algn="just" eaLnBrk="0" fontAlgn="base" hangingPunct="0">
              <a:lnSpc>
                <a:spcPct val="115000"/>
              </a:lnSpc>
              <a:buFont typeface="Wingdings" panose="05000000000000000000" pitchFamily="2" charset="2"/>
              <a:buChar char=""/>
              <a:tabLst>
                <a:tab pos="457200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 в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электроэнергетике.</a:t>
            </a:r>
          </a:p>
          <a:p>
            <a:pPr lvl="0" algn="just" eaLnBrk="0" fontAlgn="base" hangingPunct="0">
              <a:lnSpc>
                <a:spcPct val="115000"/>
              </a:lnSpc>
              <a:tabLst>
                <a:tab pos="457200" algn="l"/>
              </a:tabLst>
            </a:pPr>
            <a:endParaRPr lang="ru-RU" sz="1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115000"/>
              </a:lnSpc>
              <a:tabLst>
                <a:tab pos="457200" algn="l"/>
              </a:tabLs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Подготовка магистров  ведется по программе «Электроснабжение (по отраслям)».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0353" y="4491999"/>
            <a:ext cx="11236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Всего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2018-19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год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запланировано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16670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ч. Из них по бюджету –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7431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ч. по контракту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–9239часа.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факт всего-16566 ч.,  в том числе по бюджету-7400 ч. и по контракту-9166ч.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7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056" t="25074" r="58040" b="14531"/>
          <a:stretch/>
        </p:blipFill>
        <p:spPr bwMode="auto">
          <a:xfrm>
            <a:off x="246186" y="0"/>
            <a:ext cx="11641014" cy="6729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085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280" y="917139"/>
            <a:ext cx="111905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1625"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2019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по профилю «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Электроснабжение (по отраслям)»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кафедрой подготовлено и успешно выпущено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бакалавров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очно,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66 бакалавров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дистантной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 и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магистров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01625" algn="just"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профилю «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Энергосбережение в ЭЭ» - 15 бакалавров очного обучения и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бакалавра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дистантного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обучения.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167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выпускников (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144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бакалавра и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магистров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301625" algn="just"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 количество дипломов с отличием –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9633" y="239877"/>
            <a:ext cx="6195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УЧЕБНАЯ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98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527" y="1097088"/>
            <a:ext cx="10695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1625" algn="just"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на кафедре обучаются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аспирантов, 15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магистрантов, 192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очной и 202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дистантной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формам обучения. Имеются группы с обучением на государственном языке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527" y="210849"/>
            <a:ext cx="5954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УЧЕБНАЯ РАБОТА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648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74" y="1149756"/>
            <a:ext cx="10789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Сотрудниками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кафедры на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2019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 запланировано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учебно-методических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разработок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объеме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68,6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п.л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В том числе – 2 учебных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пособий на </a:t>
            </a:r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кыргызском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языке,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16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методических указаний для проведения лабораторных, практических и курсовых проектов. 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1874" y="181821"/>
            <a:ext cx="9142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Учебно-методическая работа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391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53" y="106402"/>
            <a:ext cx="9230362" cy="4122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НИР кафедры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335" y="787467"/>
            <a:ext cx="10981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180" eaLnBrk="0" fontAlgn="base" hangingPunct="0">
              <a:spcAft>
                <a:spcPts val="0"/>
              </a:spcAft>
            </a:pP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323" y="1547446"/>
            <a:ext cx="19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0615" y="1019907"/>
            <a:ext cx="1056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1.Разработка технических устройств локации и поиска повреждений подземных силовых </a:t>
            </a:r>
            <a:r>
              <a:rPr lang="ru-RU" sz="2000" dirty="0" err="1" smtClean="0">
                <a:solidFill>
                  <a:schemeClr val="bg1"/>
                </a:solidFill>
              </a:rPr>
              <a:t>электрокабелей</a:t>
            </a:r>
            <a:r>
              <a:rPr lang="ru-RU" sz="2000" dirty="0" smtClean="0">
                <a:solidFill>
                  <a:schemeClr val="bg1"/>
                </a:solidFill>
              </a:rPr>
              <a:t>. Объем финансирования -</a:t>
            </a:r>
            <a:r>
              <a:rPr lang="ru-RU" sz="2000" b="1" dirty="0" smtClean="0">
                <a:solidFill>
                  <a:schemeClr val="bg1"/>
                </a:solidFill>
              </a:rPr>
              <a:t>1 400 000 сом</a:t>
            </a:r>
            <a:r>
              <a:rPr lang="ru-RU" sz="2000" dirty="0" smtClean="0">
                <a:solidFill>
                  <a:schemeClr val="bg1"/>
                </a:solidFill>
              </a:rPr>
              <a:t>. Рук. </a:t>
            </a:r>
            <a:r>
              <a:rPr lang="ru-RU" sz="2000" dirty="0" err="1" smtClean="0">
                <a:solidFill>
                  <a:schemeClr val="bg1"/>
                </a:solidFill>
              </a:rPr>
              <a:t>Тохтамов</a:t>
            </a:r>
            <a:r>
              <a:rPr lang="ru-RU" sz="2000" dirty="0" smtClean="0">
                <a:solidFill>
                  <a:schemeClr val="bg1"/>
                </a:solidFill>
              </a:rPr>
              <a:t> С.С.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1904" y="611450"/>
            <a:ext cx="3497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МОиН</a:t>
            </a:r>
            <a:r>
              <a:rPr lang="ru-RU" sz="2400" b="1" dirty="0" smtClean="0">
                <a:solidFill>
                  <a:schemeClr val="bg1"/>
                </a:solidFill>
              </a:rPr>
              <a:t> КР: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615" y="2296521"/>
            <a:ext cx="106562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2.Разработка методики расчета и рекомендации по повышению надежности и устойчивости режимов </a:t>
            </a:r>
            <a:r>
              <a:rPr lang="ru-RU" sz="2000" dirty="0" err="1" smtClean="0">
                <a:solidFill>
                  <a:schemeClr val="bg1"/>
                </a:solidFill>
              </a:rPr>
              <a:t>работыэнергосистемы</a:t>
            </a:r>
            <a:r>
              <a:rPr lang="ru-RU" sz="2000" dirty="0" smtClean="0">
                <a:solidFill>
                  <a:schemeClr val="bg1"/>
                </a:solidFill>
              </a:rPr>
              <a:t> КР с учетом ожидаемого ввода новых мощностей на период до 2020 года. Объем финансирования- </a:t>
            </a:r>
            <a:r>
              <a:rPr lang="ru-RU" sz="2000" b="1" dirty="0" smtClean="0">
                <a:solidFill>
                  <a:schemeClr val="bg1"/>
                </a:solidFill>
              </a:rPr>
              <a:t>2 000 000 сом</a:t>
            </a:r>
            <a:r>
              <a:rPr lang="ru-RU" sz="2000" dirty="0" smtClean="0">
                <a:solidFill>
                  <a:schemeClr val="bg1"/>
                </a:solidFill>
              </a:rPr>
              <a:t>. Рук. Асанов А.К.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1904" y="3673168"/>
            <a:ext cx="9218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НИР кафедры: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2677" y="4372707"/>
            <a:ext cx="10351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1.Разработка мероприятий по повышению эффективности распределительных электрических сетей и режимов работы их элементов. Объем финансирования- </a:t>
            </a:r>
            <a:r>
              <a:rPr lang="ru-RU" sz="2000" b="1" dirty="0" smtClean="0">
                <a:solidFill>
                  <a:schemeClr val="bg1"/>
                </a:solidFill>
              </a:rPr>
              <a:t>300 000 сом</a:t>
            </a:r>
            <a:r>
              <a:rPr lang="ru-RU" sz="2000" dirty="0" smtClean="0">
                <a:solidFill>
                  <a:schemeClr val="bg1"/>
                </a:solidFill>
              </a:rPr>
              <a:t>. Рук. </a:t>
            </a:r>
            <a:r>
              <a:rPr lang="ru-RU" sz="2000" dirty="0" err="1" smtClean="0">
                <a:solidFill>
                  <a:schemeClr val="bg1"/>
                </a:solidFill>
              </a:rPr>
              <a:t>Куржумбаева</a:t>
            </a:r>
            <a:r>
              <a:rPr lang="ru-RU" sz="2000" dirty="0" smtClean="0">
                <a:solidFill>
                  <a:schemeClr val="bg1"/>
                </a:solidFill>
              </a:rPr>
              <a:t> Р.Б.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1133</TotalTime>
  <Words>1342</Words>
  <Application>Microsoft Office PowerPoint</Application>
  <PresentationFormat>Широкоэкранный</PresentationFormat>
  <Paragraphs>182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Calibri</vt:lpstr>
      <vt:lpstr>Century Gothic</vt:lpstr>
      <vt:lpstr>Symbol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НИР кафедры</vt:lpstr>
      <vt:lpstr>Презентация PowerPoint</vt:lpstr>
      <vt:lpstr>МТБ кафедры</vt:lpstr>
      <vt:lpstr>Воспитательная работа</vt:lpstr>
      <vt:lpstr>                                       3 курс                     </vt:lpstr>
      <vt:lpstr>Достижения кафедры:</vt:lpstr>
      <vt:lpstr>Постановка целей и задач на перспективу</vt:lpstr>
      <vt:lpstr>Постановка целей задач на перспективу</vt:lpstr>
      <vt:lpstr>Презентация PowerPoint</vt:lpstr>
      <vt:lpstr>Материально-техническая база (каб.№ 5/203 В):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КОНЦЕПЦИИ ИНТЕЛЛЕКТУАЛЬНЫХ ТЕХНОЛОГИЙ ПРИ УСТРАНЕНИИ НЕСИММЕТРИИ ТОКОВ И НАПРЯЖЕНИЙ</dc:title>
  <dc:creator>RePack by Diakov</dc:creator>
  <cp:lastModifiedBy>RePack by Diakov</cp:lastModifiedBy>
  <cp:revision>146</cp:revision>
  <cp:lastPrinted>2018-06-26T08:07:03Z</cp:lastPrinted>
  <dcterms:created xsi:type="dcterms:W3CDTF">2018-04-25T03:21:11Z</dcterms:created>
  <dcterms:modified xsi:type="dcterms:W3CDTF">2019-06-26T06:41:58Z</dcterms:modified>
</cp:coreProperties>
</file>