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9"/>
  </p:notesMasterIdLst>
  <p:sldIdLst>
    <p:sldId id="291" r:id="rId2"/>
    <p:sldId id="264" r:id="rId3"/>
    <p:sldId id="257" r:id="rId4"/>
    <p:sldId id="258" r:id="rId5"/>
    <p:sldId id="268" r:id="rId6"/>
    <p:sldId id="261" r:id="rId7"/>
    <p:sldId id="262" r:id="rId8"/>
    <p:sldId id="265" r:id="rId9"/>
    <p:sldId id="266" r:id="rId10"/>
    <p:sldId id="267" r:id="rId11"/>
    <p:sldId id="300" r:id="rId12"/>
    <p:sldId id="269" r:id="rId13"/>
    <p:sldId id="273" r:id="rId14"/>
    <p:sldId id="279" r:id="rId15"/>
    <p:sldId id="280" r:id="rId16"/>
    <p:sldId id="270" r:id="rId17"/>
    <p:sldId id="311" r:id="rId18"/>
    <p:sldId id="289" r:id="rId19"/>
    <p:sldId id="292" r:id="rId20"/>
    <p:sldId id="298" r:id="rId21"/>
    <p:sldId id="306" r:id="rId22"/>
    <p:sldId id="307" r:id="rId23"/>
    <p:sldId id="308" r:id="rId24"/>
    <p:sldId id="286" r:id="rId25"/>
    <p:sldId id="293" r:id="rId26"/>
    <p:sldId id="309" r:id="rId27"/>
    <p:sldId id="287" r:id="rId28"/>
    <p:sldId id="294" r:id="rId29"/>
    <p:sldId id="284" r:id="rId30"/>
    <p:sldId id="296" r:id="rId31"/>
    <p:sldId id="285" r:id="rId32"/>
    <p:sldId id="297" r:id="rId33"/>
    <p:sldId id="272" r:id="rId34"/>
    <p:sldId id="275" r:id="rId35"/>
    <p:sldId id="276" r:id="rId36"/>
    <p:sldId id="278" r:id="rId37"/>
    <p:sldId id="31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0" autoAdjust="0"/>
  </p:normalViewPr>
  <p:slideViewPr>
    <p:cSldViewPr>
      <p:cViewPr varScale="1">
        <p:scale>
          <a:sx n="57" d="100"/>
          <a:sy n="57" d="100"/>
        </p:scale>
        <p:origin x="-90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0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solidFill>
          <a:srgbClr val="00FF00"/>
        </a:solidFill>
        <a:ln w="12700">
          <a:solidFill>
            <a:schemeClr val="tx1"/>
          </a:solidFill>
          <a:prstDash val="solid"/>
        </a:ln>
      </c:spPr>
    </c:sideWall>
    <c:backWall>
      <c:thickness val="0"/>
      <c:spPr>
        <a:solidFill>
          <a:srgbClr val="00FF00"/>
        </a:soli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8898646601744823"/>
          <c:y val="4.4661148125715047E-2"/>
          <c:w val="0.79532163742690065"/>
          <c:h val="0.77667894878524801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Человек</c:v>
                </c:pt>
              </c:strCache>
            </c:strRef>
          </c:tx>
          <c:spPr>
            <a:solidFill>
              <a:srgbClr val="FF0000"/>
            </a:solidFill>
            <a:ln w="1712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1412266906414132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2461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55</a:t>
                    </a:r>
                  </a:p>
                </c:rich>
              </c:tx>
              <c:spPr>
                <a:noFill/>
                <a:ln w="34249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B94-4207-B26E-CD28DF488B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265333633017676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2461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57</a:t>
                    </a:r>
                  </a:p>
                </c:rich>
              </c:tx>
              <c:spPr>
                <a:noFill/>
                <a:ln w="34249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B94-4207-B26E-CD28DF488B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9857335431123781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2461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58</a:t>
                    </a:r>
                  </a:p>
                </c:rich>
              </c:tx>
              <c:spPr>
                <a:noFill/>
                <a:ln w="34249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B94-4207-B26E-CD28DF488B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8530667266035332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2461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54</a:t>
                    </a:r>
                  </a:p>
                </c:rich>
              </c:tx>
              <c:spPr>
                <a:noFill/>
                <a:ln w="34249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B94-4207-B26E-CD28DF488B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4251067176130042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54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B94-4207-B26E-CD28DF488B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8544933722923068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B94-4207-B26E-CD28DF488BD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2838800269715813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B94-4207-B26E-CD28DF488BD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55</c:v>
                </c:pt>
                <c:pt idx="1">
                  <c:v>57</c:v>
                </c:pt>
                <c:pt idx="2">
                  <c:v>58</c:v>
                </c:pt>
                <c:pt idx="3">
                  <c:v>54</c:v>
                </c:pt>
                <c:pt idx="4">
                  <c:v>54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7-1B94-4207-B26E-CD28DF488B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gapDepth val="70"/>
        <c:shape val="box"/>
        <c:axId val="40084224"/>
        <c:axId val="40085760"/>
        <c:axId val="0"/>
      </c:bar3DChart>
      <c:catAx>
        <c:axId val="40084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28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6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40085760"/>
        <c:crossesAt val="20"/>
        <c:auto val="1"/>
        <c:lblAlgn val="ctr"/>
        <c:lblOffset val="100"/>
        <c:tickLblSkip val="1"/>
        <c:tickMarkSkip val="1"/>
        <c:noMultiLvlLbl val="0"/>
      </c:catAx>
      <c:valAx>
        <c:axId val="40085760"/>
        <c:scaling>
          <c:orientation val="minMax"/>
          <c:max val="60"/>
          <c:min val="20"/>
        </c:scaling>
        <c:delete val="0"/>
        <c:axPos val="l"/>
        <c:majorGridlines>
          <c:spPr>
            <a:ln w="428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28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6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40084224"/>
        <c:crosses val="autoZero"/>
        <c:crossBetween val="between"/>
        <c:majorUnit val="10"/>
      </c:valAx>
      <c:spPr>
        <a:noFill/>
        <a:ln w="2544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632524059492564"/>
          <c:y val="1.2359487869535711E-2"/>
          <c:w val="0.81868864829396326"/>
          <c:h val="0.8614149440157371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"Маяк"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Колледж</c:v>
                </c:pt>
                <c:pt idx="1">
                  <c:v>ИСОП</c:v>
                </c:pt>
                <c:pt idx="2">
                  <c:v>ИЭФ</c:v>
                </c:pt>
                <c:pt idx="3">
                  <c:v>КГТИ</c:v>
                </c:pt>
                <c:pt idx="4">
                  <c:v>ИЭТ</c:v>
                </c:pt>
                <c:pt idx="5">
                  <c:v>АХЧ</c:v>
                </c:pt>
                <c:pt idx="6">
                  <c:v>АУП</c:v>
                </c:pt>
                <c:pt idx="7">
                  <c:v>ТФ</c:v>
                </c:pt>
                <c:pt idx="8">
                  <c:v>ЭФ</c:v>
                </c:pt>
                <c:pt idx="9">
                  <c:v>ФИТ</c:v>
                </c:pt>
                <c:pt idx="10">
                  <c:v>ФТиМ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4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"КЕЛЕЧЕК"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Колледж</c:v>
                </c:pt>
                <c:pt idx="1">
                  <c:v>ИСОП</c:v>
                </c:pt>
                <c:pt idx="2">
                  <c:v>ИЭФ</c:v>
                </c:pt>
                <c:pt idx="3">
                  <c:v>КГТИ</c:v>
                </c:pt>
                <c:pt idx="4">
                  <c:v>ИЭТ</c:v>
                </c:pt>
                <c:pt idx="5">
                  <c:v>АХЧ</c:v>
                </c:pt>
                <c:pt idx="6">
                  <c:v>АУП</c:v>
                </c:pt>
                <c:pt idx="7">
                  <c:v>ТФ</c:v>
                </c:pt>
                <c:pt idx="8">
                  <c:v>ЭФ</c:v>
                </c:pt>
                <c:pt idx="9">
                  <c:v>ФИТ</c:v>
                </c:pt>
                <c:pt idx="10">
                  <c:v>ФТиМ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2">
                  <c:v>1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"Красная гвоздика"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Колледж</c:v>
                </c:pt>
                <c:pt idx="1">
                  <c:v>ИСОП</c:v>
                </c:pt>
                <c:pt idx="2">
                  <c:v>ИЭФ</c:v>
                </c:pt>
                <c:pt idx="3">
                  <c:v>КГТИ</c:v>
                </c:pt>
                <c:pt idx="4">
                  <c:v>ИЭТ</c:v>
                </c:pt>
                <c:pt idx="5">
                  <c:v>АХЧ</c:v>
                </c:pt>
                <c:pt idx="6">
                  <c:v>АУП</c:v>
                </c:pt>
                <c:pt idx="7">
                  <c:v>ТФ</c:v>
                </c:pt>
                <c:pt idx="8">
                  <c:v>ЭФ</c:v>
                </c:pt>
                <c:pt idx="9">
                  <c:v>ФИТ</c:v>
                </c:pt>
                <c:pt idx="10">
                  <c:v>ФТиМ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7</c:v>
                </c:pt>
                <c:pt idx="5">
                  <c:v>9</c:v>
                </c:pt>
                <c:pt idx="6">
                  <c:v>4</c:v>
                </c:pt>
                <c:pt idx="7">
                  <c:v>1</c:v>
                </c:pt>
                <c:pt idx="8">
                  <c:v>12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Итого по подразделениям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Колледж</c:v>
                </c:pt>
                <c:pt idx="1">
                  <c:v>ИСОП</c:v>
                </c:pt>
                <c:pt idx="2">
                  <c:v>ИЭФ</c:v>
                </c:pt>
                <c:pt idx="3">
                  <c:v>КГТИ</c:v>
                </c:pt>
                <c:pt idx="4">
                  <c:v>ИЭТ</c:v>
                </c:pt>
                <c:pt idx="5">
                  <c:v>АХЧ</c:v>
                </c:pt>
                <c:pt idx="6">
                  <c:v>АУП</c:v>
                </c:pt>
                <c:pt idx="7">
                  <c:v>ТФ</c:v>
                </c:pt>
                <c:pt idx="8">
                  <c:v>ЭФ</c:v>
                </c:pt>
                <c:pt idx="9">
                  <c:v>ФИТ</c:v>
                </c:pt>
                <c:pt idx="10">
                  <c:v>ФТиМ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  <c:pt idx="4">
                  <c:v>10</c:v>
                </c:pt>
                <c:pt idx="5">
                  <c:v>11</c:v>
                </c:pt>
                <c:pt idx="6">
                  <c:v>7</c:v>
                </c:pt>
                <c:pt idx="7">
                  <c:v>5</c:v>
                </c:pt>
                <c:pt idx="8">
                  <c:v>17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07154816"/>
        <c:axId val="107199872"/>
        <c:axId val="0"/>
      </c:bar3DChart>
      <c:catAx>
        <c:axId val="107154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199872"/>
        <c:crosses val="autoZero"/>
        <c:auto val="1"/>
        <c:lblAlgn val="ctr"/>
        <c:lblOffset val="100"/>
        <c:noMultiLvlLbl val="0"/>
      </c:catAx>
      <c:valAx>
        <c:axId val="107199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15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"Красная гвоздика"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2</c:v>
                </c:pt>
                <c:pt idx="2">
                  <c:v>4</c:v>
                </c:pt>
                <c:pt idx="3">
                  <c:v>22</c:v>
                </c:pt>
                <c:pt idx="4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"КЕЛЕЧЕК"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"Маяк"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Итого по годам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26</c:v>
                </c:pt>
                <c:pt idx="1">
                  <c:v>2</c:v>
                </c:pt>
                <c:pt idx="2">
                  <c:v>4</c:v>
                </c:pt>
                <c:pt idx="3">
                  <c:v>22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28803968"/>
        <c:axId val="128805504"/>
        <c:axId val="0"/>
      </c:bar3DChart>
      <c:catAx>
        <c:axId val="128803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805504"/>
        <c:crosses val="autoZero"/>
        <c:auto val="1"/>
        <c:lblAlgn val="ctr"/>
        <c:lblOffset val="100"/>
        <c:noMultiLvlLbl val="0"/>
      </c:catAx>
      <c:valAx>
        <c:axId val="128805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80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ctr">
              <a:defRPr/>
            </a:pPr>
            <a:r>
              <a:rPr lang="ru-RU"/>
              <a:t>Культурно-массовая работа в 2013г.</a:t>
            </a:r>
          </a:p>
        </c:rich>
      </c:tx>
      <c:layout>
        <c:manualLayout>
          <c:xMode val="edge"/>
          <c:yMode val="edge"/>
          <c:x val="0.12961450131233596"/>
          <c:y val="0"/>
        </c:manualLayout>
      </c:layout>
      <c:overlay val="0"/>
    </c:title>
    <c:autoTitleDeleted val="0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999999999999997E-2"/>
          <c:y val="0.16257494896471275"/>
          <c:w val="0.84444444444444444"/>
          <c:h val="0.559975357247010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Культурно массовая работа в 2013 г. 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782-4DF3-B676-129DF1C26F46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782-4DF3-B676-129DF1C26F46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782-4DF3-B676-129DF1C26F46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4782-4DF3-B676-129DF1C26F46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4782-4DF3-B676-129DF1C26F46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4782-4DF3-B676-129DF1C26F46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4782-4DF3-B676-129DF1C26F46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4782-4DF3-B676-129DF1C26F46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4782-4DF3-B676-129DF1C26F46}"/>
              </c:ext>
            </c:extLst>
          </c:dPt>
          <c:dLbls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8 марта</c:v>
                </c:pt>
                <c:pt idx="1">
                  <c:v>Нооруз</c:v>
                </c:pt>
                <c:pt idx="2">
                  <c:v>9 мая</c:v>
                </c:pt>
                <c:pt idx="3">
                  <c:v>Дом престарелых</c:v>
                </c:pt>
                <c:pt idx="4">
                  <c:v>День университета</c:v>
                </c:pt>
                <c:pt idx="5">
                  <c:v>Ыссык-куль</c:v>
                </c:pt>
                <c:pt idx="6">
                  <c:v>Новый год</c:v>
                </c:pt>
                <c:pt idx="7">
                  <c:v>Другие проф. Праздники</c:v>
                </c:pt>
                <c:pt idx="8">
                  <c:v>Студенты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10000</c:v>
                </c:pt>
                <c:pt idx="2">
                  <c:v>11369</c:v>
                </c:pt>
                <c:pt idx="3">
                  <c:v>13844</c:v>
                </c:pt>
                <c:pt idx="5">
                  <c:v>227200</c:v>
                </c:pt>
                <c:pt idx="6">
                  <c:v>171449</c:v>
                </c:pt>
                <c:pt idx="7">
                  <c:v>3200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A4-408E-BE29-27C4D50A3DE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 rot="0" vert="horz"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Культурно-массовая работа в 2014г.</a:t>
            </a:r>
          </a:p>
        </c:rich>
      </c:tx>
      <c:layout>
        <c:manualLayout>
          <c:xMode val="edge"/>
          <c:yMode val="edge"/>
          <c:x val="0.10735061242344708"/>
          <c:y val="1.6666666666666666E-2"/>
        </c:manualLayout>
      </c:layout>
      <c:overlay val="0"/>
    </c:title>
    <c:autoTitleDeleted val="0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975065616798039E-4"/>
          <c:y val="0.14330694079906678"/>
          <c:w val="0.98864949693788273"/>
          <c:h val="0.546588072324292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Культурно массовая работа в 2014 г.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AC6-4D7E-BC32-3E8D2D7ED858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AC6-4D7E-BC32-3E8D2D7ED858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AC6-4D7E-BC32-3E8D2D7ED858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AC6-4D7E-BC32-3E8D2D7ED858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AC6-4D7E-BC32-3E8D2D7ED858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CAC6-4D7E-BC32-3E8D2D7ED858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CAC6-4D7E-BC32-3E8D2D7ED858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CAC6-4D7E-BC32-3E8D2D7ED858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CAC6-4D7E-BC32-3E8D2D7ED858}"/>
              </c:ext>
            </c:extLst>
          </c:dPt>
          <c:dLbls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8 марта</c:v>
                </c:pt>
                <c:pt idx="1">
                  <c:v>Нооруз</c:v>
                </c:pt>
                <c:pt idx="2">
                  <c:v>9 мая</c:v>
                </c:pt>
                <c:pt idx="3">
                  <c:v>Дом престарелых</c:v>
                </c:pt>
                <c:pt idx="4">
                  <c:v>День университета</c:v>
                </c:pt>
                <c:pt idx="5">
                  <c:v>Ыссык-Куль</c:v>
                </c:pt>
                <c:pt idx="6">
                  <c:v>Новый год</c:v>
                </c:pt>
                <c:pt idx="7">
                  <c:v>Другие проф. Праздники</c:v>
                </c:pt>
                <c:pt idx="8">
                  <c:v>Студенты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20000</c:v>
                </c:pt>
                <c:pt idx="1">
                  <c:v>3.2</c:v>
                </c:pt>
                <c:pt idx="2">
                  <c:v>20539</c:v>
                </c:pt>
                <c:pt idx="3">
                  <c:v>16152</c:v>
                </c:pt>
                <c:pt idx="4">
                  <c:v>50000</c:v>
                </c:pt>
                <c:pt idx="5">
                  <c:v>310560</c:v>
                </c:pt>
                <c:pt idx="6">
                  <c:v>103355</c:v>
                </c:pt>
                <c:pt idx="7">
                  <c:v>1000</c:v>
                </c:pt>
                <c:pt idx="8">
                  <c:v>41400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CAC6-4D7E-BC32-3E8D2D7ED85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 rot="0" vert="horz"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Культурно-массовая работа в 2015г.</a:t>
            </a:r>
          </a:p>
        </c:rich>
      </c:tx>
      <c:layout/>
      <c:overlay val="0"/>
    </c:title>
    <c:autoTitleDeleted val="0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459208223972006E-2"/>
          <c:y val="0.13172965879265094"/>
          <c:w val="0.82027646544181965"/>
          <c:h val="0.588968503937007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Культурно массовая работа в 2015 г.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377-4CA7-B89B-5B6878B246C3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377-4CA7-B89B-5B6878B246C3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2377-4CA7-B89B-5B6878B246C3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2377-4CA7-B89B-5B6878B246C3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2377-4CA7-B89B-5B6878B246C3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2377-4CA7-B89B-5B6878B246C3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2377-4CA7-B89B-5B6878B246C3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2377-4CA7-B89B-5B6878B246C3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2377-4CA7-B89B-5B6878B246C3}"/>
              </c:ext>
            </c:extLst>
          </c:dPt>
          <c:dLbls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8 марта</c:v>
                </c:pt>
                <c:pt idx="1">
                  <c:v>Нооруз</c:v>
                </c:pt>
                <c:pt idx="2">
                  <c:v>9 мая</c:v>
                </c:pt>
                <c:pt idx="3">
                  <c:v>Дом престарелых</c:v>
                </c:pt>
                <c:pt idx="4">
                  <c:v>День университета</c:v>
                </c:pt>
                <c:pt idx="5">
                  <c:v>Ыссык-Куль</c:v>
                </c:pt>
                <c:pt idx="6">
                  <c:v>Новый год</c:v>
                </c:pt>
                <c:pt idx="7">
                  <c:v>Другие проф. Праздники</c:v>
                </c:pt>
                <c:pt idx="8">
                  <c:v>Студенты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17432</c:v>
                </c:pt>
                <c:pt idx="1">
                  <c:v>5400</c:v>
                </c:pt>
                <c:pt idx="2">
                  <c:v>25688</c:v>
                </c:pt>
                <c:pt idx="3">
                  <c:v>29310</c:v>
                </c:pt>
                <c:pt idx="4">
                  <c:v>7500</c:v>
                </c:pt>
                <c:pt idx="5">
                  <c:v>235000</c:v>
                </c:pt>
                <c:pt idx="6">
                  <c:v>192949</c:v>
                </c:pt>
                <c:pt idx="7">
                  <c:v>6000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2377-4CA7-B89B-5B6878B246C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 rot="0" vert="horz"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Культурно-массовая работа в 2016г.</a:t>
            </a:r>
          </a:p>
        </c:rich>
      </c:tx>
      <c:layout>
        <c:manualLayout>
          <c:xMode val="edge"/>
          <c:yMode val="edge"/>
          <c:x val="0.13700688976377953"/>
          <c:y val="1.7979002624671917E-4"/>
        </c:manualLayout>
      </c:layout>
      <c:overlay val="0"/>
    </c:title>
    <c:autoTitleDeleted val="0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444444444444446E-2"/>
          <c:y val="0.14181685622630502"/>
          <c:w val="0.91111111111111109"/>
          <c:h val="0.578732283464566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Культурно массовая работа в 2016 г.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189-41A9-B4C7-DC5B5328505E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189-41A9-B4C7-DC5B5328505E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189-41A9-B4C7-DC5B5328505E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6189-41A9-B4C7-DC5B5328505E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6189-41A9-B4C7-DC5B5328505E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6189-41A9-B4C7-DC5B5328505E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6189-41A9-B4C7-DC5B5328505E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6189-41A9-B4C7-DC5B5328505E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6189-41A9-B4C7-DC5B5328505E}"/>
              </c:ext>
            </c:extLst>
          </c:dPt>
          <c:dLbls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8 марта</c:v>
                </c:pt>
                <c:pt idx="1">
                  <c:v>Нооруз</c:v>
                </c:pt>
                <c:pt idx="2">
                  <c:v>9 мая</c:v>
                </c:pt>
                <c:pt idx="3">
                  <c:v>Дом престарелых</c:v>
                </c:pt>
                <c:pt idx="4">
                  <c:v>День университета</c:v>
                </c:pt>
                <c:pt idx="5">
                  <c:v>Ыссык-Куль</c:v>
                </c:pt>
                <c:pt idx="6">
                  <c:v>Новый год</c:v>
                </c:pt>
                <c:pt idx="7">
                  <c:v>Другие проф. Праздники</c:v>
                </c:pt>
                <c:pt idx="8">
                  <c:v>Студенты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1">
                  <c:v>37154</c:v>
                </c:pt>
                <c:pt idx="2">
                  <c:v>24708</c:v>
                </c:pt>
                <c:pt idx="3">
                  <c:v>13240</c:v>
                </c:pt>
                <c:pt idx="4">
                  <c:v>49946</c:v>
                </c:pt>
                <c:pt idx="5">
                  <c:v>359600</c:v>
                </c:pt>
                <c:pt idx="6">
                  <c:v>187981</c:v>
                </c:pt>
                <c:pt idx="7">
                  <c:v>2000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6189-41A9-B4C7-DC5B5328505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 rot="0" vert="horz"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Культурно-массовая работа в 2017г.</a:t>
            </a:r>
          </a:p>
        </c:rich>
      </c:tx>
      <c:layout/>
      <c:overlay val="0"/>
    </c:title>
    <c:autoTitleDeleted val="0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11111111111108E-2"/>
          <c:y val="0.14181685622630502"/>
          <c:w val="0.92777777777777781"/>
          <c:h val="0.589843394575678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Культурно массовая работа в 2017 г.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93E-46B6-9010-AE49D8A730B4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93E-46B6-9010-AE49D8A730B4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93E-46B6-9010-AE49D8A730B4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693E-46B6-9010-AE49D8A730B4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693E-46B6-9010-AE49D8A730B4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693E-46B6-9010-AE49D8A730B4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693E-46B6-9010-AE49D8A730B4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693E-46B6-9010-AE49D8A730B4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693E-46B6-9010-AE49D8A730B4}"/>
              </c:ext>
            </c:extLst>
          </c:dPt>
          <c:dLbls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8 марта</c:v>
                </c:pt>
                <c:pt idx="1">
                  <c:v>Нооруз</c:v>
                </c:pt>
                <c:pt idx="2">
                  <c:v>9 мая</c:v>
                </c:pt>
                <c:pt idx="3">
                  <c:v>Дом престарелых</c:v>
                </c:pt>
                <c:pt idx="4">
                  <c:v>День университета</c:v>
                </c:pt>
                <c:pt idx="5">
                  <c:v>Ыссык-Куль</c:v>
                </c:pt>
                <c:pt idx="6">
                  <c:v>Новый год</c:v>
                </c:pt>
                <c:pt idx="7">
                  <c:v>Другие проф. Праздники</c:v>
                </c:pt>
                <c:pt idx="8">
                  <c:v>Студенты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37303</c:v>
                </c:pt>
                <c:pt idx="1">
                  <c:v>35396</c:v>
                </c:pt>
                <c:pt idx="2">
                  <c:v>14342</c:v>
                </c:pt>
                <c:pt idx="3">
                  <c:v>21172</c:v>
                </c:pt>
                <c:pt idx="4">
                  <c:v>20440</c:v>
                </c:pt>
                <c:pt idx="5">
                  <c:v>324360</c:v>
                </c:pt>
                <c:pt idx="6">
                  <c:v>181509</c:v>
                </c:pt>
                <c:pt idx="7">
                  <c:v>7024</c:v>
                </c:pt>
                <c:pt idx="8">
                  <c:v>10000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693E-46B6-9010-AE49D8A730B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 rot="0" vert="horz"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84322375797026E-2"/>
          <c:y val="8.2375766490133256E-2"/>
          <c:w val="0.9040507087354297"/>
          <c:h val="0.756807406389107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ФТиМ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Голубой Иссык-Куль</c:v>
                </c:pt>
                <c:pt idx="1">
                  <c:v>Ыссык-Ата</c:v>
                </c:pt>
                <c:pt idx="2">
                  <c:v>Джалал-Абад</c:v>
                </c:pt>
                <c:pt idx="3">
                  <c:v>Жети-Огуз</c:v>
                </c:pt>
                <c:pt idx="4">
                  <c:v>Кыргызстан</c:v>
                </c:pt>
                <c:pt idx="5">
                  <c:v>Ала-Тоо</c:v>
                </c:pt>
                <c:pt idx="6">
                  <c:v>Чолпон-Ата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ТФ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Голубой Иссык-Куль</c:v>
                </c:pt>
                <c:pt idx="1">
                  <c:v>Ыссык-Ата</c:v>
                </c:pt>
                <c:pt idx="2">
                  <c:v>Джалал-Абад</c:v>
                </c:pt>
                <c:pt idx="3">
                  <c:v>Жети-Огуз</c:v>
                </c:pt>
                <c:pt idx="4">
                  <c:v>Кыргызстан</c:v>
                </c:pt>
                <c:pt idx="5">
                  <c:v>Ала-Тоо</c:v>
                </c:pt>
                <c:pt idx="6">
                  <c:v>Чолпон-Ата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5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Эф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Голубой Иссык-Куль</c:v>
                </c:pt>
                <c:pt idx="1">
                  <c:v>Ыссык-Ата</c:v>
                </c:pt>
                <c:pt idx="2">
                  <c:v>Джалал-Абад</c:v>
                </c:pt>
                <c:pt idx="3">
                  <c:v>Жети-Огуз</c:v>
                </c:pt>
                <c:pt idx="4">
                  <c:v>Кыргызстан</c:v>
                </c:pt>
                <c:pt idx="5">
                  <c:v>Ала-Тоо</c:v>
                </c:pt>
                <c:pt idx="6">
                  <c:v>Чолпон-Ата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ФИТ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Голубой Иссык-Куль</c:v>
                </c:pt>
                <c:pt idx="1">
                  <c:v>Ыссык-Ата</c:v>
                </c:pt>
                <c:pt idx="2">
                  <c:v>Джалал-Абад</c:v>
                </c:pt>
                <c:pt idx="3">
                  <c:v>Жети-Огуз</c:v>
                </c:pt>
                <c:pt idx="4">
                  <c:v>Кыргызстан</c:v>
                </c:pt>
                <c:pt idx="5">
                  <c:v>Ала-Тоо</c:v>
                </c:pt>
                <c:pt idx="6">
                  <c:v>Чолпон-Ата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2</c:v>
                </c:pt>
                <c:pt idx="5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АХЧ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3887231958653974E-3"/>
                  <c:y val="-4.69742017930337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Голубой Иссык-Куль</c:v>
                </c:pt>
                <c:pt idx="1">
                  <c:v>Ыссык-Ата</c:v>
                </c:pt>
                <c:pt idx="2">
                  <c:v>Джалал-Абад</c:v>
                </c:pt>
                <c:pt idx="3">
                  <c:v>Жети-Огуз</c:v>
                </c:pt>
                <c:pt idx="4">
                  <c:v>Кыргызстан</c:v>
                </c:pt>
                <c:pt idx="5">
                  <c:v>Ала-Тоо</c:v>
                </c:pt>
                <c:pt idx="6">
                  <c:v>Чолпон-Ата</c:v>
                </c:pt>
              </c:strCache>
            </c:strRef>
          </c:cat>
          <c:val>
            <c:numRef>
              <c:f>Лист1!$F$2:$F$8</c:f>
              <c:numCache>
                <c:formatCode>General</c:formatCode>
                <c:ptCount val="7"/>
                <c:pt idx="0">
                  <c:v>2</c:v>
                </c:pt>
                <c:pt idx="1">
                  <c:v>5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АУП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Голубой Иссык-Куль</c:v>
                </c:pt>
                <c:pt idx="1">
                  <c:v>Ыссык-Ата</c:v>
                </c:pt>
                <c:pt idx="2">
                  <c:v>Джалал-Абад</c:v>
                </c:pt>
                <c:pt idx="3">
                  <c:v>Жети-Огуз</c:v>
                </c:pt>
                <c:pt idx="4">
                  <c:v>Кыргызстан</c:v>
                </c:pt>
                <c:pt idx="5">
                  <c:v>Ала-Тоо</c:v>
                </c:pt>
                <c:pt idx="6">
                  <c:v>Чолпон-Ата</c:v>
                </c:pt>
              </c:strCache>
            </c:strRef>
          </c:cat>
          <c:val>
            <c:numRef>
              <c:f>Лист1!$G$2:$G$8</c:f>
              <c:numCache>
                <c:formatCode>General</c:formatCode>
                <c:ptCount val="7"/>
                <c:pt idx="0">
                  <c:v>2</c:v>
                </c:pt>
                <c:pt idx="5">
                  <c:v>1</c:v>
                </c:pt>
                <c:pt idx="6">
                  <c:v>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ИЭФ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accent1">
                  <a:lumMod val="6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60000"/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Голубой Иссык-Куль</c:v>
                </c:pt>
                <c:pt idx="1">
                  <c:v>Ыссык-Ата</c:v>
                </c:pt>
                <c:pt idx="2">
                  <c:v>Джалал-Абад</c:v>
                </c:pt>
                <c:pt idx="3">
                  <c:v>Жети-Огуз</c:v>
                </c:pt>
                <c:pt idx="4">
                  <c:v>Кыргызстан</c:v>
                </c:pt>
                <c:pt idx="5">
                  <c:v>Ала-Тоо</c:v>
                </c:pt>
                <c:pt idx="6">
                  <c:v>Чолпон-Ата</c:v>
                </c:pt>
              </c:strCache>
            </c:strRef>
          </c:cat>
          <c:val>
            <c:numRef>
              <c:f>Лист1!$H$2:$H$8</c:f>
              <c:numCache>
                <c:formatCode>General</c:formatCode>
                <c:ptCount val="7"/>
                <c:pt idx="0">
                  <c:v>1</c:v>
                </c:pt>
                <c:pt idx="5">
                  <c:v>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КГТИ</c:v>
                </c:pt>
              </c:strCache>
            </c:strRef>
          </c:tx>
          <c:spPr>
            <a:solidFill>
              <a:schemeClr val="accent2">
                <a:lumMod val="60000"/>
                <a:alpha val="85000"/>
              </a:schemeClr>
            </a:solidFill>
            <a:ln w="9525" cap="flat" cmpd="sng" algn="ctr">
              <a:solidFill>
                <a:schemeClr val="accent2">
                  <a:lumMod val="6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60000"/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Голубой Иссык-Куль</c:v>
                </c:pt>
                <c:pt idx="1">
                  <c:v>Ыссык-Ата</c:v>
                </c:pt>
                <c:pt idx="2">
                  <c:v>Джалал-Абад</c:v>
                </c:pt>
                <c:pt idx="3">
                  <c:v>Жети-Огуз</c:v>
                </c:pt>
                <c:pt idx="4">
                  <c:v>Кыргызстан</c:v>
                </c:pt>
                <c:pt idx="5">
                  <c:v>Ала-Тоо</c:v>
                </c:pt>
                <c:pt idx="6">
                  <c:v>Чолпон-Ата</c:v>
                </c:pt>
              </c:strCache>
            </c:strRef>
          </c:cat>
          <c:val>
            <c:numRef>
              <c:f>Лист1!$I$2:$I$8</c:f>
              <c:numCache>
                <c:formatCode>General</c:formatCode>
                <c:ptCount val="7"/>
                <c:pt idx="0">
                  <c:v>5</c:v>
                </c:pt>
                <c:pt idx="2">
                  <c:v>2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Колледж</c:v>
                </c:pt>
              </c:strCache>
            </c:strRef>
          </c:tx>
          <c:spPr>
            <a:solidFill>
              <a:schemeClr val="accent3">
                <a:lumMod val="60000"/>
                <a:alpha val="85000"/>
              </a:schemeClr>
            </a:solidFill>
            <a:ln w="9525" cap="flat" cmpd="sng" algn="ctr">
              <a:solidFill>
                <a:schemeClr val="accent3">
                  <a:lumMod val="6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60000"/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Голубой Иссык-Куль</c:v>
                </c:pt>
                <c:pt idx="1">
                  <c:v>Ыссык-Ата</c:v>
                </c:pt>
                <c:pt idx="2">
                  <c:v>Джалал-Абад</c:v>
                </c:pt>
                <c:pt idx="3">
                  <c:v>Жети-Огуз</c:v>
                </c:pt>
                <c:pt idx="4">
                  <c:v>Кыргызстан</c:v>
                </c:pt>
                <c:pt idx="5">
                  <c:v>Ала-Тоо</c:v>
                </c:pt>
                <c:pt idx="6">
                  <c:v>Чолпон-Ата</c:v>
                </c:pt>
              </c:strCache>
            </c:strRef>
          </c:cat>
          <c:val>
            <c:numRef>
              <c:f>Лист1!$J$2:$J$8</c:f>
              <c:numCache>
                <c:formatCode>General</c:formatCode>
                <c:ptCount val="7"/>
                <c:pt idx="5">
                  <c:v>3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НТБ</c:v>
                </c:pt>
              </c:strCache>
            </c:strRef>
          </c:tx>
          <c:spPr>
            <a:solidFill>
              <a:schemeClr val="accent4">
                <a:lumMod val="60000"/>
                <a:alpha val="85000"/>
              </a:schemeClr>
            </a:solidFill>
            <a:ln w="9525" cap="flat" cmpd="sng" algn="ctr">
              <a:solidFill>
                <a:schemeClr val="accent4">
                  <a:lumMod val="6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60000"/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Голубой Иссык-Куль</c:v>
                </c:pt>
                <c:pt idx="1">
                  <c:v>Ыссык-Ата</c:v>
                </c:pt>
                <c:pt idx="2">
                  <c:v>Джалал-Абад</c:v>
                </c:pt>
                <c:pt idx="3">
                  <c:v>Жети-Огуз</c:v>
                </c:pt>
                <c:pt idx="4">
                  <c:v>Кыргызстан</c:v>
                </c:pt>
                <c:pt idx="5">
                  <c:v>Ала-Тоо</c:v>
                </c:pt>
                <c:pt idx="6">
                  <c:v>Чолпон-Ата</c:v>
                </c:pt>
              </c:strCache>
            </c:strRef>
          </c:cat>
          <c:val>
            <c:numRef>
              <c:f>Лист1!$K$2:$K$8</c:f>
              <c:numCache>
                <c:formatCode>General</c:formatCode>
                <c:ptCount val="7"/>
                <c:pt idx="1">
                  <c:v>3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Лицей</c:v>
                </c:pt>
              </c:strCache>
            </c:strRef>
          </c:tx>
          <c:spPr>
            <a:solidFill>
              <a:schemeClr val="accent5">
                <a:lumMod val="60000"/>
                <a:alpha val="85000"/>
              </a:schemeClr>
            </a:solidFill>
            <a:ln w="9525" cap="flat" cmpd="sng" algn="ctr">
              <a:solidFill>
                <a:schemeClr val="accent5">
                  <a:lumMod val="6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60000"/>
                  <a:lumMod val="75000"/>
                </a:schemeClr>
              </a:contourClr>
            </a:sp3d>
          </c:spPr>
          <c:invertIfNegative val="0"/>
          <c:dLbls>
            <c:dLbl>
              <c:idx val="6"/>
              <c:layout>
                <c:manualLayout>
                  <c:x val="-6.6212010858769784E-3"/>
                  <c:y val="2.11438841315149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Голубой Иссык-Куль</c:v>
                </c:pt>
                <c:pt idx="1">
                  <c:v>Ыссык-Ата</c:v>
                </c:pt>
                <c:pt idx="2">
                  <c:v>Джалал-Абад</c:v>
                </c:pt>
                <c:pt idx="3">
                  <c:v>Жети-Огуз</c:v>
                </c:pt>
                <c:pt idx="4">
                  <c:v>Кыргызстан</c:v>
                </c:pt>
                <c:pt idx="5">
                  <c:v>Ала-Тоо</c:v>
                </c:pt>
                <c:pt idx="6">
                  <c:v>Чолпон-Ата</c:v>
                </c:pt>
              </c:strCache>
            </c:strRef>
          </c:cat>
          <c:val>
            <c:numRef>
              <c:f>Лист1!$L$2:$L$8</c:f>
              <c:numCache>
                <c:formatCode>General</c:formatCode>
                <c:ptCount val="7"/>
                <c:pt idx="5">
                  <c:v>2</c:v>
                </c:pt>
                <c:pt idx="6">
                  <c:v>1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Итого за 5 лет</c:v>
                </c:pt>
              </c:strCache>
            </c:strRef>
          </c:tx>
          <c:spPr>
            <a:solidFill>
              <a:schemeClr val="accent6">
                <a:lumMod val="60000"/>
                <a:alpha val="85000"/>
              </a:schemeClr>
            </a:solidFill>
            <a:ln w="9525" cap="flat" cmpd="sng" algn="ctr">
              <a:solidFill>
                <a:schemeClr val="accent6">
                  <a:lumMod val="6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60000"/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Голубой Иссык-Куль</c:v>
                </c:pt>
                <c:pt idx="1">
                  <c:v>Ыссык-Ата</c:v>
                </c:pt>
                <c:pt idx="2">
                  <c:v>Джалал-Абад</c:v>
                </c:pt>
                <c:pt idx="3">
                  <c:v>Жети-Огуз</c:v>
                </c:pt>
                <c:pt idx="4">
                  <c:v>Кыргызстан</c:v>
                </c:pt>
                <c:pt idx="5">
                  <c:v>Ала-Тоо</c:v>
                </c:pt>
                <c:pt idx="6">
                  <c:v>Чолпон-Ата</c:v>
                </c:pt>
              </c:strCache>
            </c:strRef>
          </c:cat>
          <c:val>
            <c:numRef>
              <c:f>Лист1!$M$2:$M$8</c:f>
              <c:numCache>
                <c:formatCode>General</c:formatCode>
                <c:ptCount val="7"/>
                <c:pt idx="0">
                  <c:v>23</c:v>
                </c:pt>
                <c:pt idx="1">
                  <c:v>12</c:v>
                </c:pt>
                <c:pt idx="2">
                  <c:v>5</c:v>
                </c:pt>
                <c:pt idx="3">
                  <c:v>1</c:v>
                </c:pt>
                <c:pt idx="4">
                  <c:v>4</c:v>
                </c:pt>
                <c:pt idx="5">
                  <c:v>17</c:v>
                </c:pt>
                <c:pt idx="6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03785984"/>
        <c:axId val="103815040"/>
        <c:axId val="0"/>
      </c:bar3DChart>
      <c:catAx>
        <c:axId val="10378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815040"/>
        <c:crosses val="autoZero"/>
        <c:auto val="1"/>
        <c:lblAlgn val="ctr"/>
        <c:lblOffset val="100"/>
        <c:noMultiLvlLbl val="0"/>
      </c:catAx>
      <c:valAx>
        <c:axId val="10381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78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180205861264801E-2"/>
          <c:y val="0.90477352208496409"/>
          <c:w val="0.97637967735914277"/>
          <c:h val="7.7054335342785288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19466316710411"/>
          <c:y val="0"/>
          <c:w val="0.85691940069991246"/>
          <c:h val="0.58806333046898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ФТиМ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-5.2665135608048995E-3"/>
                  <c:y val="5.3358359657515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 rot="0" vert="horz"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Голубой Иссык-Куль</c:v>
                </c:pt>
                <c:pt idx="1">
                  <c:v>Ыссык-Ата</c:v>
                </c:pt>
                <c:pt idx="2">
                  <c:v>Джалал-Абад</c:v>
                </c:pt>
                <c:pt idx="3">
                  <c:v>Жети-Огуз</c:v>
                </c:pt>
                <c:pt idx="4">
                  <c:v>Кыргызстан</c:v>
                </c:pt>
                <c:pt idx="5">
                  <c:v>Ала-Тоо</c:v>
                </c:pt>
                <c:pt idx="6">
                  <c:v>Чолпон-Ата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</c:v>
                </c:pt>
                <c:pt idx="4">
                  <c:v>1</c:v>
                </c:pt>
                <c:pt idx="5">
                  <c:v>1.5</c:v>
                </c:pt>
                <c:pt idx="6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ТФ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844597550306212E-3"/>
                  <c:y val="-8.483321041947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 rot="0" vert="horz"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Голубой Иссык-Куль</c:v>
                </c:pt>
                <c:pt idx="1">
                  <c:v>Ыссык-Ата</c:v>
                </c:pt>
                <c:pt idx="2">
                  <c:v>Джалал-Абад</c:v>
                </c:pt>
                <c:pt idx="3">
                  <c:v>Жети-Огуз</c:v>
                </c:pt>
                <c:pt idx="4">
                  <c:v>Кыргызстан</c:v>
                </c:pt>
                <c:pt idx="5">
                  <c:v>Ала-Тоо</c:v>
                </c:pt>
                <c:pt idx="6">
                  <c:v>Чолпон-Ата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2.5</c:v>
                </c:pt>
                <c:pt idx="1">
                  <c:v>2</c:v>
                </c:pt>
                <c:pt idx="2">
                  <c:v>1</c:v>
                </c:pt>
                <c:pt idx="5">
                  <c:v>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ЭФ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0279542848841483E-18"/>
                  <c:y val="-2.5220680958385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Голубой Иссык-Куль</c:v>
                </c:pt>
                <c:pt idx="1">
                  <c:v>Ыссык-Ата</c:v>
                </c:pt>
                <c:pt idx="2">
                  <c:v>Джалал-Абад</c:v>
                </c:pt>
                <c:pt idx="3">
                  <c:v>Жети-Огуз</c:v>
                </c:pt>
                <c:pt idx="4">
                  <c:v>Кыргызстан</c:v>
                </c:pt>
                <c:pt idx="5">
                  <c:v>Ала-Тоо</c:v>
                </c:pt>
                <c:pt idx="6">
                  <c:v>Чолпон-Ата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ФИТ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6.4198096984982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668197725284342E-3"/>
                  <c:y val="-4.98293105984858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Голубой Иссык-Куль</c:v>
                </c:pt>
                <c:pt idx="1">
                  <c:v>Ыссык-Ата</c:v>
                </c:pt>
                <c:pt idx="2">
                  <c:v>Джалал-Абад</c:v>
                </c:pt>
                <c:pt idx="3">
                  <c:v>Жети-Огуз</c:v>
                </c:pt>
                <c:pt idx="4">
                  <c:v>Кыргызстан</c:v>
                </c:pt>
                <c:pt idx="5">
                  <c:v>Ала-Тоо</c:v>
                </c:pt>
                <c:pt idx="6">
                  <c:v>Чолпон-Ата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2</c:v>
                </c:pt>
                <c:pt idx="5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АХЧ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055908569768297E-17"/>
                  <c:y val="-5.5026940272841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2443132108487457E-3"/>
                  <c:y val="-4.2198030941807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Голубой Иссык-Куль</c:v>
                </c:pt>
                <c:pt idx="1">
                  <c:v>Ыссык-Ата</c:v>
                </c:pt>
                <c:pt idx="2">
                  <c:v>Джалал-Абад</c:v>
                </c:pt>
                <c:pt idx="3">
                  <c:v>Жети-Огуз</c:v>
                </c:pt>
                <c:pt idx="4">
                  <c:v>Кыргызстан</c:v>
                </c:pt>
                <c:pt idx="5">
                  <c:v>Ала-Тоо</c:v>
                </c:pt>
                <c:pt idx="6">
                  <c:v>Чолпон-Ата</c:v>
                </c:pt>
              </c:strCache>
            </c:strRef>
          </c:cat>
          <c:val>
            <c:numRef>
              <c:f>Лист1!$F$2:$F$8</c:f>
              <c:numCache>
                <c:formatCode>General</c:formatCode>
                <c:ptCount val="7"/>
                <c:pt idx="0">
                  <c:v>1</c:v>
                </c:pt>
                <c:pt idx="1">
                  <c:v>2.5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АУП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055908569768297E-17"/>
                  <c:y val="-0.158202453284420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4.5855783560701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Голубой Иссык-Куль</c:v>
                </c:pt>
                <c:pt idx="1">
                  <c:v>Ыссык-Ата</c:v>
                </c:pt>
                <c:pt idx="2">
                  <c:v>Джалал-Абад</c:v>
                </c:pt>
                <c:pt idx="3">
                  <c:v>Жети-Огуз</c:v>
                </c:pt>
                <c:pt idx="4">
                  <c:v>Кыргызстан</c:v>
                </c:pt>
                <c:pt idx="5">
                  <c:v>Ала-Тоо</c:v>
                </c:pt>
                <c:pt idx="6">
                  <c:v>Чолпон-Ата</c:v>
                </c:pt>
              </c:strCache>
            </c:strRef>
          </c:cat>
          <c:val>
            <c:numRef>
              <c:f>Лист1!$G$2:$G$8</c:f>
              <c:numCache>
                <c:formatCode>General</c:formatCode>
                <c:ptCount val="7"/>
                <c:pt idx="0">
                  <c:v>1.5</c:v>
                </c:pt>
                <c:pt idx="5">
                  <c:v>0.5</c:v>
                </c:pt>
                <c:pt idx="6">
                  <c:v>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ИЭФ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-1.1244726855814637E-16"/>
                  <c:y val="-0.151324085750315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Голубой Иссык-Куль</c:v>
                </c:pt>
                <c:pt idx="1">
                  <c:v>Ыссык-Ата</c:v>
                </c:pt>
                <c:pt idx="2">
                  <c:v>Джалал-Абад</c:v>
                </c:pt>
                <c:pt idx="3">
                  <c:v>Жети-Огуз</c:v>
                </c:pt>
                <c:pt idx="4">
                  <c:v>Кыргызстан</c:v>
                </c:pt>
                <c:pt idx="5">
                  <c:v>Ала-Тоо</c:v>
                </c:pt>
                <c:pt idx="6">
                  <c:v>Чолпон-Ата</c:v>
                </c:pt>
              </c:strCache>
            </c:strRef>
          </c:cat>
          <c:val>
            <c:numRef>
              <c:f>Лист1!$H$2:$H$8</c:f>
              <c:numCache>
                <c:formatCode>General</c:formatCode>
                <c:ptCount val="7"/>
                <c:pt idx="0">
                  <c:v>1</c:v>
                </c:pt>
                <c:pt idx="5">
                  <c:v>1.5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КГТИ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Голубой Иссык-Куль</c:v>
                </c:pt>
                <c:pt idx="1">
                  <c:v>Ыссык-Ата</c:v>
                </c:pt>
                <c:pt idx="2">
                  <c:v>Джалал-Абад</c:v>
                </c:pt>
                <c:pt idx="3">
                  <c:v>Жети-Огуз</c:v>
                </c:pt>
                <c:pt idx="4">
                  <c:v>Кыргызстан</c:v>
                </c:pt>
                <c:pt idx="5">
                  <c:v>Ала-Тоо</c:v>
                </c:pt>
                <c:pt idx="6">
                  <c:v>Чолпон-Ата</c:v>
                </c:pt>
              </c:strCache>
            </c:strRef>
          </c:cat>
          <c:val>
            <c:numRef>
              <c:f>Лист1!$I$2:$I$8</c:f>
              <c:numCache>
                <c:formatCode>General</c:formatCode>
                <c:ptCount val="7"/>
                <c:pt idx="0">
                  <c:v>4</c:v>
                </c:pt>
                <c:pt idx="2">
                  <c:v>1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Колледж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Голубой Иссык-Куль</c:v>
                </c:pt>
                <c:pt idx="1">
                  <c:v>Ыссык-Ата</c:v>
                </c:pt>
                <c:pt idx="2">
                  <c:v>Джалал-Абад</c:v>
                </c:pt>
                <c:pt idx="3">
                  <c:v>Жети-Огуз</c:v>
                </c:pt>
                <c:pt idx="4">
                  <c:v>Кыргызстан</c:v>
                </c:pt>
                <c:pt idx="5">
                  <c:v>Ала-Тоо</c:v>
                </c:pt>
                <c:pt idx="6">
                  <c:v>Чолпон-Ата</c:v>
                </c:pt>
              </c:strCache>
            </c:strRef>
          </c:cat>
          <c:val>
            <c:numRef>
              <c:f>Лист1!$J$2:$J$8</c:f>
              <c:numCache>
                <c:formatCode>General</c:formatCode>
                <c:ptCount val="7"/>
                <c:pt idx="5">
                  <c:v>1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НТБ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Голубой Иссык-Куль</c:v>
                </c:pt>
                <c:pt idx="1">
                  <c:v>Ыссык-Ата</c:v>
                </c:pt>
                <c:pt idx="2">
                  <c:v>Джалал-Абад</c:v>
                </c:pt>
                <c:pt idx="3">
                  <c:v>Жети-Огуз</c:v>
                </c:pt>
                <c:pt idx="4">
                  <c:v>Кыргызстан</c:v>
                </c:pt>
                <c:pt idx="5">
                  <c:v>Ала-Тоо</c:v>
                </c:pt>
                <c:pt idx="6">
                  <c:v>Чолпон-Ата</c:v>
                </c:pt>
              </c:strCache>
            </c:strRef>
          </c:cat>
          <c:val>
            <c:numRef>
              <c:f>Лист1!$K$2:$K$8</c:f>
              <c:numCache>
                <c:formatCode>General</c:formatCode>
                <c:ptCount val="7"/>
                <c:pt idx="1">
                  <c:v>1.5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Лицей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Голубой Иссык-Куль</c:v>
                </c:pt>
                <c:pt idx="1">
                  <c:v>Ыссык-Ата</c:v>
                </c:pt>
                <c:pt idx="2">
                  <c:v>Джалал-Абад</c:v>
                </c:pt>
                <c:pt idx="3">
                  <c:v>Жети-Огуз</c:v>
                </c:pt>
                <c:pt idx="4">
                  <c:v>Кыргызстан</c:v>
                </c:pt>
                <c:pt idx="5">
                  <c:v>Ала-Тоо</c:v>
                </c:pt>
                <c:pt idx="6">
                  <c:v>Чолпон-Ата</c:v>
                </c:pt>
              </c:strCache>
            </c:strRef>
          </c:cat>
          <c:val>
            <c:numRef>
              <c:f>Лист1!$L$2:$L$8</c:f>
              <c:numCache>
                <c:formatCode>General</c:formatCode>
                <c:ptCount val="7"/>
                <c:pt idx="5">
                  <c:v>1</c:v>
                </c:pt>
                <c:pt idx="6">
                  <c:v>0.5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Итого за 5 лет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-5.5555555555555558E-3"/>
                  <c:y val="-3.2349616374437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Голубой Иссык-Куль</c:v>
                </c:pt>
                <c:pt idx="1">
                  <c:v>Ыссык-Ата</c:v>
                </c:pt>
                <c:pt idx="2">
                  <c:v>Джалал-Абад</c:v>
                </c:pt>
                <c:pt idx="3">
                  <c:v>Жети-Огуз</c:v>
                </c:pt>
                <c:pt idx="4">
                  <c:v>Кыргызстан</c:v>
                </c:pt>
                <c:pt idx="5">
                  <c:v>Ала-Тоо</c:v>
                </c:pt>
                <c:pt idx="6">
                  <c:v>Чолпон-Ата</c:v>
                </c:pt>
              </c:strCache>
            </c:strRef>
          </c:cat>
          <c:val>
            <c:numRef>
              <c:f>Лист1!$M$2:$M$8</c:f>
              <c:numCache>
                <c:formatCode>General</c:formatCode>
                <c:ptCount val="7"/>
                <c:pt idx="0">
                  <c:v>19</c:v>
                </c:pt>
                <c:pt idx="1">
                  <c:v>7</c:v>
                </c:pt>
                <c:pt idx="2">
                  <c:v>3</c:v>
                </c:pt>
                <c:pt idx="3">
                  <c:v>1</c:v>
                </c:pt>
                <c:pt idx="4">
                  <c:v>3</c:v>
                </c:pt>
                <c:pt idx="5">
                  <c:v>11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128506112"/>
        <c:axId val="128589824"/>
        <c:axId val="0"/>
      </c:bar3DChart>
      <c:catAx>
        <c:axId val="12850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b="1"/>
            </a:pPr>
            <a:endParaRPr lang="ru-RU"/>
          </a:p>
        </c:txPr>
        <c:crossAx val="128589824"/>
        <c:crosses val="autoZero"/>
        <c:auto val="1"/>
        <c:lblAlgn val="ctr"/>
        <c:lblOffset val="100"/>
        <c:noMultiLvlLbl val="0"/>
      </c:catAx>
      <c:valAx>
        <c:axId val="128589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8506112"/>
        <c:crosses val="autoZero"/>
        <c:crossBetween val="between"/>
      </c:valAx>
    </c:plotArea>
    <c:legend>
      <c:legendPos val="t"/>
      <c:layout/>
      <c:overlay val="0"/>
      <c:txPr>
        <a:bodyPr rot="0" vert="horz"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400" dirty="0" smtClean="0"/>
              <a:t>Информация  о выделенных</a:t>
            </a:r>
            <a:r>
              <a:rPr lang="ru-RU" sz="2400" baseline="0" dirty="0" smtClean="0"/>
              <a:t> путевках  2013-2017 гг.</a:t>
            </a:r>
            <a:endParaRPr lang="ru-RU" sz="2400" dirty="0"/>
          </a:p>
        </c:rich>
      </c:tx>
      <c:layout>
        <c:manualLayout>
          <c:xMode val="edge"/>
          <c:yMode val="edge"/>
          <c:x val="0.12282469378827647"/>
          <c:y val="1.586930523605589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2466602219023329E-2"/>
          <c:y val="2.3279145378541571E-2"/>
          <c:w val="0.96291299097821792"/>
          <c:h val="0.78340656326458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Голубой Иссык - куль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2013г-7 путевок</c:v>
                </c:pt>
                <c:pt idx="1">
                  <c:v>2014г-10 путевок</c:v>
                </c:pt>
                <c:pt idx="2">
                  <c:v>2015г-9 путевок</c:v>
                </c:pt>
                <c:pt idx="3">
                  <c:v>2016г-9 путевок</c:v>
                </c:pt>
                <c:pt idx="4">
                  <c:v>2017г-11 путевок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8A-4935-9C7A-5017E6A601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Ыссык-Ата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2013г-7 путевок</c:v>
                </c:pt>
                <c:pt idx="1">
                  <c:v>2014г-10 путевок</c:v>
                </c:pt>
                <c:pt idx="2">
                  <c:v>2015г-9 путевок</c:v>
                </c:pt>
                <c:pt idx="3">
                  <c:v>2016г-9 путевок</c:v>
                </c:pt>
                <c:pt idx="4">
                  <c:v>2017г-11 путевок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98A-4935-9C7A-5017E6A601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Джалал - Абад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2013г-7 путевок</c:v>
                </c:pt>
                <c:pt idx="1">
                  <c:v>2014г-10 путевок</c:v>
                </c:pt>
                <c:pt idx="2">
                  <c:v>2015г-9 путевок</c:v>
                </c:pt>
                <c:pt idx="3">
                  <c:v>2016г-9 путевок</c:v>
                </c:pt>
                <c:pt idx="4">
                  <c:v>2017г-11 путевок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98A-4935-9C7A-5017E6A601E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Жети - Огуз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2013г-7 путевок</c:v>
                </c:pt>
                <c:pt idx="1">
                  <c:v>2014г-10 путевок</c:v>
                </c:pt>
                <c:pt idx="2">
                  <c:v>2015г-9 путевок</c:v>
                </c:pt>
                <c:pt idx="3">
                  <c:v>2016г-9 путевок</c:v>
                </c:pt>
                <c:pt idx="4">
                  <c:v>2017г-11 путевок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98A-4935-9C7A-5017E6A601E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Кыргызстан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2013г-7 путевок</c:v>
                </c:pt>
                <c:pt idx="1">
                  <c:v>2014г-10 путевок</c:v>
                </c:pt>
                <c:pt idx="2">
                  <c:v>2015г-9 путевок</c:v>
                </c:pt>
                <c:pt idx="3">
                  <c:v>2016г-9 путевок</c:v>
                </c:pt>
                <c:pt idx="4">
                  <c:v>2017г-11 путевок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98A-4935-9C7A-5017E6A601E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Ала-Тоо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2013г-7 путевок</c:v>
                </c:pt>
                <c:pt idx="1">
                  <c:v>2014г-10 путевок</c:v>
                </c:pt>
                <c:pt idx="2">
                  <c:v>2015г-9 путевок</c:v>
                </c:pt>
                <c:pt idx="3">
                  <c:v>2016г-9 путевок</c:v>
                </c:pt>
                <c:pt idx="4">
                  <c:v>2017г-11 путевок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98A-4935-9C7A-5017E6A601E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Чолпон-Ата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2013г-7 путевок</c:v>
                </c:pt>
                <c:pt idx="1">
                  <c:v>2014г-10 путевок</c:v>
                </c:pt>
                <c:pt idx="2">
                  <c:v>2015г-9 путевок</c:v>
                </c:pt>
                <c:pt idx="3">
                  <c:v>2016г-9 путевок</c:v>
                </c:pt>
                <c:pt idx="4">
                  <c:v>2017г-11 путевок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98A-4935-9C7A-5017E6A601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8872448"/>
        <c:axId val="128873984"/>
      </c:barChart>
      <c:catAx>
        <c:axId val="12887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873984"/>
        <c:crosses val="autoZero"/>
        <c:auto val="1"/>
        <c:lblAlgn val="ctr"/>
        <c:lblOffset val="100"/>
        <c:noMultiLvlLbl val="0"/>
      </c:catAx>
      <c:valAx>
        <c:axId val="12887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87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176828061247028E-2"/>
          <c:y val="0.86959327947452925"/>
          <c:w val="0.83127475644748705"/>
          <c:h val="0.119259484111165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0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y-KG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9ACA2-5678-4CAA-96BC-B699096A2DAC}" type="datetimeFigureOut">
              <a:rPr lang="ky-KG" smtClean="0"/>
              <a:t>11.06.19</a:t>
            </a:fld>
            <a:endParaRPr lang="ky-KG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y-KG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y-KG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y-KG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66A98-086B-4521-8166-8BBED922953E}" type="slidenum">
              <a:rPr lang="ky-KG" smtClean="0"/>
              <a:t>‹#›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355328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66A98-086B-4521-8166-8BBED922953E}" type="slidenum">
              <a:rPr lang="ky-KG" smtClean="0"/>
              <a:t>5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1805318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28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31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6519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79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8227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9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083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678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7099F-F003-4B21-97B3-684A0D5FAA0B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E6B4-9E88-480D-905D-DF3A040B7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07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90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94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17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36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23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67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05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45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196752"/>
            <a:ext cx="6912768" cy="453650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ПРОФСОЮЗНОГО КОМИТЕТА КГТУ им. И.РАЗЗАКОВА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ПРОДЕЛАННОЙ РАБОТЕ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2013 – 2017 годы</a:t>
            </a:r>
          </a:p>
          <a:p>
            <a:pPr algn="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профкома </a:t>
            </a:r>
          </a:p>
          <a:p>
            <a:pPr algn="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А.Суюмбаева</a:t>
            </a:r>
            <a:endParaRPr lang="ky-KG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45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839819"/>
              </p:ext>
            </p:extLst>
          </p:nvPr>
        </p:nvGraphicFramePr>
        <p:xfrm>
          <a:off x="323525" y="1268760"/>
          <a:ext cx="8640962" cy="52565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3888"/>
                <a:gridCol w="508051"/>
                <a:gridCol w="348264"/>
                <a:gridCol w="432048"/>
                <a:gridCol w="432048"/>
                <a:gridCol w="504056"/>
                <a:gridCol w="504056"/>
                <a:gridCol w="504056"/>
                <a:gridCol w="432048"/>
                <a:gridCol w="504056"/>
                <a:gridCol w="720080"/>
                <a:gridCol w="484183"/>
                <a:gridCol w="435838"/>
                <a:gridCol w="376123"/>
                <a:gridCol w="568278"/>
                <a:gridCol w="508563"/>
                <a:gridCol w="435326"/>
              </a:tblGrid>
              <a:tr h="6134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Наим</a:t>
                      </a:r>
                      <a:r>
                        <a:rPr lang="en-US" sz="1100" dirty="0" smtClean="0">
                          <a:effectLst/>
                        </a:rPr>
                        <a:t>-</a:t>
                      </a:r>
                      <a:r>
                        <a:rPr lang="ru-RU" sz="1100" dirty="0" smtClean="0">
                          <a:effectLst/>
                        </a:rPr>
                        <a:t>е </a:t>
                      </a:r>
                      <a:r>
                        <a:rPr lang="ru-RU" sz="1100" dirty="0">
                          <a:effectLst/>
                        </a:rPr>
                        <a:t>статей</a:t>
                      </a:r>
                      <a:endParaRPr lang="ky-K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ФТиМ</a:t>
                      </a:r>
                      <a:endParaRPr lang="ky-K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ТФ</a:t>
                      </a:r>
                      <a:endParaRPr lang="ky-K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ЭФ</a:t>
                      </a:r>
                      <a:endParaRPr lang="ky-K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ФИТ</a:t>
                      </a:r>
                      <a:endParaRPr lang="ky-K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КГТИ</a:t>
                      </a:r>
                      <a:endParaRPr lang="ky-K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ИЭТ</a:t>
                      </a:r>
                      <a:endParaRPr lang="ky-K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ИЭФ</a:t>
                      </a:r>
                      <a:endParaRPr lang="ky-K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АУП</a:t>
                      </a:r>
                      <a:endParaRPr lang="ky-K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АХЧ</a:t>
                      </a:r>
                      <a:endParaRPr lang="ky-K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Колледж</a:t>
                      </a:r>
                      <a:endParaRPr lang="ky-K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ИСОП</a:t>
                      </a:r>
                      <a:endParaRPr lang="ky-KG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Лицей</a:t>
                      </a:r>
                      <a:endParaRPr lang="ky-K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НТБ</a:t>
                      </a:r>
                      <a:endParaRPr lang="ky-K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Текник</a:t>
                      </a:r>
                      <a:endParaRPr lang="ky-K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Всего за год</a:t>
                      </a:r>
                      <a:endParaRPr lang="ky-KG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Года </a:t>
                      </a:r>
                      <a:endParaRPr lang="ky-KG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</a:tr>
              <a:tr h="928624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Тяжелое </a:t>
                      </a:r>
                      <a:endParaRPr lang="ky-KG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Мат</a:t>
                      </a:r>
                      <a:r>
                        <a:rPr lang="ru-RU" sz="1100" dirty="0" smtClean="0">
                          <a:effectLst/>
                        </a:rPr>
                        <a:t>.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положение</a:t>
                      </a:r>
                      <a:endParaRPr lang="ky-KG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23 000</a:t>
                      </a:r>
                      <a:endParaRPr lang="ky-K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4 ч./</a:t>
                      </a:r>
                      <a:endParaRPr lang="ky-KG" sz="7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4000</a:t>
                      </a:r>
                      <a:endParaRPr lang="ky-KG" sz="7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сом</a:t>
                      </a:r>
                      <a:endParaRPr lang="ky-KG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2013</a:t>
                      </a:r>
                      <a:endParaRPr lang="ky-KG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</a:tr>
              <a:tr h="928624">
                <a:tc vMerge="1">
                  <a:txBody>
                    <a:bodyPr/>
                    <a:lstStyle/>
                    <a:p>
                      <a:endParaRPr lang="ky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5 ч./</a:t>
                      </a:r>
                      <a:endParaRPr lang="ky-KG" sz="7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7000</a:t>
                      </a:r>
                      <a:endParaRPr lang="ky-KG" sz="7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сом</a:t>
                      </a:r>
                      <a:endParaRPr lang="ky-KG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2014</a:t>
                      </a:r>
                      <a:endParaRPr lang="ky-KG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</a:tr>
              <a:tr h="928624">
                <a:tc vMerge="1">
                  <a:txBody>
                    <a:bodyPr/>
                    <a:lstStyle/>
                    <a:p>
                      <a:endParaRPr lang="ky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8 ч./</a:t>
                      </a:r>
                      <a:endParaRPr lang="ky-KG" sz="7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8000</a:t>
                      </a:r>
                      <a:endParaRPr lang="ky-KG" sz="7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сом</a:t>
                      </a:r>
                      <a:endParaRPr lang="ky-KG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2015</a:t>
                      </a:r>
                      <a:endParaRPr lang="ky-KG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</a:tr>
              <a:tr h="928624">
                <a:tc vMerge="1">
                  <a:txBody>
                    <a:bodyPr/>
                    <a:lstStyle/>
                    <a:p>
                      <a:endParaRPr lang="ky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1 ч./</a:t>
                      </a:r>
                      <a:endParaRPr lang="ky-KG" sz="7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1000</a:t>
                      </a:r>
                      <a:endParaRPr lang="ky-KG" sz="7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сом</a:t>
                      </a:r>
                      <a:endParaRPr lang="ky-KG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2016</a:t>
                      </a:r>
                      <a:endParaRPr lang="ky-KG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</a:tr>
              <a:tr h="928624">
                <a:tc vMerge="1">
                  <a:txBody>
                    <a:bodyPr/>
                    <a:lstStyle/>
                    <a:p>
                      <a:endParaRPr lang="ky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2 ч./</a:t>
                      </a:r>
                      <a:endParaRPr lang="ky-KG" sz="7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3000</a:t>
                      </a:r>
                      <a:endParaRPr lang="ky-KG" sz="7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сом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2017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4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992888" cy="15689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Информация о количестве </a:t>
            </a:r>
            <a:r>
              <a:rPr lang="ru-RU" dirty="0"/>
              <a:t>людей, получивших материальную помощь за </a:t>
            </a:r>
            <a:r>
              <a:rPr lang="ru-RU" dirty="0" smtClean="0"/>
              <a:t>2013 -</a:t>
            </a:r>
            <a:r>
              <a:rPr lang="ru-RU" dirty="0"/>
              <a:t>2017гг.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00" y="1845455"/>
            <a:ext cx="9126900" cy="501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5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379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места с вредными условиями труда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796032"/>
              </p:ext>
            </p:extLst>
          </p:nvPr>
        </p:nvGraphicFramePr>
        <p:xfrm>
          <a:off x="0" y="1556792"/>
          <a:ext cx="8509346" cy="4877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166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6984776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наличию средств пожаротушения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338429"/>
              </p:ext>
            </p:extLst>
          </p:nvPr>
        </p:nvGraphicFramePr>
        <p:xfrm>
          <a:off x="1331640" y="1038633"/>
          <a:ext cx="7200802" cy="58193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9701"/>
                <a:gridCol w="1004194"/>
                <a:gridCol w="1249118"/>
                <a:gridCol w="734776"/>
                <a:gridCol w="881731"/>
                <a:gridCol w="1028686"/>
                <a:gridCol w="1322596"/>
              </a:tblGrid>
              <a:tr h="23126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Корпус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946" marR="439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5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Пожарные краны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Огнетушитель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Ствол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Рукава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Пожарный щит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План эвакуации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</a:tr>
              <a:tr h="583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Учебный корпус № 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53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53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53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53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</a:tr>
              <a:tr h="583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Учебный корпус № 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32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32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32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32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</a:tr>
              <a:tr h="583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Учебный корпус № 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</a:tr>
              <a:tr h="583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Учебный корпус № 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</a:tr>
              <a:tr h="583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Учебный корпус № 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</a:tr>
              <a:tr h="583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Учебный корпус № 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13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</a:tr>
              <a:tr h="388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Общежитие №1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10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19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12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</a:tr>
              <a:tr h="388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Общежитие №2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32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</a:tr>
              <a:tr h="388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Общежитие №3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10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18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12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</a:tr>
              <a:tr h="388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Общежития №4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10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15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6" marR="43946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66545" y="1593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7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96944" cy="7647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Практикум-тест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участия профсоюза  за соблюдением законодательства об охране труда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2772493"/>
              </p:ext>
            </p:extLst>
          </p:nvPr>
        </p:nvGraphicFramePr>
        <p:xfrm>
          <a:off x="539552" y="980728"/>
          <a:ext cx="8352928" cy="5645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9753"/>
                <a:gridCol w="4183175"/>
              </a:tblGrid>
              <a:tr h="5907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Какими статьями Трудового кодекса предусмотрены права уполномоченных         (доверенных) лиц по охране труда при проведении общественного контроля?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95" marR="5395" marT="5395" marB="53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ст. 209 – ст. 224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ст. 195 – ст. 208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ст.176 – ст. 180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95" marR="5395" marT="5395" marB="5395"/>
                </a:tc>
              </a:tr>
              <a:tr h="5907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Какими статьями Трудового кодекса  предусмотрены основные задачи (сфера деятельности) комитетов (комиссий) по охране труда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95" marR="5395" marT="5395" marB="53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ст. 430 - ст. 433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ст. 413, ст. 416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ст. 301, ст. 414, ст. 415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95" marR="5395" marT="5395" marB="5395"/>
                </a:tc>
              </a:tr>
              <a:tr h="7052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В организации осуществляющей производственную деятельность трудится 21 работник. Следует ли создавать в ней комитет (комиссию) по охране труда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95" marR="5395" marT="5395" marB="53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этот вопрос решается работодателем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да, если профком или работодатель проявил инициативу по его (её) созданию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необязательно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95" marR="5395" marT="5395" marB="5395"/>
                </a:tc>
              </a:tr>
              <a:tr h="9383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Имеет ли право комитет (комиссия) по охране труда заслушивать на своих заседаниях работодателя (его представителей) по вопросам выполнения им обязанностей по обеспечению здоровых и безопасных условий труда?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95" marR="5395" marT="5395" marB="53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этот вопрос решается работодателем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этот вопрос решается при создании комитета (комиссии) по охране труда </a:t>
                      </a:r>
                      <a:endParaRPr lang="ru-RU" sz="9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нет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г) да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95" marR="5395" marT="5395" marB="5395"/>
                </a:tc>
              </a:tr>
              <a:tr h="13824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Какие основные функции должны исполнять в своей деятельности уполномоченные (доверенные) лица по охране труда?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95" marR="5395" marT="5395" marB="53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контроль за состоянием охраны труда в организации, содействие созданию здоровых и безопасных условий труда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участие в работе комиссий по расследованию несчастных случаев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участие в разработке раздела коллективного договора по охране руда , разъяснение работникам их законных прав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г) все перечисленные в п. п. «а», «б», «в»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95" marR="5395" marT="5395" marB="5395"/>
                </a:tc>
              </a:tr>
              <a:tr h="12651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Как проводится обучение уполномоченных (доверенных) лиц по охране руда?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95" marR="5395" marT="5395" marB="53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служба охраны труда организует на месте специальное обучение уполномоченных (доверенных) лиц по охране руда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рекомендуется проводить обучение по специальной программе в специализированных обучающих организациях (с сохранением среднего заработка обучаемого)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как и со всеми работниками организации, работающими на аналогичных рабочих местах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95" marR="5395" marT="5395" marB="539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9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030497"/>
              </p:ext>
            </p:extLst>
          </p:nvPr>
        </p:nvGraphicFramePr>
        <p:xfrm>
          <a:off x="467544" y="188640"/>
          <a:ext cx="8424937" cy="6480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9651"/>
                <a:gridCol w="715100"/>
                <a:gridCol w="547697"/>
                <a:gridCol w="223583"/>
                <a:gridCol w="208465"/>
                <a:gridCol w="473880"/>
                <a:gridCol w="626165"/>
                <a:gridCol w="626165"/>
                <a:gridCol w="715100"/>
                <a:gridCol w="626165"/>
                <a:gridCol w="892966"/>
              </a:tblGrid>
              <a:tr h="127412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Как проводятся выборы уполномоченных ( доверенных ) лиц по охране труда?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раз в год, на заседании профкома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на общем собрании трудового коллектива структурного подразделения (в малочисленных организациях – организации), если другое не оговорено в коллективном договоре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уполномоченные назначаются приказом работодателя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914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Какими правами наделены уполномоченные (доверенные) лица по охране труда?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приостанавливать работы в случае непосредственной угрозы здоровью работника и отстранять от работы лиц , не прошедших в установленном порядке обучение по охране труда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выдавать руководителям структурных подразделений обязательные для рассмотрения представления об устранении выявленных нарушений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обращаться в соответствующие органы о привлечении к ответственности должностных лиц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г) все перечисленные в п . п . «а», «б», «в»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164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Имеют ли право уполномоченные ( доверенные ) лица по охране труда на дополнительные социальные гарантии и льготы?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нет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данный вопрос решается работодателем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данный вопрос отнесён на усмотрение профкома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г) да, если данные гарантии и льготы определены коллективным договором или иным совместным решением работодателя и профкома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809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Правильные ответы на вопросы практикума-теста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250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вопроса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ответа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</a:tr>
              <a:tr h="209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</a:tr>
              <a:tr h="277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</a:tr>
              <a:tr h="209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</a:tr>
              <a:tr h="209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г)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8" marR="5308" marT="5308" marB="530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Динамика </a:t>
            </a:r>
            <a:r>
              <a:rPr lang="ru-RU" sz="2400" b="1" dirty="0"/>
              <a:t>фактической средней заработной </a:t>
            </a:r>
            <a:r>
              <a:rPr lang="ru-RU" sz="2400" b="1" dirty="0" smtClean="0"/>
              <a:t>платы по </a:t>
            </a:r>
            <a:r>
              <a:rPr lang="ru-RU" sz="2400" b="1" dirty="0"/>
              <a:t>категориям сотрудников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КГТУ </a:t>
            </a:r>
            <a:r>
              <a:rPr lang="ru-RU" sz="2400" b="1" dirty="0"/>
              <a:t>им. И. </a:t>
            </a:r>
            <a:r>
              <a:rPr lang="ru-RU" sz="2400" b="1" dirty="0" err="1"/>
              <a:t>Раззакова</a:t>
            </a:r>
            <a:r>
              <a:rPr lang="ru-RU" sz="2400" b="1" dirty="0"/>
              <a:t>  за </a:t>
            </a:r>
            <a:r>
              <a:rPr lang="ru-RU" sz="2400" b="1" dirty="0" smtClean="0"/>
              <a:t>2012-201</a:t>
            </a:r>
            <a:r>
              <a:rPr lang="en-US" sz="2400" b="1" dirty="0" smtClean="0"/>
              <a:t>6</a:t>
            </a:r>
            <a:r>
              <a:rPr lang="ru-RU" sz="2400" b="1" dirty="0" smtClean="0"/>
              <a:t> </a:t>
            </a:r>
            <a:r>
              <a:rPr lang="ru-RU" sz="2400" b="1" dirty="0"/>
              <a:t>годы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082247"/>
              </p:ext>
            </p:extLst>
          </p:nvPr>
        </p:nvGraphicFramePr>
        <p:xfrm>
          <a:off x="539553" y="1772816"/>
          <a:ext cx="7920878" cy="3672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0159"/>
                <a:gridCol w="1320146"/>
                <a:gridCol w="1349051"/>
                <a:gridCol w="1181230"/>
                <a:gridCol w="1320146"/>
                <a:gridCol w="1320146"/>
              </a:tblGrid>
              <a:tr h="25966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Категория                </a:t>
                      </a:r>
                      <a:r>
                        <a:rPr lang="ru-RU" sz="900" dirty="0">
                          <a:effectLst/>
                        </a:rPr>
                        <a:t>работающих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Средняя заработная плата (сом)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6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2012 г.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2013 г.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2014 </a:t>
                      </a:r>
                      <a:r>
                        <a:rPr lang="ru-RU" sz="1400" b="1">
                          <a:effectLst/>
                        </a:rPr>
                        <a:t>г.</a:t>
                      </a:r>
                      <a:endParaRPr lang="ru-RU" sz="10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2015 г.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2016 г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</a:tr>
              <a:tr h="519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ППС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12145,7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14439,5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17013,4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18161,7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18620,9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</a:tr>
              <a:tr h="519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АУП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11917,3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13086,2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15387,3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16983,3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18300,1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</a:tr>
              <a:tr h="519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УВП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6972,3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7856,7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9473,7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10834,7 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10853,2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</a:tr>
              <a:tr h="519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ОП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6152,5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9588,3</a:t>
                      </a:r>
                      <a:endParaRPr lang="ru-RU" sz="10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6797,7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11607,3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11730,8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12100,3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</a:tr>
              <a:tr h="259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МОП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8324,6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9396,5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8626,8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</a:tr>
              <a:tr h="519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9580,0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11257,8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13</a:t>
                      </a:r>
                      <a:r>
                        <a:rPr lang="ru-RU" sz="1400" b="1" dirty="0">
                          <a:effectLst/>
                        </a:rPr>
                        <a:t>319,2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14607,1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15054,0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25" marR="587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4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 – массовая и культурная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endParaRPr lang="ky-K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284567"/>
              </p:ext>
            </p:extLst>
          </p:nvPr>
        </p:nvGraphicFramePr>
        <p:xfrm>
          <a:off x="395536" y="1844824"/>
          <a:ext cx="8568952" cy="4104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241"/>
                <a:gridCol w="678051"/>
                <a:gridCol w="1856819"/>
                <a:gridCol w="1422171"/>
                <a:gridCol w="1511998"/>
                <a:gridCol w="1478384"/>
                <a:gridCol w="1277288"/>
              </a:tblGrid>
              <a:tr h="10815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ky-K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ky-K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костюмы (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KSTU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y-K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Поощрение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сотрудников</a:t>
                      </a:r>
                      <a:endParaRPr lang="ky-KG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ен-соолук</a:t>
                      </a:r>
                      <a:endParaRPr lang="ky-K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Спортивная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(факультеты)</a:t>
                      </a:r>
                      <a:endParaRPr lang="ky-K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кратная победа на универсиаде</a:t>
                      </a:r>
                      <a:endParaRPr lang="ky-K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годам</a:t>
                      </a:r>
                      <a:endParaRPr lang="ky-K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</a:tr>
              <a:tr h="388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ky-KG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г.</a:t>
                      </a:r>
                      <a:endParaRPr lang="ky-KG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к./ 18000 с.</a:t>
                      </a:r>
                      <a:endParaRPr lang="ky-K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ч./ 19000 с.</a:t>
                      </a:r>
                      <a:endParaRPr lang="ky-K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6870 с.</a:t>
                      </a:r>
                      <a:endParaRPr lang="ky-K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</a:t>
                      </a:r>
                      <a:endParaRPr lang="ky-K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43870 с.</a:t>
                      </a:r>
                      <a:endParaRPr lang="ky-KG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</a:tr>
              <a:tr h="388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ky-KG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г.</a:t>
                      </a:r>
                      <a:endParaRPr lang="ky-KG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к./ 18000 с.</a:t>
                      </a:r>
                      <a:endParaRPr lang="ky-K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ч./ 17000 с.</a:t>
                      </a:r>
                      <a:endParaRPr lang="ky-K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9615 с.</a:t>
                      </a:r>
                      <a:endParaRPr lang="ky-K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</a:t>
                      </a:r>
                      <a:endParaRPr lang="ky-K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44615 с.</a:t>
                      </a:r>
                      <a:endParaRPr lang="ky-KG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</a:tr>
              <a:tr h="388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ky-KG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г.</a:t>
                      </a:r>
                      <a:endParaRPr lang="ky-KG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к./ 36000 с.</a:t>
                      </a:r>
                      <a:endParaRPr lang="ky-K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ч./ 18000 с.</a:t>
                      </a:r>
                      <a:endParaRPr lang="ky-K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</a:t>
                      </a:r>
                      <a:endParaRPr lang="ky-K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</a:t>
                      </a:r>
                      <a:endParaRPr lang="ky-K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54000 с.</a:t>
                      </a:r>
                      <a:endParaRPr lang="ky-KG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</a:tr>
              <a:tr h="388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ky-KG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г.</a:t>
                      </a:r>
                      <a:endParaRPr lang="ky-KG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к./ 54000 с.</a:t>
                      </a:r>
                      <a:endParaRPr lang="ky-K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</a:t>
                      </a:r>
                      <a:endParaRPr lang="ky-K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</a:t>
                      </a:r>
                      <a:endParaRPr lang="ky-K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56702 с.</a:t>
                      </a:r>
                      <a:endParaRPr lang="ky-K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110702 с.</a:t>
                      </a:r>
                      <a:endParaRPr lang="ky-KG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</a:tr>
              <a:tr h="388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ky-KG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</a:t>
                      </a:r>
                      <a:endParaRPr lang="ky-KG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к./ 54000 с.</a:t>
                      </a:r>
                      <a:endParaRPr lang="ky-K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</a:t>
                      </a:r>
                      <a:endParaRPr lang="ky-K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14935 с.</a:t>
                      </a:r>
                      <a:endParaRPr lang="ky-K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</a:t>
                      </a:r>
                      <a:endParaRPr lang="ky-K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68935 с.</a:t>
                      </a:r>
                      <a:endParaRPr lang="ky-KG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</a:tr>
              <a:tr h="10815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y-KG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5 лет</a:t>
                      </a:r>
                      <a:endParaRPr lang="ky-KG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y-KG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к./ 180000 с.</a:t>
                      </a:r>
                      <a:endParaRPr lang="ky-KG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y-KG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y-KG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ч./ 54000 с.</a:t>
                      </a:r>
                      <a:endParaRPr lang="ky-KG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y-KG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31420 с.</a:t>
                      </a:r>
                      <a:endParaRPr lang="ky-KG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y-KG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56702 с.</a:t>
                      </a:r>
                      <a:endParaRPr lang="ky-KG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y-KG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322122 с.</a:t>
                      </a:r>
                      <a:endParaRPr lang="ky-KG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4" marR="4814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1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9797"/>
            <a:ext cx="6517191" cy="117695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культурно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массовой работе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гг.</a:t>
            </a:r>
            <a:endParaRPr lang="ky-K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359404"/>
              </p:ext>
            </p:extLst>
          </p:nvPr>
        </p:nvGraphicFramePr>
        <p:xfrm>
          <a:off x="323529" y="1340764"/>
          <a:ext cx="8712966" cy="48965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6541"/>
                <a:gridCol w="882433"/>
                <a:gridCol w="693775"/>
                <a:gridCol w="862350"/>
                <a:gridCol w="948769"/>
                <a:gridCol w="1015712"/>
                <a:gridCol w="1031535"/>
                <a:gridCol w="776541"/>
                <a:gridCol w="948769"/>
                <a:gridCol w="776541"/>
              </a:tblGrid>
              <a:tr h="11903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 </a:t>
                      </a:r>
                      <a:endParaRPr lang="ky-K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марта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Нооруз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ky-K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Чествование ветеранов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пожилых людей 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университета и др. проф. праздники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Ыссык - Куль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Новый год 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Студенты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годам</a:t>
                      </a:r>
                      <a:endParaRPr lang="ky-K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</a:tr>
              <a:tr h="527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 с.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y-K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11369 с.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13844 с.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3200 с.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227200 с/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чел./дн.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171449 с.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437062 с.</a:t>
                      </a:r>
                      <a:endParaRPr lang="ky-K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</a:tr>
              <a:tr h="527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 с.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20539 с.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16152 с.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51000 с.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310560 с/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чел./дн.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103355 с.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41400 с.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563006 с.</a:t>
                      </a:r>
                      <a:endParaRPr lang="ky-K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</a:tr>
              <a:tr h="527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17432 с.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5400 с.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25688 с.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29310 с.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13500 с.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235000 с/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чел./дн.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192949 с.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519279 с.</a:t>
                      </a:r>
                      <a:endParaRPr lang="ky-K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</a:tr>
              <a:tr h="527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37154 с.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24708 с.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13240 с.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51946 с.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359600 с/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чел./дн.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187981 с.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674629 с.</a:t>
                      </a:r>
                      <a:endParaRPr lang="ky-K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</a:tr>
              <a:tr h="527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37307 с.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35396 с.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14342 с.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21172 с.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27464 с.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324360 с./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чел.дн.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181509 с.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 с.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651550 с.</a:t>
                      </a:r>
                      <a:endParaRPr lang="ky-K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</a:tr>
              <a:tr h="10687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5 лет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84739 с.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77950 с.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96646 с.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93718 с.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147110 с.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1456720 с/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 чел./дн.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837243 с.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51400 с.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y-KG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2845526 с</a:t>
                      </a:r>
                      <a:endParaRPr lang="ky-K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46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37314302"/>
              </p:ext>
            </p:extLst>
          </p:nvPr>
        </p:nvGraphicFramePr>
        <p:xfrm>
          <a:off x="0" y="-9872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203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980728"/>
            <a:ext cx="4300244" cy="58772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Коллективный договор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кыргызском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языке</a:t>
            </a:r>
            <a:endParaRPr lang="ru-RU" sz="3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4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45426130"/>
              </p:ext>
            </p:extLst>
          </p:nvPr>
        </p:nvGraphicFramePr>
        <p:xfrm>
          <a:off x="1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87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51741150"/>
              </p:ext>
            </p:extLst>
          </p:nvPr>
        </p:nvGraphicFramePr>
        <p:xfrm>
          <a:off x="-2242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69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18919089"/>
              </p:ext>
            </p:extLst>
          </p:nvPr>
        </p:nvGraphicFramePr>
        <p:xfrm>
          <a:off x="1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2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8362735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479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6329"/>
            <a:ext cx="7416824" cy="12808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выделенных путевках на санаторное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курортное лечение 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2013 -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гг.</a:t>
            </a:r>
            <a:endParaRPr lang="ky-K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498673"/>
              </p:ext>
            </p:extLst>
          </p:nvPr>
        </p:nvGraphicFramePr>
        <p:xfrm>
          <a:off x="1115616" y="1274562"/>
          <a:ext cx="7920880" cy="51067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048"/>
                <a:gridCol w="974425"/>
                <a:gridCol w="695751"/>
                <a:gridCol w="763435"/>
                <a:gridCol w="764149"/>
                <a:gridCol w="625436"/>
                <a:gridCol w="972465"/>
                <a:gridCol w="764640"/>
                <a:gridCol w="1042066"/>
                <a:gridCol w="972465"/>
              </a:tblGrid>
              <a:tr h="761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ky-KG" sz="7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 п/п</a:t>
                      </a:r>
                      <a:endParaRPr lang="ky-KG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ky-KG" sz="7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Подразделение</a:t>
                      </a:r>
                      <a:endParaRPr lang="ky-KG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«</a:t>
                      </a:r>
                      <a:r>
                        <a:rPr lang="ru-RU" sz="800" dirty="0">
                          <a:effectLst/>
                        </a:rPr>
                        <a:t>Голубой</a:t>
                      </a:r>
                      <a:endParaRPr lang="ky-KG" sz="7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Иссык - Куль»</a:t>
                      </a:r>
                      <a:endParaRPr lang="ky-KG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«</a:t>
                      </a:r>
                      <a:r>
                        <a:rPr lang="ru-RU" sz="800" dirty="0" err="1">
                          <a:effectLst/>
                        </a:rPr>
                        <a:t>Ыссык</a:t>
                      </a:r>
                      <a:r>
                        <a:rPr lang="ru-RU" sz="800" dirty="0">
                          <a:effectLst/>
                        </a:rPr>
                        <a:t> - </a:t>
                      </a:r>
                      <a:r>
                        <a:rPr lang="ru-RU" sz="800" dirty="0" err="1">
                          <a:effectLst/>
                        </a:rPr>
                        <a:t>Ата</a:t>
                      </a:r>
                      <a:r>
                        <a:rPr lang="ru-RU" sz="800" dirty="0">
                          <a:effectLst/>
                        </a:rPr>
                        <a:t>»</a:t>
                      </a:r>
                      <a:endParaRPr lang="ky-KG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«</a:t>
                      </a:r>
                      <a:r>
                        <a:rPr lang="ru-RU" sz="800" dirty="0" err="1">
                          <a:effectLst/>
                        </a:rPr>
                        <a:t>Джалал</a:t>
                      </a:r>
                      <a:r>
                        <a:rPr lang="ru-RU" sz="800" dirty="0">
                          <a:effectLst/>
                        </a:rPr>
                        <a:t> - </a:t>
                      </a:r>
                      <a:r>
                        <a:rPr lang="ru-RU" sz="800" dirty="0" err="1">
                          <a:effectLst/>
                        </a:rPr>
                        <a:t>Абад</a:t>
                      </a:r>
                      <a:r>
                        <a:rPr lang="ru-RU" sz="800" dirty="0">
                          <a:effectLst/>
                        </a:rPr>
                        <a:t>»</a:t>
                      </a:r>
                      <a:endParaRPr lang="ky-KG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«</a:t>
                      </a:r>
                      <a:r>
                        <a:rPr lang="ru-RU" sz="800" dirty="0" err="1">
                          <a:effectLst/>
                        </a:rPr>
                        <a:t>Жети</a:t>
                      </a:r>
                      <a:r>
                        <a:rPr lang="ky-KG" sz="800" dirty="0">
                          <a:effectLst/>
                        </a:rPr>
                        <a:t> – Огуз</a:t>
                      </a:r>
                      <a:r>
                        <a:rPr lang="ru-RU" sz="800" dirty="0">
                          <a:effectLst/>
                        </a:rPr>
                        <a:t>»</a:t>
                      </a:r>
                      <a:endParaRPr lang="ky-KG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«</a:t>
                      </a:r>
                      <a:r>
                        <a:rPr lang="ru-RU" sz="800" dirty="0">
                          <a:effectLst/>
                        </a:rPr>
                        <a:t>Кыргызстан»</a:t>
                      </a:r>
                      <a:endParaRPr lang="ky-KG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«</a:t>
                      </a:r>
                      <a:r>
                        <a:rPr lang="ru-RU" sz="800" dirty="0">
                          <a:effectLst/>
                        </a:rPr>
                        <a:t>Ала -</a:t>
                      </a:r>
                      <a:r>
                        <a:rPr lang="ru-RU" sz="800" dirty="0" err="1">
                          <a:effectLst/>
                        </a:rPr>
                        <a:t>Тоо</a:t>
                      </a:r>
                      <a:r>
                        <a:rPr lang="ru-RU" sz="800" dirty="0">
                          <a:effectLst/>
                        </a:rPr>
                        <a:t>»</a:t>
                      </a:r>
                      <a:endParaRPr lang="ky-KG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«</a:t>
                      </a:r>
                      <a:r>
                        <a:rPr lang="ru-RU" sz="800" dirty="0" err="1">
                          <a:effectLst/>
                        </a:rPr>
                        <a:t>Чолпон</a:t>
                      </a:r>
                      <a:r>
                        <a:rPr lang="ru-RU" sz="800" dirty="0">
                          <a:effectLst/>
                        </a:rPr>
                        <a:t> - </a:t>
                      </a:r>
                      <a:r>
                        <a:rPr lang="ru-RU" sz="800" dirty="0" err="1">
                          <a:effectLst/>
                        </a:rPr>
                        <a:t>Ата</a:t>
                      </a:r>
                      <a:r>
                        <a:rPr lang="ru-RU" sz="800" dirty="0">
                          <a:effectLst/>
                        </a:rPr>
                        <a:t>»</a:t>
                      </a:r>
                      <a:endParaRPr lang="ky-KG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Итого </a:t>
                      </a:r>
                      <a:r>
                        <a:rPr lang="ru-RU" sz="800" dirty="0">
                          <a:effectLst/>
                        </a:rPr>
                        <a:t>по подразделениям</a:t>
                      </a:r>
                      <a:endParaRPr lang="ky-KG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</a:tr>
              <a:tr h="273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effectLst/>
                        </a:rPr>
                        <a:t>ФТиМ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 ч./6 п.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ч./1 п.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ч./1.5 п.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ч./0.5 п.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11 ч./9 п.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</a:tr>
              <a:tr h="273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ТФ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 ч./2.5 п.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 ч./2 п.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ч./1 п.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 ч./2.5 п.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10 ч./8 п.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</a:tr>
              <a:tr h="273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3.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ЭФ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ч./1 п.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ч./1 п.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 ч./2 п.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</a:tr>
              <a:tr h="273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4.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ФИТ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ч./2 п.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ч./1 п.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3 ч./3 п.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</a:tr>
              <a:tr h="533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5.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АХЧ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ч./1 п.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 ч./2.5 п.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ч./1 п.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ч./1 п.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 ч./2 п.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ч./2 п.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15 ч./9.5 п.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</a:tr>
              <a:tr h="273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6.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АУП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 ч./1.5 п.</a:t>
                      </a:r>
                      <a:endParaRPr lang="ky-KG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ч./0.5 п.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 ч./1 п.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6 ч./3 п.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</a:tr>
              <a:tr h="273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7.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ИЭФ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ч./1 п.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 ч./1.5 п.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4 ч./2.5 п.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</a:tr>
              <a:tr h="273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8.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КГТИ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 ч./4 п.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ч./1 п.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7 ч./5 п.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</a:tr>
              <a:tr h="273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9.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Колледж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 ч./1 п.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3 ч./1 п.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</a:tr>
              <a:tr h="533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10.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НТБ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 ч./1.5 п.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3 ч./1.5 п.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</a:tr>
              <a:tr h="273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11.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Лицей 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ч./1 п.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ч./0.5 п.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3 ч./1.5 п.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</a:tr>
              <a:tr h="819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ky-KG" sz="7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Итого за 5 лет: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ky-KG" sz="7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23 ч./19 п.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ky-KG" sz="7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12 ч./7 п.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ky-KG" sz="7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5 ч./3 п.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ky-KG" sz="7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 ч./1 п.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ky-KG" sz="7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4 ч./3 п.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ky-KG" sz="7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17 ч./11 п.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ky-KG" sz="7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5 ч./2 п.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ky-KG" sz="7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67 ч./46 п.</a:t>
                      </a:r>
                      <a:endParaRPr lang="ky-KG" sz="7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33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4394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о выделенных путевках  в санатории и Дома отдыха </a:t>
            </a:r>
          </a:p>
          <a:p>
            <a:pPr algn="ctr"/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(по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количеству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людей и факультетам) 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89995887"/>
              </p:ext>
            </p:extLst>
          </p:nvPr>
        </p:nvGraphicFramePr>
        <p:xfrm>
          <a:off x="0" y="650725"/>
          <a:ext cx="9270305" cy="6460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7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 по количеству выделенных путевок   на </a:t>
            </a:r>
          </a:p>
          <a:p>
            <a:pPr algn="ctr"/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санаторно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курортное лечение и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Дома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отдыха 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65558176"/>
              </p:ext>
            </p:extLst>
          </p:nvPr>
        </p:nvGraphicFramePr>
        <p:xfrm>
          <a:off x="0" y="1196752"/>
          <a:ext cx="9144000" cy="6402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126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6329"/>
            <a:ext cx="7021247" cy="12808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 о выделенных путевках (по годам).</a:t>
            </a:r>
            <a:r>
              <a:rPr lang="ky-K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y-K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y-K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560315"/>
              </p:ext>
            </p:extLst>
          </p:nvPr>
        </p:nvGraphicFramePr>
        <p:xfrm>
          <a:off x="395535" y="1274559"/>
          <a:ext cx="8568953" cy="48187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9639"/>
                <a:gridCol w="995435"/>
                <a:gridCol w="842042"/>
                <a:gridCol w="765886"/>
                <a:gridCol w="842042"/>
                <a:gridCol w="689188"/>
                <a:gridCol w="1071592"/>
                <a:gridCol w="915499"/>
                <a:gridCol w="1072131"/>
                <a:gridCol w="915499"/>
              </a:tblGrid>
              <a:tr h="1244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ky-KG" sz="105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№ п/п</a:t>
                      </a:r>
                      <a:endParaRPr lang="ky-KG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ky-KG" sz="105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Года </a:t>
                      </a:r>
                      <a:endParaRPr lang="ky-KG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«</a:t>
                      </a:r>
                      <a:r>
                        <a:rPr lang="ru-RU" sz="1050" dirty="0">
                          <a:effectLst/>
                        </a:rPr>
                        <a:t>Голубой</a:t>
                      </a:r>
                      <a:endParaRPr lang="ky-KG" sz="105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Иссык - Куль»</a:t>
                      </a:r>
                      <a:endParaRPr lang="ky-KG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«</a:t>
                      </a:r>
                      <a:r>
                        <a:rPr lang="ru-RU" sz="1050" dirty="0" err="1">
                          <a:effectLst/>
                        </a:rPr>
                        <a:t>Ыссык</a:t>
                      </a:r>
                      <a:r>
                        <a:rPr lang="ru-RU" sz="1050" dirty="0">
                          <a:effectLst/>
                        </a:rPr>
                        <a:t> - </a:t>
                      </a:r>
                      <a:r>
                        <a:rPr lang="ru-RU" sz="1050" dirty="0" err="1">
                          <a:effectLst/>
                        </a:rPr>
                        <a:t>Ата</a:t>
                      </a:r>
                      <a:r>
                        <a:rPr lang="ru-RU" sz="1050" dirty="0">
                          <a:effectLst/>
                        </a:rPr>
                        <a:t>»</a:t>
                      </a:r>
                      <a:endParaRPr lang="ky-KG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«</a:t>
                      </a:r>
                      <a:r>
                        <a:rPr lang="ru-RU" sz="1050" dirty="0" err="1">
                          <a:effectLst/>
                        </a:rPr>
                        <a:t>Джалал</a:t>
                      </a:r>
                      <a:r>
                        <a:rPr lang="ru-RU" sz="1050" dirty="0">
                          <a:effectLst/>
                        </a:rPr>
                        <a:t> - </a:t>
                      </a:r>
                      <a:r>
                        <a:rPr lang="ru-RU" sz="1050" dirty="0" err="1">
                          <a:effectLst/>
                        </a:rPr>
                        <a:t>Абад</a:t>
                      </a:r>
                      <a:r>
                        <a:rPr lang="ru-RU" sz="1050" dirty="0">
                          <a:effectLst/>
                        </a:rPr>
                        <a:t>»</a:t>
                      </a:r>
                      <a:endParaRPr lang="ky-KG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«</a:t>
                      </a:r>
                      <a:r>
                        <a:rPr lang="ru-RU" sz="1050" dirty="0" err="1">
                          <a:effectLst/>
                        </a:rPr>
                        <a:t>Жети</a:t>
                      </a:r>
                      <a:r>
                        <a:rPr lang="ky-KG" sz="1050" dirty="0">
                          <a:effectLst/>
                        </a:rPr>
                        <a:t> – </a:t>
                      </a:r>
                      <a:endParaRPr lang="ky-KG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050" dirty="0" smtClean="0">
                          <a:effectLst/>
                        </a:rPr>
                        <a:t>Огуз</a:t>
                      </a:r>
                      <a:r>
                        <a:rPr lang="ru-RU" sz="1050" dirty="0">
                          <a:effectLst/>
                        </a:rPr>
                        <a:t>»</a:t>
                      </a:r>
                      <a:endParaRPr lang="ky-KG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«</a:t>
                      </a:r>
                      <a:r>
                        <a:rPr lang="ru-RU" sz="1050" dirty="0">
                          <a:effectLst/>
                        </a:rPr>
                        <a:t>Кыргызстан»</a:t>
                      </a:r>
                      <a:endParaRPr lang="ky-KG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«</a:t>
                      </a:r>
                      <a:r>
                        <a:rPr lang="ru-RU" sz="1050" dirty="0">
                          <a:effectLst/>
                        </a:rPr>
                        <a:t>Ала -</a:t>
                      </a:r>
                      <a:r>
                        <a:rPr lang="ru-RU" sz="1050" dirty="0" err="1">
                          <a:effectLst/>
                        </a:rPr>
                        <a:t>Тоо</a:t>
                      </a:r>
                      <a:r>
                        <a:rPr lang="ru-RU" sz="1050" dirty="0">
                          <a:effectLst/>
                        </a:rPr>
                        <a:t>»</a:t>
                      </a:r>
                      <a:endParaRPr lang="ky-KG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«</a:t>
                      </a:r>
                      <a:r>
                        <a:rPr lang="ru-RU" sz="1050" dirty="0" err="1">
                          <a:effectLst/>
                        </a:rPr>
                        <a:t>Чолпон</a:t>
                      </a:r>
                      <a:r>
                        <a:rPr lang="ru-RU" sz="1050" dirty="0">
                          <a:effectLst/>
                        </a:rPr>
                        <a:t> - </a:t>
                      </a:r>
                      <a:r>
                        <a:rPr lang="ru-RU" sz="1050" dirty="0" err="1">
                          <a:effectLst/>
                        </a:rPr>
                        <a:t>Ата</a:t>
                      </a:r>
                      <a:r>
                        <a:rPr lang="ru-RU" sz="1050" dirty="0">
                          <a:effectLst/>
                        </a:rPr>
                        <a:t>»</a:t>
                      </a:r>
                      <a:endParaRPr lang="ky-KG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Итого </a:t>
                      </a:r>
                      <a:r>
                        <a:rPr lang="ru-RU" sz="1050" dirty="0">
                          <a:effectLst/>
                        </a:rPr>
                        <a:t>по годам</a:t>
                      </a:r>
                      <a:endParaRPr lang="ky-KG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</a:tr>
              <a:tr h="446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1.</a:t>
                      </a:r>
                      <a:endParaRPr lang="ky-KG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2013</a:t>
                      </a:r>
                      <a:endParaRPr lang="ky-KG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п./ 3 ч.</a:t>
                      </a:r>
                      <a:endParaRPr lang="ky-K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----</a:t>
                      </a:r>
                      <a:endParaRPr lang="ky-K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п./ 2 ч.</a:t>
                      </a:r>
                      <a:endParaRPr lang="ky-K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1п./ 1 ч.</a:t>
                      </a:r>
                      <a:endParaRPr lang="ky-K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----</a:t>
                      </a:r>
                      <a:endParaRPr lang="ky-K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п./ 1 ч.</a:t>
                      </a:r>
                      <a:endParaRPr lang="ky-K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п./ 2 ч.</a:t>
                      </a:r>
                      <a:endParaRPr lang="ky-K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7 п./ 9 ч.</a:t>
                      </a:r>
                      <a:endParaRPr lang="ky-KG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</a:tr>
              <a:tr h="446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2.</a:t>
                      </a:r>
                      <a:endParaRPr lang="ky-KG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2014</a:t>
                      </a:r>
                      <a:endParaRPr lang="ky-KG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п./ 5 ч.</a:t>
                      </a:r>
                      <a:endParaRPr lang="ky-K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п./ 4 ч.</a:t>
                      </a:r>
                      <a:endParaRPr lang="ky-K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----</a:t>
                      </a:r>
                      <a:endParaRPr lang="ky-K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----</a:t>
                      </a:r>
                      <a:endParaRPr lang="ky-K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п./ 1 ч.</a:t>
                      </a:r>
                      <a:endParaRPr lang="ky-K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п./ 6 ч.</a:t>
                      </a:r>
                      <a:endParaRPr lang="ky-K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-----</a:t>
                      </a:r>
                      <a:endParaRPr lang="ky-K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10 п./ 16 ч.</a:t>
                      </a:r>
                      <a:endParaRPr lang="ky-KG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</a:tr>
              <a:tr h="446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3.</a:t>
                      </a:r>
                      <a:endParaRPr lang="ky-KG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2015</a:t>
                      </a:r>
                      <a:endParaRPr lang="ky-KG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п./ 4 ч.</a:t>
                      </a:r>
                      <a:endParaRPr lang="ky-K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п./ 4 ч.</a:t>
                      </a:r>
                      <a:endParaRPr lang="ky-K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п./ 3 ч.</a:t>
                      </a:r>
                      <a:endParaRPr lang="ky-K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----</a:t>
                      </a:r>
                      <a:endParaRPr lang="ky-K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п./ 1 ч.</a:t>
                      </a:r>
                      <a:endParaRPr lang="ky-K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п./ 2 ч.</a:t>
                      </a:r>
                      <a:endParaRPr lang="ky-K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-----</a:t>
                      </a:r>
                      <a:endParaRPr lang="ky-K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9 п./ 14 ч.</a:t>
                      </a:r>
                      <a:endParaRPr lang="ky-KG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</a:tr>
              <a:tr h="446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4.</a:t>
                      </a:r>
                      <a:endParaRPr lang="ky-KG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2016</a:t>
                      </a:r>
                      <a:endParaRPr lang="ky-KG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п./ 5 ч.</a:t>
                      </a:r>
                      <a:endParaRPr lang="ky-K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п./ 1 ч.</a:t>
                      </a:r>
                      <a:endParaRPr lang="ky-K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-----</a:t>
                      </a:r>
                      <a:endParaRPr lang="ky-K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----</a:t>
                      </a:r>
                      <a:endParaRPr lang="ky-K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п./ 2 ч.</a:t>
                      </a:r>
                      <a:endParaRPr lang="ky-K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п./ 5 ч.</a:t>
                      </a:r>
                      <a:endParaRPr lang="ky-K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п./ 3 ч.</a:t>
                      </a:r>
                      <a:endParaRPr lang="ky-K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9 п./ 16 ч.</a:t>
                      </a:r>
                      <a:endParaRPr lang="ky-KG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</a:tr>
              <a:tr h="446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5.</a:t>
                      </a:r>
                      <a:endParaRPr lang="ky-KG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2017</a:t>
                      </a:r>
                      <a:endParaRPr lang="ky-KG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 п. / 6 ч.</a:t>
                      </a:r>
                      <a:endParaRPr lang="ky-K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п./ 3 ч.</a:t>
                      </a:r>
                      <a:endParaRPr lang="ky-K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-----</a:t>
                      </a:r>
                      <a:endParaRPr lang="ky-K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----</a:t>
                      </a:r>
                      <a:endParaRPr lang="ky-K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-----</a:t>
                      </a:r>
                      <a:endParaRPr lang="ky-K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п./ 3 ч.</a:t>
                      </a:r>
                      <a:endParaRPr lang="ky-K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----</a:t>
                      </a:r>
                      <a:endParaRPr lang="ky-K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11 п./ 12 ч.</a:t>
                      </a:r>
                      <a:endParaRPr lang="ky-KG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</a:tr>
              <a:tr h="1340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ky-KG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ky-KG" sz="1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 Итого за</a:t>
                      </a:r>
                      <a:endParaRPr lang="ky-KG" sz="1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 5 лет:</a:t>
                      </a:r>
                      <a:endParaRPr lang="ky-KG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ky-KG" sz="1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19 п./ 23 ч.</a:t>
                      </a:r>
                      <a:endParaRPr lang="ky-KG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ky-KG" sz="1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7 п./ 12 ч.</a:t>
                      </a:r>
                      <a:endParaRPr lang="ky-KG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ky-KG" sz="1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 п./ 5 ч.</a:t>
                      </a:r>
                      <a:endParaRPr lang="ky-KG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ky-KG" sz="1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 п./ 1 ч.</a:t>
                      </a:r>
                      <a:endParaRPr lang="ky-KG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ky-KG" sz="1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 п./ 4 ч.</a:t>
                      </a:r>
                      <a:endParaRPr lang="ky-KG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ky-KG" sz="1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11 п./17 ч.</a:t>
                      </a:r>
                      <a:endParaRPr lang="ky-KG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ky-KG" sz="1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 п./5 ч.</a:t>
                      </a:r>
                      <a:endParaRPr lang="ky-KG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ky-KG" sz="1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46 п./67 ч.</a:t>
                      </a:r>
                      <a:endParaRPr lang="ky-KG" sz="12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ky-KG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6" marR="4483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43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24926508"/>
              </p:ext>
            </p:extLst>
          </p:nvPr>
        </p:nvGraphicFramePr>
        <p:xfrm>
          <a:off x="0" y="11113"/>
          <a:ext cx="9144000" cy="683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428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-99392"/>
            <a:ext cx="7704856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выделенных путевках в детские оздоровительные центры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2013- 2017 гг.</a:t>
            </a:r>
            <a:endParaRPr lang="ky-K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206066"/>
              </p:ext>
            </p:extLst>
          </p:nvPr>
        </p:nvGraphicFramePr>
        <p:xfrm>
          <a:off x="1187624" y="1556792"/>
          <a:ext cx="7632848" cy="5112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340"/>
                <a:gridCol w="1660645"/>
                <a:gridCol w="1602785"/>
                <a:gridCol w="1602120"/>
                <a:gridCol w="1246980"/>
                <a:gridCol w="1109978"/>
              </a:tblGrid>
              <a:tr h="942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ky-KG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ky-KG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ky-KG" sz="9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Подразделение</a:t>
                      </a:r>
                      <a:endParaRPr lang="ky-KG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«</a:t>
                      </a:r>
                      <a:r>
                        <a:rPr lang="ru-RU" sz="1200" dirty="0">
                          <a:effectLst/>
                        </a:rPr>
                        <a:t>МАЯК»</a:t>
                      </a:r>
                      <a:endParaRPr lang="ky-KG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«</a:t>
                      </a:r>
                      <a:r>
                        <a:rPr lang="ru-RU" sz="1200" dirty="0">
                          <a:effectLst/>
                        </a:rPr>
                        <a:t>КЕЛЕЧЕК»</a:t>
                      </a:r>
                      <a:endParaRPr lang="ky-KG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«</a:t>
                      </a:r>
                      <a:r>
                        <a:rPr lang="ru-RU" sz="1200" dirty="0">
                          <a:effectLst/>
                        </a:rPr>
                        <a:t>Красная гвоздика»</a:t>
                      </a:r>
                      <a:endParaRPr lang="ky-KG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Итого </a:t>
                      </a:r>
                      <a:r>
                        <a:rPr lang="ru-RU" sz="1200" dirty="0">
                          <a:effectLst/>
                        </a:rPr>
                        <a:t>по подразделениям</a:t>
                      </a:r>
                      <a:endParaRPr lang="ky-KG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</a:tr>
              <a:tr h="263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ФТиМ</a:t>
                      </a:r>
                      <a:endParaRPr lang="ky-KG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 п.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-----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-----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 п.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</a:tr>
              <a:tr h="263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ФИТ</a:t>
                      </a:r>
                      <a:endParaRPr lang="ky-KG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 п.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 п.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-----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 п.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</a:tr>
              <a:tr h="263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ЭФ</a:t>
                      </a:r>
                      <a:endParaRPr lang="ky-KG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 п.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 п.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12 п.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17 п.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</a:tr>
              <a:tr h="263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ТФ</a:t>
                      </a:r>
                      <a:endParaRPr lang="ky-KG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  </a:t>
                      </a:r>
                      <a:r>
                        <a:rPr lang="ru-RU" sz="1300">
                          <a:effectLst/>
                        </a:rPr>
                        <a:t>п.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 п.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 п.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 п.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</a:tr>
              <a:tr h="263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АУП</a:t>
                      </a:r>
                      <a:endParaRPr lang="ky-KG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 п.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 п.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 п.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 п.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</a:tr>
              <a:tr h="263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АХЧ</a:t>
                      </a:r>
                      <a:endParaRPr lang="ky-KG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-----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 п.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 п.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11 п.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</a:tr>
              <a:tr h="263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ИЭТ</a:t>
                      </a:r>
                      <a:endParaRPr lang="ky-KG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 п.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 п.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 п.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 п.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</a:tr>
              <a:tr h="263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КГТИ</a:t>
                      </a:r>
                      <a:endParaRPr lang="ky-KG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-----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 п.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 п.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 п.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</a:tr>
              <a:tr h="263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ИЭФ</a:t>
                      </a:r>
                      <a:endParaRPr lang="ky-KG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-----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 п.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 п.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 п.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</a:tr>
              <a:tr h="503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ИСОП</a:t>
                      </a:r>
                      <a:endParaRPr lang="ky-KG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-----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-----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 п.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 п.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</a:tr>
              <a:tr h="503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11.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Колледж</a:t>
                      </a:r>
                      <a:endParaRPr lang="ky-KG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-----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-----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 п.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 п.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</a:tr>
              <a:tr h="790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ky-K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ky-KG" sz="9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 Итого за 5 лет:</a:t>
                      </a:r>
                      <a:endParaRPr lang="ky-KG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ky-KG" sz="9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11 п.</a:t>
                      </a:r>
                      <a:endParaRPr lang="ky-KG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ky-KG" sz="9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15 п.</a:t>
                      </a:r>
                      <a:endParaRPr lang="ky-KG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 </a:t>
                      </a:r>
                      <a:endParaRPr lang="ky-KG" sz="9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40 п.</a:t>
                      </a:r>
                      <a:endParaRPr lang="ky-KG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ky-KG" sz="9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66 п.</a:t>
                      </a:r>
                      <a:endParaRPr lang="ky-KG" sz="9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ky-KG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8" marR="5674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60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10" y="980729"/>
            <a:ext cx="3992422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589200" cy="1280890"/>
          </a:xfrm>
        </p:spPr>
        <p:txBody>
          <a:bodyPr>
            <a:normAutofit/>
          </a:bodyPr>
          <a:lstStyle/>
          <a:p>
            <a:pPr algn="ctr"/>
            <a:r>
              <a:rPr lang="ru-RU" b="1" u="none" strike="noStrike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Коллективный договор</a:t>
            </a:r>
            <a:r>
              <a:rPr lang="ru-RU" b="1" u="none" strike="noStrik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u="none" strike="noStrik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русском языке</a:t>
            </a:r>
            <a:endParaRPr lang="ru-RU" sz="3600" b="1" u="none" strike="noStrike" baseline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36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59305289"/>
              </p:ext>
            </p:extLst>
          </p:nvPr>
        </p:nvGraphicFramePr>
        <p:xfrm>
          <a:off x="0" y="692696"/>
          <a:ext cx="9144000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0"/>
            <a:ext cx="867645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о выделенных путевках в Детские оздоровительные центры 2013-2017 гг.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48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233827"/>
              </p:ext>
            </p:extLst>
          </p:nvPr>
        </p:nvGraphicFramePr>
        <p:xfrm>
          <a:off x="1115616" y="1484784"/>
          <a:ext cx="7776865" cy="5112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082"/>
                <a:gridCol w="1691978"/>
                <a:gridCol w="1633027"/>
                <a:gridCol w="1632349"/>
                <a:gridCol w="1270508"/>
                <a:gridCol w="1130921"/>
              </a:tblGrid>
              <a:tr h="15702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ky-KG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 п/п</a:t>
                      </a:r>
                      <a:endParaRPr lang="ky-KG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ky-KG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Года </a:t>
                      </a:r>
                      <a:endParaRPr lang="ky-KG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«</a:t>
                      </a:r>
                      <a:r>
                        <a:rPr lang="ru-RU" sz="1300" dirty="0">
                          <a:effectLst/>
                        </a:rPr>
                        <a:t>Красная гвоздика» </a:t>
                      </a:r>
                      <a:endParaRPr lang="ky-KG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«</a:t>
                      </a:r>
                      <a:r>
                        <a:rPr lang="ru-RU" sz="1300" dirty="0">
                          <a:effectLst/>
                        </a:rPr>
                        <a:t>КЕЛЕЧЕК»</a:t>
                      </a:r>
                      <a:endParaRPr lang="ky-KG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«</a:t>
                      </a:r>
                      <a:r>
                        <a:rPr lang="ru-RU" sz="1300" dirty="0">
                          <a:effectLst/>
                        </a:rPr>
                        <a:t>МАЯК»</a:t>
                      </a:r>
                      <a:endParaRPr lang="ky-KG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Итого </a:t>
                      </a:r>
                      <a:r>
                        <a:rPr lang="ru-RU" sz="1300" dirty="0">
                          <a:effectLst/>
                        </a:rPr>
                        <a:t>по годам</a:t>
                      </a:r>
                      <a:endParaRPr lang="ky-KG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</a:tr>
              <a:tr h="4427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ky-KG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2013 </a:t>
                      </a:r>
                      <a:endParaRPr lang="ky-KG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 п.</a:t>
                      </a:r>
                      <a:endParaRPr lang="ky-KG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----</a:t>
                      </a:r>
                      <a:endParaRPr lang="ky-KG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----</a:t>
                      </a:r>
                      <a:endParaRPr lang="ky-KG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 п.</a:t>
                      </a:r>
                      <a:endParaRPr lang="ky-KG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</a:tr>
              <a:tr h="4427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ky-KG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2014 </a:t>
                      </a:r>
                      <a:endParaRPr lang="ky-KG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 п.</a:t>
                      </a:r>
                      <a:endParaRPr lang="ky-KG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-----</a:t>
                      </a:r>
                      <a:endParaRPr lang="ky-KG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----</a:t>
                      </a:r>
                      <a:endParaRPr lang="ky-KG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 п.</a:t>
                      </a:r>
                      <a:endParaRPr lang="ky-KG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</a:tr>
              <a:tr h="4427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endParaRPr lang="ky-KG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2015</a:t>
                      </a:r>
                      <a:endParaRPr lang="ky-KG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 п.</a:t>
                      </a:r>
                      <a:endParaRPr lang="ky-KG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----</a:t>
                      </a:r>
                      <a:endParaRPr lang="ky-KG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----</a:t>
                      </a:r>
                      <a:endParaRPr lang="ky-KG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 п.</a:t>
                      </a:r>
                      <a:endParaRPr lang="ky-KG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</a:tr>
              <a:tr h="4427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</a:t>
                      </a:r>
                      <a:endParaRPr lang="ky-KG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2016</a:t>
                      </a:r>
                      <a:endParaRPr lang="ky-KG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п.</a:t>
                      </a:r>
                      <a:endParaRPr lang="ky-KG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----</a:t>
                      </a:r>
                      <a:endParaRPr lang="ky-KG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----</a:t>
                      </a:r>
                      <a:endParaRPr lang="ky-KG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п.</a:t>
                      </a:r>
                      <a:endParaRPr lang="ky-KG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</a:tr>
              <a:tr h="4427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</a:t>
                      </a:r>
                      <a:endParaRPr lang="ky-KG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2017</a:t>
                      </a:r>
                      <a:endParaRPr lang="ky-KG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----</a:t>
                      </a:r>
                      <a:endParaRPr lang="ky-KG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 п.</a:t>
                      </a:r>
                      <a:endParaRPr lang="ky-KG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 п.</a:t>
                      </a:r>
                      <a:endParaRPr lang="ky-KG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 п.</a:t>
                      </a:r>
                      <a:endParaRPr lang="ky-KG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</a:tr>
              <a:tr h="1328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ky-KG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ky-KG" sz="10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 Итого за 5 лет:</a:t>
                      </a:r>
                      <a:endParaRPr lang="ky-KG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ky-KG" sz="10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40 п.</a:t>
                      </a:r>
                      <a:endParaRPr lang="ky-KG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ky-KG" sz="10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15 п.</a:t>
                      </a:r>
                      <a:endParaRPr lang="ky-KG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ky-KG" sz="10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11 п.</a:t>
                      </a:r>
                      <a:endParaRPr lang="ky-KG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ky-KG" sz="10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66 п.</a:t>
                      </a:r>
                      <a:endParaRPr lang="ky-KG" sz="10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ky-KG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5" marR="62025" marT="0" marB="0"/>
                </a:tc>
              </a:tr>
            </a:tbl>
          </a:graphicData>
        </a:graphic>
      </p:graphicFrame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043608" y="0"/>
            <a:ext cx="7992888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выделенных путевках в детские оздоровительные центры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годам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y-K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5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34508141"/>
              </p:ext>
            </p:extLst>
          </p:nvPr>
        </p:nvGraphicFramePr>
        <p:xfrm>
          <a:off x="0" y="548680"/>
          <a:ext cx="914400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1346" y="-11430"/>
            <a:ext cx="8712968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о выделенных путевках в </a:t>
            </a: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ДОЦы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(по годам).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4624"/>
            <a:ext cx="6589199" cy="128089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Семинары, учебные курсы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Documents and Settings\ПРОФКОМ\Рабочий стол\фото политех\IMG_048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980728"/>
            <a:ext cx="7416824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Documents and Settings\ПРОФКОМ\Рабочий стол\Конференция FLEPP\DSC_114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1124744"/>
            <a:ext cx="7391874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5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  ПРОФСОЮЗНОГО АКТИВА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G:\ЗАЯВКА НА КОНКУРС\фото новые\20160716_20200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1280890"/>
            <a:ext cx="7416824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1088"/>
            <a:ext cx="5328592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ЛЕТНЕГО ДОСУГА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Фото Айжан Бекишевой.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124744"/>
            <a:ext cx="7488832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40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89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589200" cy="1143203"/>
          </a:xfrm>
        </p:spPr>
        <p:txBody>
          <a:bodyPr>
            <a:normAutofit fontScale="90000"/>
          </a:bodyPr>
          <a:lstStyle/>
          <a:p>
            <a:pPr marR="0" algn="ctr"/>
            <a:r>
              <a:rPr lang="ru-RU" b="1" dirty="0" smtClean="0">
                <a:latin typeface="Times New Roman"/>
              </a:rPr>
              <a:t>Материальная помощь по  факультетам и годам </a:t>
            </a:r>
            <a:endParaRPr lang="ru-RU" b="1" i="0" u="none" strike="noStrike" baseline="0" dirty="0" smtClean="0">
              <a:latin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97360"/>
            <a:ext cx="9143999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4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8869"/>
            <a:ext cx="8077674" cy="12808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 оказанной материальной помощи по годам (общая)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31640" y="133197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y-KG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8921925" cy="49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2808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Информация об оказанной материальной помощи (по видам и подразделениям) </a:t>
            </a:r>
            <a:r>
              <a:rPr lang="ru-RU" sz="2800" b="1" dirty="0" smtClean="0"/>
              <a:t>  </a:t>
            </a:r>
            <a:br>
              <a:rPr lang="ru-RU" sz="2800" b="1" dirty="0" smtClean="0"/>
            </a:br>
            <a:r>
              <a:rPr lang="ru-RU" sz="2800" b="1" dirty="0" smtClean="0"/>
              <a:t> 2013-2017 гг.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0" i="0" u="none" strike="noStrike" baseline="0" dirty="0" smtClean="0">
              <a:latin typeface="Times New Roman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17854"/>
              </p:ext>
            </p:extLst>
          </p:nvPr>
        </p:nvGraphicFramePr>
        <p:xfrm>
          <a:off x="251520" y="1412776"/>
          <a:ext cx="8856981" cy="4680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1306"/>
                <a:gridCol w="770598"/>
                <a:gridCol w="508039"/>
                <a:gridCol w="508039"/>
                <a:gridCol w="508039"/>
                <a:gridCol w="435828"/>
                <a:gridCol w="508039"/>
                <a:gridCol w="508039"/>
                <a:gridCol w="508550"/>
                <a:gridCol w="508550"/>
                <a:gridCol w="435828"/>
                <a:gridCol w="435828"/>
                <a:gridCol w="435828"/>
                <a:gridCol w="435828"/>
                <a:gridCol w="508550"/>
                <a:gridCol w="508550"/>
                <a:gridCol w="651542"/>
              </a:tblGrid>
              <a:tr h="565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статей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ФТиМ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ТФ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ЭФ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ФИТ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КГТИ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ИЭТ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ИЭФ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АУП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АХЧ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Колледж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ИСОП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Лицей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НТБ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Текник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Всего за год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Года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</a:tr>
              <a:tr h="823026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Чествование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100 000 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1000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сом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2000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3000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3000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1000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----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-----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5000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1000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------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------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1000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3000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-----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20000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</a:tr>
              <a:tr h="823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3000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сом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2000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3000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2000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-----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1000 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-----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2000 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8000 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------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--------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------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 ч. /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3000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------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24000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</a:tr>
              <a:tr h="823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1000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сом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4000 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----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-----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2000 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-----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1000 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2000 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4000 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------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------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-----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------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--------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14000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</a:tr>
              <a:tr h="823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2000 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3000 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-----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2000 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-----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-----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1000 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4000 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8000 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1000 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1000 сом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-----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----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------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22000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</a:tr>
              <a:tr h="823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1000 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1000 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2000 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5000 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1000 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----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1000 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3000 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5000 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1000 сом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------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------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-----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------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 ч./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20000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17" marR="5501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05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711629"/>
              </p:ext>
            </p:extLst>
          </p:nvPr>
        </p:nvGraphicFramePr>
        <p:xfrm>
          <a:off x="251520" y="1124744"/>
          <a:ext cx="8784979" cy="46913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31"/>
                <a:gridCol w="324006"/>
                <a:gridCol w="396074"/>
                <a:gridCol w="504056"/>
                <a:gridCol w="432048"/>
                <a:gridCol w="576064"/>
                <a:gridCol w="432048"/>
                <a:gridCol w="504056"/>
                <a:gridCol w="432048"/>
                <a:gridCol w="504056"/>
                <a:gridCol w="432048"/>
                <a:gridCol w="576064"/>
                <a:gridCol w="600519"/>
                <a:gridCol w="443102"/>
                <a:gridCol w="612563"/>
                <a:gridCol w="504056"/>
                <a:gridCol w="360040"/>
              </a:tblGrid>
              <a:tr h="4097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статей</a:t>
                      </a:r>
                      <a:endParaRPr lang="ky-K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ФТиМ</a:t>
                      </a:r>
                      <a:endParaRPr lang="ky-K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ТФ</a:t>
                      </a:r>
                      <a:endParaRPr lang="ky-K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ЭФ</a:t>
                      </a:r>
                      <a:endParaRPr lang="ky-K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ФИТ</a:t>
                      </a:r>
                      <a:endParaRPr lang="ky-K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КГТИ</a:t>
                      </a:r>
                      <a:endParaRPr lang="ky-K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ИЭТ</a:t>
                      </a:r>
                      <a:endParaRPr lang="ky-K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ИЭФ</a:t>
                      </a:r>
                      <a:endParaRPr lang="ky-K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АУП</a:t>
                      </a:r>
                      <a:endParaRPr lang="ky-K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АХЧ</a:t>
                      </a:r>
                      <a:endParaRPr lang="ky-K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Колледж</a:t>
                      </a:r>
                      <a:endParaRPr lang="ky-K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ИСОП</a:t>
                      </a:r>
                      <a:endParaRPr lang="ky-K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Лицей</a:t>
                      </a:r>
                      <a:endParaRPr lang="ky-K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НТБ</a:t>
                      </a:r>
                      <a:endParaRPr lang="ky-K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Текник</a:t>
                      </a:r>
                      <a:endParaRPr lang="ky-K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Всего за год</a:t>
                      </a:r>
                      <a:endParaRPr lang="ky-KG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Год</a:t>
                      </a:r>
                      <a:endParaRPr lang="ky-KG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</a:tr>
              <a:tr h="830632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Соболезнование </a:t>
                      </a:r>
                      <a:endParaRPr lang="ky-KG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148 500</a:t>
                      </a:r>
                      <a:endParaRPr lang="ky-KG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 сом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4000 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5000 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2000 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 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3000 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2000 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2000 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 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 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 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21 ч./</a:t>
                      </a:r>
                      <a:endParaRPr lang="ky-KG" sz="7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23000</a:t>
                      </a:r>
                      <a:endParaRPr lang="ky-KG" sz="7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сом</a:t>
                      </a:r>
                      <a:endParaRPr lang="ky-KG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2013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</a:tr>
              <a:tr h="830632">
                <a:tc vMerge="1">
                  <a:txBody>
                    <a:bodyPr/>
                    <a:lstStyle/>
                    <a:p>
                      <a:endParaRPr lang="ky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ч./</a:t>
                      </a:r>
                      <a:endParaRPr lang="ky-KG" sz="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2000 сом</a:t>
                      </a:r>
                      <a:endParaRPr lang="ky-KG" sz="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ky-KG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5000 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2000 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 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 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 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5000 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4500 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2000 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 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 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20 ч./</a:t>
                      </a:r>
                      <a:endParaRPr lang="ky-KG" sz="7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25500</a:t>
                      </a:r>
                      <a:endParaRPr lang="ky-KG" sz="7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сом</a:t>
                      </a:r>
                      <a:endParaRPr lang="ky-KG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2014</a:t>
                      </a:r>
                      <a:endParaRPr lang="ky-KG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</a:tr>
              <a:tr h="830632">
                <a:tc vMerge="1">
                  <a:txBody>
                    <a:bodyPr/>
                    <a:lstStyle/>
                    <a:p>
                      <a:endParaRPr lang="ky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 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20 ч./</a:t>
                      </a:r>
                      <a:endParaRPr lang="ky-KG" sz="7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38000</a:t>
                      </a:r>
                      <a:endParaRPr lang="ky-KG" sz="7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сом</a:t>
                      </a:r>
                      <a:endParaRPr lang="ky-KG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2015</a:t>
                      </a:r>
                      <a:endParaRPr lang="ky-KG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</a:tr>
              <a:tr h="830632">
                <a:tc vMerge="1">
                  <a:txBody>
                    <a:bodyPr/>
                    <a:lstStyle/>
                    <a:p>
                      <a:endParaRPr lang="ky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13 ч./</a:t>
                      </a:r>
                      <a:endParaRPr lang="ky-KG" sz="7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34000</a:t>
                      </a:r>
                      <a:endParaRPr lang="ky-KG" sz="7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сом</a:t>
                      </a:r>
                      <a:endParaRPr lang="ky-KG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2016</a:t>
                      </a:r>
                      <a:endParaRPr lang="ky-KG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</a:tr>
              <a:tr h="830632">
                <a:tc vMerge="1">
                  <a:txBody>
                    <a:bodyPr/>
                    <a:lstStyle/>
                    <a:p>
                      <a:endParaRPr lang="ky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18 ч./</a:t>
                      </a:r>
                      <a:endParaRPr lang="ky-KG" sz="7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28000</a:t>
                      </a:r>
                      <a:endParaRPr lang="ky-KG" sz="7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сом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2017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27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476999"/>
              </p:ext>
            </p:extLst>
          </p:nvPr>
        </p:nvGraphicFramePr>
        <p:xfrm>
          <a:off x="323528" y="764704"/>
          <a:ext cx="8712971" cy="5256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6"/>
                <a:gridCol w="432048"/>
                <a:gridCol w="504056"/>
                <a:gridCol w="432048"/>
                <a:gridCol w="432048"/>
                <a:gridCol w="504056"/>
                <a:gridCol w="360040"/>
                <a:gridCol w="360040"/>
                <a:gridCol w="432048"/>
                <a:gridCol w="432048"/>
                <a:gridCol w="720080"/>
                <a:gridCol w="576064"/>
                <a:gridCol w="504056"/>
                <a:gridCol w="432048"/>
                <a:gridCol w="576064"/>
                <a:gridCol w="648068"/>
                <a:gridCol w="720083"/>
              </a:tblGrid>
              <a:tr h="578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статей</a:t>
                      </a:r>
                      <a:endParaRPr lang="ky-K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ФТиМ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ТФ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ФИТ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КГТИ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ИЭТ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ИЭФ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АУП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АХЧ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ИСОП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Лицей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НТБ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Текник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год</a:t>
                      </a:r>
                      <a:endParaRPr lang="ky-KG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 </a:t>
                      </a:r>
                      <a:endParaRPr lang="ky-KG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</a:tr>
              <a:tr h="876145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Лечение</a:t>
                      </a:r>
                      <a:endParaRPr lang="ky-KG" sz="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200 000</a:t>
                      </a:r>
                      <a:endParaRPr lang="ky-KG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11000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-------</a:t>
                      </a:r>
                      <a:endParaRPr lang="ky-KG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25 ч./</a:t>
                      </a:r>
                      <a:endParaRPr lang="ky-KG" sz="7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35000</a:t>
                      </a:r>
                      <a:endParaRPr lang="ky-KG" sz="7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сом</a:t>
                      </a:r>
                      <a:endParaRPr lang="ky-KG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2013</a:t>
                      </a:r>
                      <a:endParaRPr lang="ky-KG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</a:tr>
              <a:tr h="876145">
                <a:tc vMerge="1">
                  <a:txBody>
                    <a:bodyPr/>
                    <a:lstStyle/>
                    <a:p>
                      <a:endParaRPr lang="ky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23 ч./</a:t>
                      </a:r>
                      <a:endParaRPr lang="ky-KG" sz="7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39000</a:t>
                      </a:r>
                      <a:endParaRPr lang="ky-KG" sz="7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сом</a:t>
                      </a:r>
                      <a:endParaRPr lang="ky-KG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2014</a:t>
                      </a:r>
                      <a:endParaRPr lang="ky-KG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</a:tr>
              <a:tr h="876145">
                <a:tc vMerge="1">
                  <a:txBody>
                    <a:bodyPr/>
                    <a:lstStyle/>
                    <a:p>
                      <a:endParaRPr lang="ky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22 ч./</a:t>
                      </a:r>
                      <a:endParaRPr lang="ky-KG" sz="7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36000</a:t>
                      </a:r>
                      <a:endParaRPr lang="ky-KG" sz="7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сом</a:t>
                      </a:r>
                      <a:endParaRPr lang="ky-KG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2015</a:t>
                      </a:r>
                      <a:endParaRPr lang="ky-KG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</a:tr>
              <a:tr h="876145">
                <a:tc vMerge="1">
                  <a:txBody>
                    <a:bodyPr/>
                    <a:lstStyle/>
                    <a:p>
                      <a:endParaRPr lang="ky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23 ч./</a:t>
                      </a:r>
                      <a:endParaRPr lang="ky-KG" sz="7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40000</a:t>
                      </a:r>
                      <a:endParaRPr lang="ky-KG" sz="7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сом</a:t>
                      </a:r>
                      <a:endParaRPr lang="ky-KG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2016</a:t>
                      </a:r>
                      <a:endParaRPr lang="ky-KG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</a:tr>
              <a:tr h="1173207">
                <a:tc vMerge="1">
                  <a:txBody>
                    <a:bodyPr/>
                    <a:lstStyle/>
                    <a:p>
                      <a:endParaRPr lang="ky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30 ч./</a:t>
                      </a:r>
                      <a:endParaRPr lang="ky-KG" sz="7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50000</a:t>
                      </a:r>
                      <a:endParaRPr lang="ky-KG" sz="7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сом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2017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89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358980"/>
              </p:ext>
            </p:extLst>
          </p:nvPr>
        </p:nvGraphicFramePr>
        <p:xfrm>
          <a:off x="251520" y="1268760"/>
          <a:ext cx="8784974" cy="4824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6229"/>
                <a:gridCol w="493962"/>
                <a:gridCol w="423396"/>
                <a:gridCol w="423396"/>
                <a:gridCol w="423396"/>
                <a:gridCol w="564529"/>
                <a:gridCol w="423396"/>
                <a:gridCol w="423396"/>
                <a:gridCol w="493962"/>
                <a:gridCol w="493962"/>
                <a:gridCol w="705661"/>
                <a:gridCol w="635095"/>
                <a:gridCol w="493962"/>
                <a:gridCol w="423396"/>
                <a:gridCol w="627618"/>
                <a:gridCol w="517038"/>
                <a:gridCol w="442580"/>
              </a:tblGrid>
              <a:tr h="531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статей</a:t>
                      </a:r>
                      <a:endParaRPr lang="ky-K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ФТиМ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ТФ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ФИТ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КГТИ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ИЭТ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ИЭФ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АУП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АХЧ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ИСОП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Лицей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НТБ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Текник</a:t>
                      </a:r>
                      <a:endParaRPr lang="ky-K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год</a:t>
                      </a:r>
                      <a:endParaRPr lang="ky-KG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 </a:t>
                      </a:r>
                      <a:endParaRPr lang="ky-KG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</a:tr>
              <a:tr h="804134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Рождение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ребенка</a:t>
                      </a:r>
                      <a:endParaRPr lang="ky-KG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70 000</a:t>
                      </a:r>
                      <a:endParaRPr lang="ky-K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------</a:t>
                      </a:r>
                      <a:endParaRPr lang="ky-KG" sz="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ky-KG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6 ч./</a:t>
                      </a:r>
                      <a:endParaRPr lang="ky-KG" sz="7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6000</a:t>
                      </a:r>
                      <a:endParaRPr lang="ky-KG" sz="7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сом</a:t>
                      </a:r>
                      <a:endParaRPr lang="ky-KG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2013</a:t>
                      </a:r>
                      <a:endParaRPr lang="ky-KG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</a:tr>
              <a:tr h="804134">
                <a:tc vMerge="1">
                  <a:txBody>
                    <a:bodyPr/>
                    <a:lstStyle/>
                    <a:p>
                      <a:endParaRPr lang="ky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9 ч./</a:t>
                      </a:r>
                      <a:endParaRPr lang="ky-KG" sz="7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9000</a:t>
                      </a:r>
                      <a:endParaRPr lang="ky-KG" sz="7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сом</a:t>
                      </a:r>
                      <a:endParaRPr lang="ky-KG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2014</a:t>
                      </a:r>
                      <a:endParaRPr lang="ky-KG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</a:tr>
              <a:tr h="1076779">
                <a:tc vMerge="1">
                  <a:txBody>
                    <a:bodyPr/>
                    <a:lstStyle/>
                    <a:p>
                      <a:endParaRPr lang="ky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 ч./</a:t>
                      </a:r>
                      <a:endParaRPr lang="ky-KG" sz="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3000</a:t>
                      </a:r>
                      <a:endParaRPr lang="ky-KG" sz="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сом</a:t>
                      </a:r>
                      <a:endParaRPr lang="ky-KG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13 ч./</a:t>
                      </a:r>
                      <a:endParaRPr lang="ky-KG" sz="7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13000</a:t>
                      </a:r>
                      <a:endParaRPr lang="ky-KG" sz="7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сом</a:t>
                      </a:r>
                      <a:endParaRPr lang="ky-KG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2015</a:t>
                      </a:r>
                      <a:endParaRPr lang="ky-KG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</a:tr>
              <a:tr h="804134">
                <a:tc vMerge="1">
                  <a:txBody>
                    <a:bodyPr/>
                    <a:lstStyle/>
                    <a:p>
                      <a:endParaRPr lang="ky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18 ч./</a:t>
                      </a:r>
                      <a:endParaRPr lang="ky-KG" sz="7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19000</a:t>
                      </a:r>
                      <a:endParaRPr lang="ky-KG" sz="7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сом</a:t>
                      </a:r>
                      <a:endParaRPr lang="ky-KG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2016</a:t>
                      </a:r>
                      <a:endParaRPr lang="ky-KG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</a:tr>
              <a:tr h="804134">
                <a:tc vMerge="1">
                  <a:txBody>
                    <a:bodyPr/>
                    <a:lstStyle/>
                    <a:p>
                      <a:endParaRPr lang="ky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ч./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ky-KG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---------</a:t>
                      </a:r>
                      <a:endParaRPr lang="ky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22 ч./</a:t>
                      </a:r>
                      <a:endParaRPr lang="ky-KG" sz="7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23000</a:t>
                      </a:r>
                      <a:endParaRPr lang="ky-KG" sz="7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сом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2017</a:t>
                      </a:r>
                      <a:endParaRPr lang="ky-K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3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464</TotalTime>
  <Words>3410</Words>
  <Application>Microsoft Office PowerPoint</Application>
  <PresentationFormat>Экран (4:3)</PresentationFormat>
  <Paragraphs>1710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Легкий дым</vt:lpstr>
      <vt:lpstr>Презентация PowerPoint</vt:lpstr>
      <vt:lpstr>Коллективный договор на кыргызском языке</vt:lpstr>
      <vt:lpstr>Коллективный договор  на русском языке</vt:lpstr>
      <vt:lpstr>Материальная помощь по  факультетам и годам </vt:lpstr>
      <vt:lpstr>Информация об  оказанной материальной помощи по годам (общая)</vt:lpstr>
      <vt:lpstr>Информация об оказанной материальной помощи (по видам и подразделениям)     2013-2017 гг. 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 количестве людей, получивших материальную помощь за 2013 -2017гг.</vt:lpstr>
      <vt:lpstr>Рабочие места с вредными условиями труда</vt:lpstr>
      <vt:lpstr>Информация по наличию средств пожаротушения</vt:lpstr>
      <vt:lpstr>Практикум-тест по вопросам участия профсоюза  за соблюдением законодательства об охране труда </vt:lpstr>
      <vt:lpstr>Презентация PowerPoint</vt:lpstr>
      <vt:lpstr>Динамика фактической средней заработной платы по категориям сотрудников  КГТУ им. И. Раззакова  за 2012-2016 годы </vt:lpstr>
      <vt:lpstr>Спортивно – массовая и культурная работа</vt:lpstr>
      <vt:lpstr>Информация о культурно – массовой работе   2013 – 2017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 выделенных путевках на санаторное – курортное лечение и Дома отдыха   2013 - 2017 гг.</vt:lpstr>
      <vt:lpstr>Презентация PowerPoint</vt:lpstr>
      <vt:lpstr>Презентация PowerPoint</vt:lpstr>
      <vt:lpstr>Информация  о выделенных путевках (по годам). </vt:lpstr>
      <vt:lpstr>Презентация PowerPoint</vt:lpstr>
      <vt:lpstr>Информация о выделенных путевках в детские оздоровительные центры  2013- 2017 гг.</vt:lpstr>
      <vt:lpstr>Презентация PowerPoint</vt:lpstr>
      <vt:lpstr>Информация о выделенных путевках в детские оздоровительные центры (по годам) </vt:lpstr>
      <vt:lpstr>Презентация PowerPoint</vt:lpstr>
      <vt:lpstr>Семинары, учебные курсы</vt:lpstr>
      <vt:lpstr>Презентация PowerPoint</vt:lpstr>
      <vt:lpstr>ОБУЧЕНИЕ   ПРОФСОЮЗНОГО АКТИВА</vt:lpstr>
      <vt:lpstr>ОРГАНИЗАЦИЯ ЛЕТНЕГО ДОСУГА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Коллективный договор  на русском языке</dc:title>
  <dc:creator>Az</dc:creator>
  <cp:lastModifiedBy>www.PHILka.RU</cp:lastModifiedBy>
  <cp:revision>91</cp:revision>
  <dcterms:modified xsi:type="dcterms:W3CDTF">2019-06-11T08:09:14Z</dcterms:modified>
</cp:coreProperties>
</file>