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434" r:id="rId2"/>
    <p:sldId id="440" r:id="rId3"/>
    <p:sldId id="439" r:id="rId4"/>
    <p:sldId id="437" r:id="rId5"/>
    <p:sldId id="435" r:id="rId6"/>
    <p:sldId id="438" r:id="rId7"/>
    <p:sldId id="432" r:id="rId8"/>
    <p:sldId id="436" r:id="rId9"/>
    <p:sldId id="433" r:id="rId10"/>
    <p:sldId id="441" r:id="rId11"/>
    <p:sldId id="406" r:id="rId12"/>
    <p:sldId id="442" r:id="rId13"/>
    <p:sldId id="326" r:id="rId14"/>
    <p:sldId id="359" r:id="rId15"/>
    <p:sldId id="426" r:id="rId16"/>
    <p:sldId id="458" r:id="rId17"/>
    <p:sldId id="471" r:id="rId18"/>
    <p:sldId id="465" r:id="rId19"/>
    <p:sldId id="463" r:id="rId20"/>
    <p:sldId id="466" r:id="rId21"/>
    <p:sldId id="464" r:id="rId22"/>
    <p:sldId id="459" r:id="rId23"/>
    <p:sldId id="443" r:id="rId24"/>
    <p:sldId id="449" r:id="rId25"/>
    <p:sldId id="444" r:id="rId26"/>
    <p:sldId id="445" r:id="rId27"/>
    <p:sldId id="480" r:id="rId28"/>
    <p:sldId id="482" r:id="rId29"/>
    <p:sldId id="481" r:id="rId30"/>
    <p:sldId id="483" r:id="rId31"/>
    <p:sldId id="484" r:id="rId32"/>
    <p:sldId id="485" r:id="rId33"/>
    <p:sldId id="454" r:id="rId34"/>
    <p:sldId id="296" r:id="rId35"/>
    <p:sldId id="307" r:id="rId36"/>
    <p:sldId id="447" r:id="rId37"/>
    <p:sldId id="310" r:id="rId38"/>
    <p:sldId id="340" r:id="rId39"/>
    <p:sldId id="450" r:id="rId40"/>
    <p:sldId id="451" r:id="rId41"/>
    <p:sldId id="360" r:id="rId42"/>
    <p:sldId id="341" r:id="rId43"/>
    <p:sldId id="314" r:id="rId44"/>
    <p:sldId id="427" r:id="rId45"/>
    <p:sldId id="380" r:id="rId46"/>
    <p:sldId id="409" r:id="rId47"/>
    <p:sldId id="295" r:id="rId48"/>
    <p:sldId id="455" r:id="rId49"/>
    <p:sldId id="429" r:id="rId50"/>
    <p:sldId id="356" r:id="rId51"/>
    <p:sldId id="457" r:id="rId52"/>
    <p:sldId id="358" r:id="rId53"/>
    <p:sldId id="425" r:id="rId54"/>
    <p:sldId id="382" r:id="rId55"/>
    <p:sldId id="328" r:id="rId56"/>
    <p:sldId id="347" r:id="rId57"/>
    <p:sldId id="348" r:id="rId58"/>
    <p:sldId id="431" r:id="rId59"/>
    <p:sldId id="350" r:id="rId60"/>
    <p:sldId id="391" r:id="rId61"/>
    <p:sldId id="461" r:id="rId62"/>
    <p:sldId id="462" r:id="rId63"/>
    <p:sldId id="467" r:id="rId64"/>
    <p:sldId id="468" r:id="rId65"/>
    <p:sldId id="469" r:id="rId66"/>
    <p:sldId id="470" r:id="rId67"/>
    <p:sldId id="302" r:id="rId68"/>
    <p:sldId id="460" r:id="rId69"/>
    <p:sldId id="345" r:id="rId70"/>
    <p:sldId id="305" r:id="rId71"/>
    <p:sldId id="430" r:id="rId72"/>
    <p:sldId id="308" r:id="rId73"/>
    <p:sldId id="309" r:id="rId74"/>
    <p:sldId id="386" r:id="rId75"/>
    <p:sldId id="388" r:id="rId76"/>
    <p:sldId id="410" r:id="rId77"/>
    <p:sldId id="448" r:id="rId78"/>
    <p:sldId id="453" r:id="rId79"/>
    <p:sldId id="446" r:id="rId80"/>
    <p:sldId id="456" r:id="rId81"/>
    <p:sldId id="419" r:id="rId82"/>
    <p:sldId id="420" r:id="rId83"/>
    <p:sldId id="452" r:id="rId84"/>
    <p:sldId id="472" r:id="rId85"/>
    <p:sldId id="473" r:id="rId86"/>
    <p:sldId id="474" r:id="rId87"/>
    <p:sldId id="475" r:id="rId88"/>
    <p:sldId id="476" r:id="rId89"/>
    <p:sldId id="477" r:id="rId90"/>
    <p:sldId id="478" r:id="rId91"/>
    <p:sldId id="479" r:id="rId92"/>
    <p:sldId id="293" r:id="rId93"/>
    <p:sldId id="336" r:id="rId94"/>
    <p:sldId id="408" r:id="rId95"/>
    <p:sldId id="332" r:id="rId96"/>
    <p:sldId id="421" r:id="rId97"/>
    <p:sldId id="392" r:id="rId98"/>
    <p:sldId id="333" r:id="rId99"/>
    <p:sldId id="375" r:id="rId100"/>
    <p:sldId id="370" r:id="rId101"/>
    <p:sldId id="377" r:id="rId102"/>
    <p:sldId id="294" r:id="rId103"/>
    <p:sldId id="399" r:id="rId104"/>
    <p:sldId id="418" r:id="rId105"/>
    <p:sldId id="395" r:id="rId106"/>
    <p:sldId id="396" r:id="rId107"/>
    <p:sldId id="397" r:id="rId108"/>
    <p:sldId id="398" r:id="rId109"/>
    <p:sldId id="417" r:id="rId110"/>
    <p:sldId id="422" r:id="rId111"/>
    <p:sldId id="402" r:id="rId112"/>
    <p:sldId id="316" r:id="rId1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09121C-AD3E-478C-BD16-E9B52F22C4E8}">
          <p14:sldIdLst>
            <p14:sldId id="434"/>
            <p14:sldId id="440"/>
            <p14:sldId id="439"/>
            <p14:sldId id="437"/>
            <p14:sldId id="435"/>
            <p14:sldId id="438"/>
            <p14:sldId id="432"/>
            <p14:sldId id="436"/>
            <p14:sldId id="433"/>
            <p14:sldId id="441"/>
            <p14:sldId id="406"/>
            <p14:sldId id="442"/>
            <p14:sldId id="326"/>
            <p14:sldId id="359"/>
            <p14:sldId id="426"/>
            <p14:sldId id="458"/>
            <p14:sldId id="471"/>
            <p14:sldId id="465"/>
            <p14:sldId id="463"/>
            <p14:sldId id="466"/>
            <p14:sldId id="464"/>
            <p14:sldId id="459"/>
            <p14:sldId id="443"/>
            <p14:sldId id="449"/>
            <p14:sldId id="444"/>
            <p14:sldId id="445"/>
            <p14:sldId id="480"/>
            <p14:sldId id="482"/>
            <p14:sldId id="481"/>
            <p14:sldId id="483"/>
            <p14:sldId id="484"/>
            <p14:sldId id="485"/>
            <p14:sldId id="454"/>
            <p14:sldId id="296"/>
            <p14:sldId id="307"/>
            <p14:sldId id="447"/>
            <p14:sldId id="310"/>
            <p14:sldId id="340"/>
            <p14:sldId id="450"/>
            <p14:sldId id="451"/>
            <p14:sldId id="360"/>
            <p14:sldId id="341"/>
            <p14:sldId id="314"/>
            <p14:sldId id="427"/>
            <p14:sldId id="380"/>
            <p14:sldId id="409"/>
            <p14:sldId id="295"/>
            <p14:sldId id="455"/>
            <p14:sldId id="429"/>
            <p14:sldId id="356"/>
            <p14:sldId id="457"/>
            <p14:sldId id="358"/>
            <p14:sldId id="425"/>
            <p14:sldId id="382"/>
            <p14:sldId id="328"/>
            <p14:sldId id="347"/>
            <p14:sldId id="348"/>
            <p14:sldId id="431"/>
            <p14:sldId id="350"/>
            <p14:sldId id="391"/>
          </p14:sldIdLst>
        </p14:section>
        <p14:section name="Раздел без заголовка" id="{F2CD83B2-A27A-4412-87B7-EEE9B6FD2896}">
          <p14:sldIdLst>
            <p14:sldId id="461"/>
            <p14:sldId id="462"/>
            <p14:sldId id="467"/>
            <p14:sldId id="468"/>
            <p14:sldId id="469"/>
            <p14:sldId id="470"/>
            <p14:sldId id="302"/>
            <p14:sldId id="460"/>
            <p14:sldId id="345"/>
            <p14:sldId id="305"/>
            <p14:sldId id="430"/>
            <p14:sldId id="308"/>
            <p14:sldId id="309"/>
            <p14:sldId id="386"/>
            <p14:sldId id="388"/>
            <p14:sldId id="410"/>
            <p14:sldId id="448"/>
            <p14:sldId id="453"/>
            <p14:sldId id="446"/>
            <p14:sldId id="456"/>
            <p14:sldId id="419"/>
            <p14:sldId id="420"/>
            <p14:sldId id="452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293"/>
            <p14:sldId id="336"/>
            <p14:sldId id="408"/>
            <p14:sldId id="332"/>
            <p14:sldId id="421"/>
            <p14:sldId id="392"/>
            <p14:sldId id="333"/>
            <p14:sldId id="375"/>
            <p14:sldId id="370"/>
            <p14:sldId id="377"/>
            <p14:sldId id="294"/>
            <p14:sldId id="399"/>
            <p14:sldId id="418"/>
            <p14:sldId id="395"/>
            <p14:sldId id="396"/>
            <p14:sldId id="397"/>
            <p14:sldId id="398"/>
            <p14:sldId id="417"/>
            <p14:sldId id="422"/>
            <p14:sldId id="402"/>
            <p14:sldId id="31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88" autoAdjust="0"/>
    <p:restoredTop sz="95407" autoAdjust="0"/>
  </p:normalViewPr>
  <p:slideViewPr>
    <p:cSldViewPr>
      <p:cViewPr varScale="1">
        <p:scale>
          <a:sx n="113" d="100"/>
          <a:sy n="113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6F7CC-7ACE-47F1-B8F8-20D7F1A8CDAD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9B287-33F3-4E6B-9995-51D421686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97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9B287-33F3-4E6B-9995-51D421686BB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7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9B287-33F3-4E6B-9995-51D421686BB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1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D0B1D-9E17-423F-873C-0B18A6D66B0C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1D07C-729C-4840-81EC-BEE8E544A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688F-8405-44D4-A676-6E92C6B0BFA3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AA6B-06A0-49B2-BE9C-A4654B377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7F972-E6A5-4BAB-92FD-3EECB5EBFDEE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CE0F-5F2F-4881-AD17-D51E963B4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AB173-D618-4F7A-BF73-80E226CC6CC6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5F105-B9E7-4025-99C4-B326CB8DA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F5A45-A68A-46BD-AF95-B3F635ACA1C9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EFBC4-F4EA-4BC6-AD22-404D9A297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A003B-7A84-4396-9DA0-0ED84B869EDB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B35F8-E552-44D1-A285-D24B8F693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A7E07-1C59-43ED-8748-FA5D04E9E051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8EAD-5DE1-4CBD-AAF5-829ACF8BA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9C884-5771-49BD-80AC-99A99E50B07D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2AF5A-8966-465F-A79E-62A1A38C2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75994-2CDE-4FA2-BC95-91657D7A9551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152E1-DFFF-4E00-A457-0E3B18243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ED65-E40E-4345-9EA2-181B119044BE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F848-BE52-432B-8A1D-FBAEC7668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CAC04-4BB8-4F46-8388-BC494E616A67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59772-943C-4360-AFE3-A88BBC896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8C5405-8F39-47E6-A109-BADC2D2FF237}" type="datetimeFigureOut">
              <a:rPr lang="ru-RU"/>
              <a:pPr>
                <a:defRPr/>
              </a:pPr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7287CB-62D5-4628-8DC3-86680A625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Tm="700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8CD577-C46A-4165-8F9F-B5903037A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052320" cy="1152128"/>
          </a:xfrm>
        </p:spPr>
        <p:txBody>
          <a:bodyPr/>
          <a:lstStyle/>
          <a:p>
            <a:r>
              <a:rPr lang="ru-RU" b="1" dirty="0" bmk="_Toc248542492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Кыргызстан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4F16AF-38FF-4BF0-8180-1E07DFE9D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Новая папка (2)\природа 21.jpg">
            <a:extLst>
              <a:ext uri="{FF2B5EF4-FFF2-40B4-BE49-F238E27FC236}">
                <a16:creationId xmlns="" xmlns:a16="http://schemas.microsoft.com/office/drawing/2014/main" id="{815286E4-72BD-4E9E-8E48-A3A389E6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9418"/>
            <a:ext cx="9144000" cy="5238581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Рисунок1.jpg">
            <a:extLst>
              <a:ext uri="{FF2B5EF4-FFF2-40B4-BE49-F238E27FC236}">
                <a16:creationId xmlns="" xmlns:a16="http://schemas.microsoft.com/office/drawing/2014/main" id="{7DB6FFFD-10E1-4A43-980F-3C9C4A5E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340066"/>
            <a:ext cx="785818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9569104"/>
      </p:ext>
    </p:extLst>
  </p:cSld>
  <p:clrMapOvr>
    <a:masterClrMapping/>
  </p:clrMapOvr>
  <p:transition spd="slow" advTm="7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4F07C7-95FC-4072-96E0-79A4DFB8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6FC6E7E-7C5E-47F8-B5D7-348ADB7C4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4129920"/>
      </p:ext>
    </p:extLst>
  </p:cSld>
  <p:clrMapOvr>
    <a:masterClrMapping/>
  </p:clrMapOvr>
  <p:transition spd="slow" advTm="7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лайд-шоу ТТИ\го\DSC043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72"/>
            <a:ext cx="9144000" cy="686547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слайд-шоу ТТИ\го\DSC043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для сайта\изменения 2012\Анимация с глав страницы\фото из главной анимации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F:\слайд-шоу ТТИ\DSC0378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Для сайта\день открытых дверей-16г\DSC059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5834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слайд-шоу ТТИ\DSC046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слайд-шоу ТТИ\DSC046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слайд-шоу ТТИ\DSC046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51"/>
            <a:ext cx="9144000" cy="6861651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слайд-шоу ТТИ\DSC046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Для сайта\библ\DSC045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9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042014\DSC028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25 летие\Фото 25 жыл\DSC075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iblioteka\обмен\Фото вручение дипломов 2016\DSC069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0"/>
            <a:ext cx="593248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714480" y="6286520"/>
            <a:ext cx="8143932" cy="5714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ArchUp">
              <a:avLst>
                <a:gd name="adj" fmla="val 1083840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0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itchFamily="66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72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857784"/>
          </a:xfrm>
        </p:spPr>
        <p:txBody>
          <a:bodyPr/>
          <a:lstStyle/>
          <a:p>
            <a:r>
              <a:rPr lang="ru-RU" sz="6600" dirty="0">
                <a:solidFill>
                  <a:srgbClr val="002060"/>
                </a:solidFill>
                <a:latin typeface="Monotype Corsiva" pitchFamily="66" charset="0"/>
              </a:rPr>
              <a:t>Спасибо за внимание!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AE6E374-B267-45FB-AC2B-70BCAEA9DC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33360"/>
      </p:ext>
    </p:extLst>
  </p:cSld>
  <p:clrMapOvr>
    <a:masterClrMapping/>
  </p:clrMapOvr>
  <p:transition spd="slow" advTm="7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902"/>
            <a:ext cx="9144000" cy="688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y-KG" dirty="0"/>
              <a:t/>
            </a:r>
            <a:br>
              <a:rPr lang="ky-KG" dirty="0"/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Директор филиала </a:t>
            </a:r>
            <a:b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им. академика Х. А. </a:t>
            </a:r>
            <a:r>
              <a:rPr lang="ru-RU" sz="28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Рахматулина</a:t>
            </a: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в г. Токмок</a:t>
            </a:r>
            <a:b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при КГТУ  им. И. Раззакова</a:t>
            </a:r>
            <a:b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к.п.н., профессор КГТУ </a:t>
            </a:r>
            <a:b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Койчуманова </a:t>
            </a:r>
            <a:r>
              <a:rPr lang="ru-RU" sz="28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Жылдыз</a:t>
            </a: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Мааметовна</a:t>
            </a: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5" name="Picture 2" descr="D:\мои документы\Койчуманова Ж.М.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271148"/>
            <a:ext cx="3286148" cy="415798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5411D22D-71AA-4DC0-AF14-F1F66DD57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8560" y="71438"/>
            <a:ext cx="10081120" cy="620712"/>
          </a:xfrm>
        </p:spPr>
        <p:txBody>
          <a:bodyPr/>
          <a:lstStyle/>
          <a:p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06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.2015 года </a:t>
            </a:r>
            <a:r>
              <a:rPr lang="en-US" sz="2700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встреча с племянниками Х.А. Рахматулина</a:t>
            </a:r>
          </a:p>
        </p:txBody>
      </p:sp>
      <p:pic>
        <p:nvPicPr>
          <p:cNvPr id="12" name="Picture 1" descr="G:\DSC04950.JPG">
            <a:extLst>
              <a:ext uri="{FF2B5EF4-FFF2-40B4-BE49-F238E27FC236}">
                <a16:creationId xmlns="" xmlns:a16="http://schemas.microsoft.com/office/drawing/2014/main" id="{53F009C6-4611-4AAE-883B-EC099C8C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9" y="692151"/>
            <a:ext cx="4499991" cy="3096889"/>
          </a:xfrm>
          <a:prstGeom prst="rect">
            <a:avLst/>
          </a:prstGeom>
          <a:noFill/>
        </p:spPr>
      </p:pic>
      <p:pic>
        <p:nvPicPr>
          <p:cNvPr id="13" name="Picture 2" descr="G:\1.jpg">
            <a:extLst>
              <a:ext uri="{FF2B5EF4-FFF2-40B4-BE49-F238E27FC236}">
                <a16:creationId xmlns="" xmlns:a16="http://schemas.microsoft.com/office/drawing/2014/main" id="{15B7E1A4-0A45-47A7-870F-B928B9A8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9995" y="3789040"/>
            <a:ext cx="4644009" cy="3096889"/>
          </a:xfrm>
          <a:prstGeom prst="rect">
            <a:avLst/>
          </a:prstGeom>
          <a:noFill/>
        </p:spPr>
      </p:pic>
      <p:pic>
        <p:nvPicPr>
          <p:cNvPr id="14" name="Picture 2" descr="G:\Фото - встреча с родств.Рахматулина Х.А\DSC04942.JPG">
            <a:extLst>
              <a:ext uri="{FF2B5EF4-FFF2-40B4-BE49-F238E27FC236}">
                <a16:creationId xmlns="" xmlns:a16="http://schemas.microsoft.com/office/drawing/2014/main" id="{BA034FE5-B1CD-45E9-B461-1E74F7ED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3783"/>
            <a:ext cx="4644009" cy="3095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145744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B7A6097-CD93-47D2-98C0-F4FFE848D2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48" y="836711"/>
            <a:ext cx="4572000" cy="30324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9354EFF-20D8-41A0-8933-DF1133919B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652" y="823889"/>
            <a:ext cx="4601150" cy="303247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08520" y="72207"/>
            <a:ext cx="9267322" cy="620489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5.10.2015 года - открытие мемориальной доски </a:t>
            </a:r>
            <a:br>
              <a:rPr lang="ru-RU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Х.А. Рахматулина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1FB561-68D6-4D90-98CA-55F42F8CBA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48" y="3856361"/>
            <a:ext cx="4586348" cy="3031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F34F361-7840-426D-B99C-F34116DE0F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56361"/>
            <a:ext cx="4572000" cy="30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761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37380"/>
          </a:xfrm>
        </p:spPr>
        <p:txBody>
          <a:bodyPr/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24.10.2015 года – встреча с учеником Х. А. Рахматулина академиком Р. И. </a:t>
            </a:r>
            <a:r>
              <a:rPr lang="ru-RU" sz="2800" b="1" i="1" dirty="0" err="1">
                <a:latin typeface="Times New Roman" pitchFamily="18" charset="0"/>
                <a:cs typeface="Times New Roman" pitchFamily="18" charset="0"/>
              </a:rPr>
              <a:t>Нигматулиным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IMG_98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4303"/>
            <a:ext cx="4572000" cy="3048753"/>
          </a:xfrm>
          <a:prstGeom prst="rect">
            <a:avLst/>
          </a:prstGeom>
          <a:noFill/>
        </p:spPr>
      </p:pic>
      <p:pic>
        <p:nvPicPr>
          <p:cNvPr id="5" name="Picture 2" descr="G:\IMG_01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572000" cy="2924944"/>
          </a:xfrm>
          <a:prstGeom prst="rect">
            <a:avLst/>
          </a:prstGeom>
          <a:noFill/>
        </p:spPr>
      </p:pic>
      <p:pic>
        <p:nvPicPr>
          <p:cNvPr id="6" name="Picture 2" descr="G:\IMG_98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034" y="884303"/>
            <a:ext cx="4572000" cy="3048753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A725884-05DD-40BF-B09B-25B94591FC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33056"/>
            <a:ext cx="4572000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58898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94437"/>
            <a:ext cx="9108504" cy="598259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14.04.2017 года – международная научная конференция</a:t>
            </a:r>
          </a:p>
        </p:txBody>
      </p:sp>
      <p:pic>
        <p:nvPicPr>
          <p:cNvPr id="4" name="Picture 2" descr="\\user18-8\фото мэрия\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668693"/>
            <a:ext cx="4608512" cy="3120347"/>
          </a:xfrm>
          <a:prstGeom prst="rect">
            <a:avLst/>
          </a:prstGeom>
          <a:noFill/>
        </p:spPr>
      </p:pic>
      <p:pic>
        <p:nvPicPr>
          <p:cNvPr id="5" name="Picture 2" descr="G:\Хузнахметов Х.Х., Туркменов М.Т.,Барпиев Б.-зам предс. фонда Рахматулин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68693"/>
            <a:ext cx="4572000" cy="3120347"/>
          </a:xfrm>
          <a:prstGeom prst="rect">
            <a:avLst/>
          </a:prstGeom>
          <a:noFill/>
        </p:spPr>
      </p:pic>
      <p:pic>
        <p:nvPicPr>
          <p:cNvPr id="6" name="Picture 2" descr="\\user18-8\фото мэрия\image (1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308" y="3749369"/>
            <a:ext cx="4610308" cy="3108631"/>
          </a:xfrm>
          <a:prstGeom prst="rect">
            <a:avLst/>
          </a:prstGeom>
          <a:noFill/>
        </p:spPr>
      </p:pic>
      <p:pic>
        <p:nvPicPr>
          <p:cNvPr id="7" name="Picture 2" descr="G:\DSC0765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72822"/>
            <a:ext cx="4572000" cy="3085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915448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E7B6E3-85AD-4DAD-BCA8-0CC25C32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4808D83-1067-4332-B6B9-7582F3FB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Новая папка (2)\природа 2.jpg">
            <a:extLst>
              <a:ext uri="{FF2B5EF4-FFF2-40B4-BE49-F238E27FC236}">
                <a16:creationId xmlns="" xmlns:a16="http://schemas.microsoft.com/office/drawing/2014/main" id="{9D1DA982-66FA-4600-B5BE-ED05A24C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998303"/>
      </p:ext>
    </p:extLst>
  </p:cSld>
  <p:clrMapOvr>
    <a:masterClrMapping/>
  </p:clrMapOvr>
  <p:transition spd="slow" advTm="7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94437"/>
            <a:ext cx="9108504" cy="598259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2.06.2017 года – встреча с дочерью и племянниками Х.А.Рахматулина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DB32A45-2156-4D3E-82F6-2A77CBB64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527" y="3784987"/>
            <a:ext cx="4610508" cy="30636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4F725-4607-411E-83FD-B2EBDC9DCF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527" y="866627"/>
            <a:ext cx="4608512" cy="29183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77E5B78-A5BA-48F7-AC4C-CE7400F3E1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273"/>
            <a:ext cx="4572000" cy="29183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E25F582-77F4-4380-B919-B7C1316AFD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36" y="3784632"/>
            <a:ext cx="4572000" cy="30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1774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2942"/>
          </a:xfrm>
        </p:spPr>
        <p:txBody>
          <a:bodyPr/>
          <a:lstStyle/>
          <a:p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16.05.2017 год – презентация книги «</a:t>
            </a:r>
            <a:r>
              <a:rPr lang="ru-RU" sz="2700" b="1" i="1" dirty="0" err="1">
                <a:latin typeface="Times New Roman" pitchFamily="18" charset="0"/>
                <a:cs typeface="Times New Roman" pitchFamily="18" charset="0"/>
              </a:rPr>
              <a:t>Биздин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 err="1">
                <a:latin typeface="Times New Roman" pitchFamily="18" charset="0"/>
                <a:cs typeface="Times New Roman" pitchFamily="18" charset="0"/>
              </a:rPr>
              <a:t>Рахматулин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Picture 1" descr="C:\Documents and Settings\Кафедра\Рабочий стол\фото Рахматулина Х.А\DSC079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11348" y="1446660"/>
            <a:ext cx="6322688" cy="4499992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фото книга\20170516_1223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535311"/>
            <a:ext cx="4644008" cy="3397745"/>
          </a:xfrm>
          <a:prstGeom prst="rect">
            <a:avLst/>
          </a:prstGeom>
          <a:noFill/>
        </p:spPr>
      </p:pic>
      <p:pic>
        <p:nvPicPr>
          <p:cNvPr id="6" name="Picture 2" descr="F:\фото презентация книги Биздин Рахматулин\DSC0789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3" y="3456562"/>
            <a:ext cx="4644007" cy="3401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919190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2E67977-A530-4523-8CF5-2A5C372A5D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717032"/>
            <a:ext cx="4608512" cy="3140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C17385-FC56-4DEE-9BBA-2AAE871603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946"/>
            <a:ext cx="4572000" cy="3142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6EFD7C3-F819-4B51-A887-5450FD84D9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74946"/>
            <a:ext cx="4572000" cy="3142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6AA7168-3AB2-4172-8239-41648B43E4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7032"/>
            <a:ext cx="4572000" cy="314096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361040" cy="598259"/>
          </a:xfrm>
        </p:spPr>
        <p:txBody>
          <a:bodyPr/>
          <a:lstStyle/>
          <a:p>
            <a:pPr algn="ctr">
              <a:buNone/>
            </a:pP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23.09.2021 года – открытие Музея братьев Рахматулиных</a:t>
            </a:r>
          </a:p>
        </p:txBody>
      </p:sp>
    </p:spTree>
    <p:extLst>
      <p:ext uri="{BB962C8B-B14F-4D97-AF65-F5344CB8AC3E}">
        <p14:creationId xmlns:p14="http://schemas.microsoft.com/office/powerpoint/2010/main" val="68871937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8F460D-46A2-4BC5-89E8-16CEDCE383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496" y="22429"/>
            <a:ext cx="9108504" cy="598259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19.11.2021 года – международная научная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2877174284"/>
      </p:ext>
    </p:extLst>
  </p:cSld>
  <p:clrMapOvr>
    <a:masterClrMapping/>
  </p:clrMapOvr>
  <p:transition spd="slow" advTm="7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E7A42C-D4A8-4C63-8A5C-A4BE5B9E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E024587-F242-4667-8460-BB81987AD3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7183"/>
      </p:ext>
    </p:extLst>
  </p:cSld>
  <p:clrMapOvr>
    <a:masterClrMapping/>
  </p:clrMapOvr>
  <p:transition spd="slow" advTm="7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F872DE-305D-4C5A-9D92-1FCEDDA6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870DD4-9D5C-4676-B790-C8F8B4759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6258"/>
      </p:ext>
    </p:extLst>
  </p:cSld>
  <p:clrMapOvr>
    <a:masterClrMapping/>
  </p:clrMapOvr>
  <p:transition spd="slow" advTm="7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DBA51A-8388-4144-A51F-7611E290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3A8D45A-3E25-4547-ABEB-5CC63283CB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936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82134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668284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72262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BAE0DB-1548-4AF0-874D-FD1535EA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EFD0A7-07CF-4E09-96B8-F435C77C3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open.kg/uploads/posts/2014-08/1408791127_1948437.jpg">
            <a:extLst>
              <a:ext uri="{FF2B5EF4-FFF2-40B4-BE49-F238E27FC236}">
                <a16:creationId xmlns="" xmlns:a16="http://schemas.microsoft.com/office/drawing/2014/main" id="{91070126-03A1-4258-9313-86E516C34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483875"/>
      </p:ext>
    </p:extLst>
  </p:cSld>
  <p:clrMapOvr>
    <a:masterClrMapping/>
  </p:clrMapOvr>
  <p:transition spd="slow" advTm="7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015892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349716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5055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00400C-CDFB-425F-9AF8-03E12B62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6227079-80F4-4806-B45C-547E342913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46037"/>
      </p:ext>
    </p:extLst>
  </p:cSld>
  <p:clrMapOvr>
    <a:masterClrMapping/>
  </p:clrMapOvr>
  <p:transition spd="slow" advTm="7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611560" y="500042"/>
            <a:ext cx="8172481" cy="5143536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14414" y="4643446"/>
            <a:ext cx="7715304" cy="221455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ArchUp">
              <a:avLst>
                <a:gd name="adj" fmla="val 1083840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МЫ ОБУЧАЕМ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ПО  СЛЕДУЮЩИМ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НАПРАВЛЕНИЯМ:</a:t>
            </a:r>
            <a:endParaRPr lang="ru-RU" sz="40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itchFamily="66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72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85720" y="196074"/>
            <a:ext cx="8858280" cy="1144694"/>
          </a:xfrm>
        </p:spPr>
        <p:txBody>
          <a:bodyPr/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u="sng" dirty="0">
                <a:latin typeface="Times New Roman" pitchFamily="18" charset="0"/>
                <a:cs typeface="Times New Roman" pitchFamily="18" charset="0"/>
              </a:rPr>
            </a:br>
            <a:endParaRPr lang="ru-RU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>
          <a:xfrm>
            <a:off x="429736" y="1844824"/>
            <a:ext cx="8174712" cy="4429156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окончания полного курса выпускники могут работать в отрасли легкой промышленности в качестве дизайнеров, обеспечивающих моделирование изделий легкой промышленности, а именно проектируют  и моделируют одежду, обувь, головные уборы, трикотажные изделия.         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CF9B5EE-3F3A-4403-A0ED-81AE69090C08}"/>
              </a:ext>
            </a:extLst>
          </p:cNvPr>
          <p:cNvSpPr/>
          <p:nvPr/>
        </p:nvSpPr>
        <p:spPr>
          <a:xfrm>
            <a:off x="0" y="19607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600" b="1" i="1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570400 Графический дизайн (очная- 4 года)</a:t>
            </a:r>
            <a:endParaRPr lang="ru-RU" dirty="0"/>
          </a:p>
        </p:txBody>
      </p:sp>
    </p:spTree>
  </p:cSld>
  <p:clrMapOvr>
    <a:masterClrMapping/>
  </p:clrMapOvr>
  <p:transition spd="slow" advTm="7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DABA4C-83C7-4CE4-B1E0-47C88DF6C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9223DBC-D6BC-4144-AA85-3B980D354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10438555"/>
      </p:ext>
    </p:extLst>
  </p:cSld>
  <p:clrMapOvr>
    <a:masterClrMapping/>
  </p:clrMapOvr>
  <p:transition spd="slow" advTm="7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147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Для сайта\ЕиГН\DSC052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0"/>
            <a:ext cx="535785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6474F6D-D71E-41EE-A795-C7B511007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82460"/>
      </p:ext>
    </p:extLst>
  </p:cSld>
  <p:clrMapOvr>
    <a:masterClrMapping/>
  </p:clrMapOvr>
  <p:transition spd="slow" advTm="7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54F0EC-843B-49A6-BE40-D2B3B8E2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CC677A-7BE5-46D2-B660-67A7DD4E2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\Desktop\Новая папка (2)\ик7.jpg">
            <a:extLst>
              <a:ext uri="{FF2B5EF4-FFF2-40B4-BE49-F238E27FC236}">
                <a16:creationId xmlns="" xmlns:a16="http://schemas.microsoft.com/office/drawing/2014/main" id="{89DDA211-F144-48E8-94B6-0EA8BF5F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29000"/>
          </a:xfrm>
          <a:prstGeom prst="rect">
            <a:avLst/>
          </a:prstGeom>
          <a:noFill/>
        </p:spPr>
      </p:pic>
      <p:pic>
        <p:nvPicPr>
          <p:cNvPr id="6" name="Picture 2" descr="C:\Users\User\Desktop\Новая папка (2)\ик1.jpg">
            <a:extLst>
              <a:ext uri="{FF2B5EF4-FFF2-40B4-BE49-F238E27FC236}">
                <a16:creationId xmlns="" xmlns:a16="http://schemas.microsoft.com/office/drawing/2014/main" id="{CBB477D7-6C79-45E8-9C92-302B7EC0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8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568918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394555D-1F15-43A1-BA40-24A22078FF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74639"/>
      </p:ext>
    </p:extLst>
  </p:cSld>
  <p:clrMapOvr>
    <a:masterClrMapping/>
  </p:clrMapOvr>
  <p:transition spd="slow" advTm="7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nedImage-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iblioteka\обмен\Фото- дефиле-2015\DSC047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Для сайта\ЕиГН\профессора Асанбаева Ж.А. и Джапаров Р.Д. в лаборатори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9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256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9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-72008" y="1429306"/>
            <a:ext cx="9252520" cy="2071702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800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u="sng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>710200 “Информационные системы и технологии” (</a:t>
            </a:r>
            <a:r>
              <a:rPr lang="ky-KG" sz="3000" b="1" i="1" u="sng" dirty="0">
                <a:latin typeface="Times New Roman" pitchFamily="18" charset="0"/>
                <a:cs typeface="Times New Roman" pitchFamily="18" charset="0"/>
              </a:rPr>
              <a:t>очная - </a:t>
            </a:r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>4 года; заочная – 5 лет</a:t>
            </a:r>
            <a:r>
              <a:rPr lang="en-US" sz="3000" b="1" i="1" u="sng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>710400 Программная инженерия (</a:t>
            </a:r>
            <a:r>
              <a:rPr lang="ky-KG" sz="3000" b="1" i="1" u="sng" dirty="0">
                <a:latin typeface="Times New Roman" pitchFamily="18" charset="0"/>
                <a:cs typeface="Times New Roman" pitchFamily="18" charset="0"/>
              </a:rPr>
              <a:t>очная - </a:t>
            </a:r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>4 года; заочная – 5 лет; после колледжа – 3 года</a:t>
            </a:r>
            <a:r>
              <a:rPr lang="en-US" sz="3000" b="1" i="1" u="sng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3000" b="1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en-US" sz="1800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i="1" u="sng" dirty="0">
                <a:latin typeface="Times New Roman" pitchFamily="18" charset="0"/>
                <a:cs typeface="Times New Roman" pitchFamily="18" charset="0"/>
              </a:rPr>
            </a:br>
            <a:endParaRPr lang="ru-RU" sz="1800" u="sng" dirty="0"/>
          </a:p>
        </p:txBody>
      </p:sp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>
          <a:xfrm>
            <a:off x="539552" y="3290902"/>
            <a:ext cx="8064896" cy="1924048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окончанию вуза выпускники будут владеть комплексными знаниями системного аналитика, программиста, конструктора больших информационных систем, компьютерного дизайнера, а также смогут разрабатывать прикладные программы, информационные системы,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сайты.        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 advTm="7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54D7C5-9A3D-44B2-847A-DF784CA7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3D9A582-0B3E-47EA-AE4E-4E43C3783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9367562"/>
      </p:ext>
    </p:extLst>
  </p:cSld>
  <p:clrMapOvr>
    <a:masterClrMapping/>
  </p:clrMapOvr>
  <p:transition spd="slow" advTm="7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Для сайта\студ. на занятиях\DSC0299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BFC302-B74B-4D3B-A7E3-1CA3F718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0F5D0C8-F8D3-4EBD-A0FC-B66B435C9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Новая папка (2)\бишкек 7.jpg">
            <a:extLst>
              <a:ext uri="{FF2B5EF4-FFF2-40B4-BE49-F238E27FC236}">
                <a16:creationId xmlns="" xmlns:a16="http://schemas.microsoft.com/office/drawing/2014/main" id="{53C4563D-53E1-4A8E-A413-F3939EB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205889"/>
      </p:ext>
    </p:extLst>
  </p:cSld>
  <p:clrMapOvr>
    <a:masterClrMapping/>
  </p:clrMapOvr>
  <p:transition spd="slow" advTm="7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A96511-430E-4F56-B39F-1C142E192E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45528"/>
      </p:ext>
    </p:extLst>
  </p:cSld>
  <p:clrMapOvr>
    <a:masterClrMapping/>
  </p:clrMapOvr>
  <p:transition spd="slow" advTm="7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8530"/>
            <a:ext cx="9144000" cy="695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пи гос защ\защита\DSC060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Kafedra-poks\обмен\SAM_15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02000" y="-12001500"/>
            <a:ext cx="5810147" cy="435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D:\ФОТО пи гос защ\защита\DSC060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44016" y="1916832"/>
            <a:ext cx="8532440" cy="3929090"/>
          </a:xfrm>
        </p:spPr>
        <p:txBody>
          <a:bodyPr/>
          <a:lstStyle/>
          <a:p>
            <a:pPr algn="l"/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Деятельностью специалистов данного профиля является: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-отдел дорожно-патрульной службы ГАИ;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-отдел дорожного надзора ГАИ;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-отдел автотехнической экспертизы ГАИ;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-отдел регистрации и учета транспортных средств ГАИ;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-отдел  автоматизированного управления дорожного движения ГАИ;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-служба безопасности дорожного движения автотранспортных предприятий;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-экспертный отдел в компаниях по страхованию автотранспортных предприятий.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u="sng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u="sng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u="sng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u="sng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u="sng" dirty="0">
                <a:solidFill>
                  <a:srgbClr val="002060"/>
                </a:solidFill>
                <a:latin typeface="Monotype Corsiva" pitchFamily="66" charset="0"/>
              </a:rPr>
            </a:br>
            <a:endParaRPr lang="ru-RU" u="sng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latin typeface="Times New Roman" pitchFamily="18" charset="0"/>
                <a:ea typeface="+mj-ea"/>
                <a:cs typeface="Times New Roman" pitchFamily="18" charset="0"/>
              </a:rPr>
              <a:t>670300 «Организация и безопасность движения» (очная - 4 года; заочная – 5 лет; </a:t>
            </a:r>
          </a:p>
          <a:p>
            <a:pPr algn="ctr"/>
            <a:r>
              <a:rPr lang="ru-RU" sz="3600" b="1" i="1" u="sng" dirty="0">
                <a:latin typeface="Times New Roman" pitchFamily="18" charset="0"/>
                <a:ea typeface="+mj-ea"/>
                <a:cs typeface="Times New Roman" pitchFamily="18" charset="0"/>
              </a:rPr>
              <a:t>после колледжа -3 года)</a:t>
            </a:r>
            <a:br>
              <a:rPr lang="ru-RU" sz="3600" b="1" i="1" u="sng" dirty="0"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3600" b="1" i="1" u="sng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7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Для сайта\студ. на занятиях\DSC031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слайд-шоу ТТИ\DSC032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0EDE66-1093-4B34-8C03-5A531E86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F0ED377-D7A5-46C0-AE27-18B0E9E4D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Новая папка (2)\бурана12.jpg">
            <a:extLst>
              <a:ext uri="{FF2B5EF4-FFF2-40B4-BE49-F238E27FC236}">
                <a16:creationId xmlns="" xmlns:a16="http://schemas.microsoft.com/office/drawing/2014/main" id="{B44637F1-291F-4045-A41D-689A1A6CE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1999" cy="3429000"/>
          </a:xfrm>
          <a:prstGeom prst="rect">
            <a:avLst/>
          </a:prstGeom>
          <a:noFill/>
        </p:spPr>
      </p:pic>
      <p:pic>
        <p:nvPicPr>
          <p:cNvPr id="5" name="Picture 2" descr="C:\Users\User\Desktop\Новая папка (2)\бурана2.jpg">
            <a:extLst>
              <a:ext uri="{FF2B5EF4-FFF2-40B4-BE49-F238E27FC236}">
                <a16:creationId xmlns="" xmlns:a16="http://schemas.microsoft.com/office/drawing/2014/main" id="{555084DB-27B4-433E-9BA3-EDE7711E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34080"/>
          </a:xfrm>
          <a:prstGeom prst="rect">
            <a:avLst/>
          </a:prstGeom>
          <a:noFill/>
        </p:spPr>
      </p:pic>
      <p:pic>
        <p:nvPicPr>
          <p:cNvPr id="6" name="Picture 3" descr="C:\Users\User\Desktop\Новая папка (2)\бурана8.jpg">
            <a:extLst>
              <a:ext uri="{FF2B5EF4-FFF2-40B4-BE49-F238E27FC236}">
                <a16:creationId xmlns="" xmlns:a16="http://schemas.microsoft.com/office/drawing/2014/main" id="{01297BCF-E457-4905-B39A-0F40CADC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811850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слайд-шоу ТТИ\DSC032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-24"/>
            <a:ext cx="97210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u="sng" dirty="0">
                <a:latin typeface="Times New Roman" pitchFamily="18" charset="0"/>
                <a:ea typeface="+mj-ea"/>
                <a:cs typeface="Times New Roman" pitchFamily="18" charset="0"/>
              </a:rPr>
              <a:t>580200 «Финансовый менеджмент»</a:t>
            </a:r>
            <a:br>
              <a:rPr lang="ru-RU" sz="3400" b="1" i="1" u="sng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400" b="1" i="1" u="sng" dirty="0">
                <a:latin typeface="Times New Roman" pitchFamily="18" charset="0"/>
                <a:ea typeface="+mj-ea"/>
                <a:cs typeface="Times New Roman" pitchFamily="18" charset="0"/>
              </a:rPr>
              <a:t>(очная - 4 года; заочная – 5 лет); </a:t>
            </a:r>
          </a:p>
          <a:p>
            <a:pPr algn="ctr"/>
            <a:r>
              <a:rPr lang="ru-RU" sz="3400" b="1" i="1" u="sng" dirty="0">
                <a:latin typeface="Times New Roman" pitchFamily="18" charset="0"/>
                <a:ea typeface="+mj-ea"/>
                <a:cs typeface="Times New Roman" pitchFamily="18" charset="0"/>
              </a:rPr>
              <a:t>580100 «Экономика и управление на предприятии» </a:t>
            </a:r>
            <a:r>
              <a:rPr lang="ru-RU" sz="3400" b="1" i="1" u="sng" dirty="0">
                <a:latin typeface="Times New Roman" pitchFamily="18" charset="0"/>
                <a:cs typeface="Times New Roman" pitchFamily="18" charset="0"/>
              </a:rPr>
              <a:t>(очная - 4 года; заочная - 5 лет)</a:t>
            </a:r>
            <a:endParaRPr lang="ru-RU" sz="3400" b="1" i="1" u="sng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656FEBB9-B760-4562-AC5B-C41BC6DBB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49772"/>
            <a:ext cx="9144000" cy="4103564"/>
          </a:xfrm>
        </p:spPr>
        <p:txBody>
          <a:bodyPr/>
          <a:lstStyle/>
          <a:p>
            <a:pPr algn="just">
              <a:tabLst>
                <a:tab pos="2698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Выпускник, освоивший программу должен решать  следующие профессиональные задачи:</a:t>
            </a:r>
          </a:p>
          <a:p>
            <a:pPr algn="just">
              <a:tabLst>
                <a:tab pos="2698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знать подходы к управлению и содержанию планирования, организации производства, инвестиционной и инновационной деятельности;</a:t>
            </a:r>
          </a:p>
          <a:p>
            <a:pPr lvl="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основные характеристики и процессы национальной экономики, рынка труда, логистики, социальной экономики в современных условиях глобализации;</a:t>
            </a:r>
          </a:p>
          <a:p>
            <a:pPr lvl="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выбирать необходимые формы организации производства и управления, принимать управленческие решения.</a:t>
            </a:r>
          </a:p>
          <a:p>
            <a:pPr algn="just">
              <a:tabLst>
                <a:tab pos="269875" algn="l"/>
              </a:tabLst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ru-RU" sz="1400" b="1" dirty="0"/>
              <a:t/>
            </a:r>
            <a:br>
              <a:rPr lang="ru-RU" sz="1400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949274"/>
      </p:ext>
    </p:extLst>
  </p:cSld>
  <p:clrMapOvr>
    <a:masterClrMapping/>
  </p:clrMapOvr>
  <p:transition spd="slow" advTm="7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E97D11-6CB2-4D4F-B139-F6501326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FE3C06FB-FFEC-4B77-9018-43AA23FF0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87A85C3A-BDE3-4E22-AF9B-12B7DC3C6F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78D64ED-D7B6-437D-BFF9-8615FB555E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35078"/>
      </p:ext>
    </p:extLst>
  </p:cSld>
  <p:clrMapOvr>
    <a:masterClrMapping/>
  </p:clrMapOvr>
  <p:transition spd="slow" advTm="700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495E6F-2EE7-4945-B895-831F7E7F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7A899BB-9B30-4E76-BD52-F5E7594EE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>
            <a:extLst>
              <a:ext uri="{FF2B5EF4-FFF2-40B4-BE49-F238E27FC236}">
                <a16:creationId xmlns="" xmlns:a16="http://schemas.microsoft.com/office/drawing/2014/main" id="{CBD238BA-CB9C-4BC3-A453-E9E0A2393B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5AA5EE-EB45-443E-9503-50F6F2551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90374"/>
      </p:ext>
    </p:extLst>
  </p:cSld>
  <p:clrMapOvr>
    <a:masterClrMapping/>
  </p:clrMapOvr>
  <p:transition spd="slow" advTm="700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1F4C5B-07CA-457D-AD21-7707D006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40C9C3B-7036-4FBA-9F76-2DA329F59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E681A7D-B62C-443D-A0A1-B822C4BD22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96724"/>
      </p:ext>
    </p:extLst>
  </p:cSld>
  <p:clrMapOvr>
    <a:masterClrMapping/>
  </p:clrMapOvr>
  <p:transition spd="slow" advTm="7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E8BD48-6CFE-407A-A94B-1B2AEC10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40244AF-3904-4599-AFC7-E46A1BFC3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>
            <a:extLst>
              <a:ext uri="{FF2B5EF4-FFF2-40B4-BE49-F238E27FC236}">
                <a16:creationId xmlns="" xmlns:a16="http://schemas.microsoft.com/office/drawing/2014/main" id="{62C5DF1F-5472-47CC-B62E-475C0BC275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5B7E3EB-A47E-4A11-B879-EA639B34E4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26233"/>
      </p:ext>
    </p:extLst>
  </p:cSld>
  <p:clrMapOvr>
    <a:masterClrMapping/>
  </p:clrMapOvr>
  <p:transition spd="slow" advTm="700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49B6C7-DFC0-4560-9209-41582EF7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5457600-EC1C-4379-B79D-CBD6D6B19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428A69-9EA0-42E1-BEF6-5E160FA44A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5677"/>
      </p:ext>
    </p:extLst>
  </p:cSld>
  <p:clrMapOvr>
    <a:masterClrMapping/>
  </p:clrMapOvr>
  <p:transition spd="slow" advTm="7000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496944" cy="1238385"/>
          </a:xfrm>
        </p:spPr>
        <p:txBody>
          <a:bodyPr/>
          <a:lstStyle/>
          <a:p>
            <a:pPr algn="just"/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>640200 «Электроэнергетика и электротехника» </a:t>
            </a:r>
            <a:br>
              <a:rPr lang="ru-RU" sz="3000" b="1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>(бакалавр: очная - 4 года; заочная – 5 лет;</a:t>
            </a:r>
            <a:br>
              <a:rPr lang="ru-RU" sz="3000" b="1" i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u="sng" dirty="0">
                <a:latin typeface="Times New Roman" pitchFamily="18" charset="0"/>
                <a:cs typeface="Times New Roman" pitchFamily="18" charset="0"/>
              </a:rPr>
              <a:t>магистратура : очная – 2 года )</a:t>
            </a:r>
            <a:r>
              <a:rPr lang="ru-RU" sz="3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subTitle" idx="1"/>
          </p:nvPr>
        </p:nvSpPr>
        <p:spPr>
          <a:xfrm>
            <a:off x="857224" y="1933580"/>
            <a:ext cx="7572428" cy="3638560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Выпускники способны успешно работать практически на любом энергообъекте производства (электрические станции), транзитной передачи (энергообъединения) и распределение электроэнергии (распределительные электрические сети), а также в монтажно-наладочных, проектных и  научно-исследовательских организациях электроэнергетики и т.д.        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70E41A-BEDB-4A0E-92F0-9DADC5A9A4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00191"/>
            <a:ext cx="4572000" cy="3478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55F8E1D-320E-41F3-9002-B2A35E3F29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0191"/>
            <a:ext cx="4572000" cy="34786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9E0388-6EF0-4A6E-9B0F-4D5181CC09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788" y="-4158"/>
            <a:ext cx="4572000" cy="3400191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="" xmlns:a16="http://schemas.microsoft.com/office/drawing/2014/main" id="{4A637557-5FDC-4174-9F32-D2A2D65F2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2"/>
          <a:stretch/>
        </p:blipFill>
        <p:spPr bwMode="auto">
          <a:xfrm>
            <a:off x="0" y="-1"/>
            <a:ext cx="4580425" cy="340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1847332"/>
      </p:ext>
    </p:extLst>
  </p:cSld>
  <p:clrMapOvr>
    <a:masterClrMapping/>
  </p:clrMapOvr>
  <p:transition spd="slow" advTm="7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мои документы\Кыргызстан\рисунки Кыргызстан\токмак 1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Рисунок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2686" y="40105"/>
            <a:ext cx="785818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5963687"/>
      </p:ext>
    </p:extLst>
  </p:cSld>
  <p:clrMapOvr>
    <a:masterClrMapping/>
  </p:clrMapOvr>
  <p:transition spd="slow" advTm="700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Для сайта\студ. на занятиях\DSC03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Проект день открытых дверей ТТИ 2011г\Новая папка\ээ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906"/>
            <a:ext cx="9144000" cy="68939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Проект день открытых дверей ТТИ 2011г\Новая папка\ээ1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слайд-шоу ТТИ\DSC032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слайд-шоу ТТИ\DSC032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Kafedra-poks\обмен\SAM_15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02000" y="-12001500"/>
            <a:ext cx="5810147" cy="435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260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Отделение среднего профессионального </a:t>
            </a:r>
            <a:br>
              <a:rPr lang="ru-RU" sz="4800" b="1" i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образования</a:t>
            </a:r>
          </a:p>
        </p:txBody>
      </p:sp>
    </p:spTree>
  </p:cSld>
  <p:clrMapOvr>
    <a:masterClrMapping/>
  </p:clrMapOvr>
  <p:transition spd="slow" advTm="700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4B3993-D081-46CE-BBA1-850E1368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/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Осуществляет набор на базе 9 и 11 классов </a:t>
            </a:r>
            <a:br>
              <a:rPr lang="ru-RU" sz="3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по следующим специальностям: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5D3334D-B628-4A2F-8C6A-15886A31A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340768"/>
            <a:ext cx="7416824" cy="52565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 Дизайн (по отраслям)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000" b="1" i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Организация перевозок и управление на транспорте </a:t>
            </a:r>
            <a:br>
              <a:rPr lang="ru-RU" b="1" i="1" u="sng" dirty="0">
                <a:latin typeface="Times New Roman" pitchFamily="18" charset="0"/>
                <a:cs typeface="Times New Roman" pitchFamily="18" charset="0"/>
              </a:rPr>
            </a:br>
            <a:endParaRPr lang="ru-RU" sz="1000" b="1" i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Техническое обслуживание средств вычислительной техники и компьютерных сетей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000" b="1" i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b="1" i="1" u="sng" dirty="0">
                <a:latin typeface="Times New Roman" pitchFamily="18" charset="0"/>
                <a:cs typeface="Times New Roman" pitchFamily="18" charset="0"/>
              </a:rPr>
              <a:t>Экономика и бухгалтерский учет</a:t>
            </a:r>
          </a:p>
          <a:p>
            <a:pPr>
              <a:buFont typeface="Wingdings" panose="05000000000000000000" pitchFamily="2" charset="2"/>
              <a:buChar char="Ø"/>
            </a:pPr>
            <a:endParaRPr lang="ky-KG" sz="1000" b="1" i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Электроснабжение (по отраслям)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23453"/>
      </p:ext>
    </p:extLst>
  </p:cSld>
  <p:clrMapOvr>
    <a:masterClrMapping/>
  </p:clrMapOvr>
  <p:transition spd="slow" advTm="700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85D6DC-EB59-4396-A822-AB8D514A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71DF8E4-7561-451F-9161-79AD94D4B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</p:spPr>
      </p:pic>
    </p:spTree>
    <p:extLst>
      <p:ext uri="{BB962C8B-B14F-4D97-AF65-F5344CB8AC3E}">
        <p14:creationId xmlns:p14="http://schemas.microsoft.com/office/powerpoint/2010/main" val="19768773"/>
      </p:ext>
    </p:extLst>
  </p:cSld>
  <p:clrMapOvr>
    <a:masterClrMapping/>
  </p:clrMapOvr>
  <p:transition spd="slow" advTm="7000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6EED36-885E-4C6A-A607-5741FD86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FB2CEFF-D87B-4193-9FD4-8A275E9C0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81773190"/>
      </p:ext>
    </p:extLst>
  </p:cSld>
  <p:clrMapOvr>
    <a:masterClrMapping/>
  </p:clrMapOvr>
  <p:transition spd="slow" advTm="7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6B9B4C-F7AB-430C-BB8F-A683000E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Новая папка (2)\токмак 1.jpg">
            <a:extLst>
              <a:ext uri="{FF2B5EF4-FFF2-40B4-BE49-F238E27FC236}">
                <a16:creationId xmlns="" xmlns:a16="http://schemas.microsoft.com/office/drawing/2014/main" id="{34776C2C-19C6-4438-A8DE-7956C87C71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5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943958"/>
      </p:ext>
    </p:extLst>
  </p:cSld>
  <p:clrMapOvr>
    <a:masterClrMapping/>
  </p:clrMapOvr>
  <p:transition spd="slow" advTm="700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934CAD-86DB-4DAD-A396-4B7045D1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0131B6D-FB22-45B9-95A8-DDE1EEB9F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</p:spPr>
      </p:pic>
    </p:spTree>
    <p:extLst>
      <p:ext uri="{BB962C8B-B14F-4D97-AF65-F5344CB8AC3E}">
        <p14:creationId xmlns:p14="http://schemas.microsoft.com/office/powerpoint/2010/main" val="3314665283"/>
      </p:ext>
    </p:extLst>
  </p:cSld>
  <p:clrMapOvr>
    <a:masterClrMapping/>
  </p:clrMapOvr>
  <p:transition spd="slow" advTm="70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Для сайта\студ. на занятиях\DSC031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ля сайта\студ. на занятиях\фото Нургуль ОК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59293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383E57-A384-406B-9B8E-D4EC9CBD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18472DE-520A-4AD4-9618-92B64A758F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67016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3828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для Г.М\DSC075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60625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970554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50730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467848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929721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864" y="5438148"/>
            <a:ext cx="8229600" cy="130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Documents and Settings\Admin\Рабочий стол\Книга\20160419_110341.jpg"/>
          <p:cNvPicPr/>
          <p:nvPr/>
        </p:nvPicPr>
        <p:blipFill>
          <a:blip r:embed="rId3" cstate="email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1465595"/>
            <a:ext cx="6669384" cy="3907621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14349"/>
            <a:ext cx="23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Токмок шаарындагы академик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Х. А. Рахматулин атындагы филиалы</a:t>
            </a:r>
          </a:p>
        </p:txBody>
      </p:sp>
      <p:pic>
        <p:nvPicPr>
          <p:cNvPr id="10" name="Picture 2" descr="C:\Documents and Settings\Admin\Рабочий стол\Рисунок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345" y="126892"/>
            <a:ext cx="1285884" cy="1285884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663EC36-8C7B-4BE5-84D9-6E876AC6BC10}"/>
              </a:ext>
            </a:extLst>
          </p:cNvPr>
          <p:cNvSpPr/>
          <p:nvPr/>
        </p:nvSpPr>
        <p:spPr>
          <a:xfrm>
            <a:off x="5220072" y="296663"/>
            <a:ext cx="3816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bmk="_Toc248542492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Филиал им. академика </a:t>
            </a:r>
            <a:endParaRPr lang="en-US" b="1" dirty="0" bmk="_Toc248542492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bmk="_Toc248542492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Х. А. Рахматулина в г. Токмок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48089"/>
      </p:ext>
    </p:extLst>
  </p:cSld>
  <p:clrMapOvr>
    <a:masterClrMapping/>
  </p:clrMapOvr>
  <p:transition spd="slow" advTm="700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144475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21545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500035" y="285728"/>
            <a:ext cx="8143932" cy="5286412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43042" y="3714752"/>
            <a:ext cx="6643734" cy="10715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ArchUp">
              <a:avLst>
                <a:gd name="adj" fmla="val 1083840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72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Наша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72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студенческая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72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жизнь</a:t>
            </a:r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ЯП c раб ст лб\DSC026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405" y="0"/>
            <a:ext cx="918940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18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ЯП c раб ст лб\DSC026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254" y="0"/>
            <a:ext cx="917325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Для сайта\Фото день студента-14\DSC038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слайд-шоу ТТИ\DSC039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164"/>
            <a:ext cx="9144000" cy="6871164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166"/>
            <a:ext cx="9144000" cy="693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лайд-шоу ТТИ\го\DSC043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7000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293</Words>
  <Application>Microsoft Office PowerPoint</Application>
  <PresentationFormat>Экран (4:3)</PresentationFormat>
  <Paragraphs>71</Paragraphs>
  <Slides>112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3" baseType="lpstr">
      <vt:lpstr>Тема Office</vt:lpstr>
      <vt:lpstr>Кыргызстан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Токмок шаарындагы академик  Х. А. Рахматулин атындагы филиалы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Директор филиала  им. академика Х. А. Рахматулина в г. Токмок при КГТУ  им. И. Раззакова к.п.н., профессор КГТУ  Койчуманова Жылдыз Мааметовна             </vt:lpstr>
      <vt:lpstr>4.06.2015 года – встреча с племянниками Х.А. Рахматулина</vt:lpstr>
      <vt:lpstr>5.10.2015 года - открытие мемориальной доски  Х.А. Рахматулина</vt:lpstr>
      <vt:lpstr>24.10.2015 года – встреча с учеником Х. А. Рахматулина академиком Р. И. Нигматулиным</vt:lpstr>
      <vt:lpstr>14.04.2017 года – международная научная конференция</vt:lpstr>
      <vt:lpstr>2.06.2017 года – встреча с дочерью и племянниками Х.А.Рахматулина</vt:lpstr>
      <vt:lpstr>16.05.2017 год – презентация книги «Биздин Рахматулин»</vt:lpstr>
      <vt:lpstr>23.09.2021 года – открытие Музея братьев Рахматулиных</vt:lpstr>
      <vt:lpstr>19.11.2021 года – международная научная конференция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710200 “Информационные системы и технологии” (очная - 4 года; заочная – 5 лет) 710400 Программная инженерия (очная - 4 года; заочная – 5 лет; после колледжа – 3 года)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Деятельностью специалистов данного профиля является: -отдел дорожно-патрульной службы ГАИ; -отдел дорожного надзора ГАИ; -отдел автотехнической экспертизы ГАИ; -отдел регистрации и учета транспортных средств ГАИ; -отдел  автоматизированного управления дорожного движения ГАИ; -служба безопасности дорожного движения автотранспортных предприятий; -экспертный отдел в компаниях по страхованию автотранспортных предприятий.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640200 «Электроэнергетика и электротехника»  (бакалавр: очная - 4 года; заочная – 5 лет; магистратура : очная – 2 года 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Отделение среднего профессионального  образования</vt:lpstr>
      <vt:lpstr> Осуществляет набор на базе 9 и 11 классов  по следующим специальностям: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222</cp:revision>
  <dcterms:modified xsi:type="dcterms:W3CDTF">2022-03-31T09:23:30Z</dcterms:modified>
</cp:coreProperties>
</file>